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58" r:id="rId3"/>
    <p:sldId id="265" r:id="rId4"/>
    <p:sldId id="266" r:id="rId5"/>
    <p:sldId id="261" r:id="rId6"/>
    <p:sldId id="262" r:id="rId7"/>
    <p:sldId id="263" r:id="rId8"/>
    <p:sldId id="264" r:id="rId9"/>
    <p:sldId id="268" r:id="rId10"/>
    <p:sldId id="274" r:id="rId11"/>
    <p:sldId id="269" r:id="rId12"/>
    <p:sldId id="270" r:id="rId13"/>
    <p:sldId id="271" r:id="rId14"/>
    <p:sldId id="275" r:id="rId15"/>
    <p:sldId id="272" r:id="rId16"/>
    <p:sldId id="276" r:id="rId17"/>
    <p:sldId id="277" r:id="rId18"/>
    <p:sldId id="278" r:id="rId19"/>
    <p:sldId id="273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Number</a:t>
            </a:r>
            <a:r>
              <a:rPr lang="en-US" b="1" baseline="0"/>
              <a:t> of Active Participants in Pension Plans</a:t>
            </a:r>
            <a:endParaRPr lang="en-US" sz="1100" b="1" baseline="0"/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baseline="0"/>
              <a:t>1975-2004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baseline="0"/>
              <a:t>(numbers in thousands)</a:t>
            </a:r>
            <a:endParaRPr lang="en-US" sz="1100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'#Participants'!$B$1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'#Participants'!$A$2:$A$31</c:f>
              <c:numCache>
                <c:formatCode>General</c:formatCode>
                <c:ptCount val="3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</c:numCache>
            </c:numRef>
          </c:cat>
          <c:val>
            <c:numRef>
              <c:f>'#Participants'!$B$2:$B$31</c:f>
              <c:numCache>
                <c:formatCode>General</c:formatCode>
                <c:ptCount val="30"/>
                <c:pt idx="0">
                  <c:v>38431</c:v>
                </c:pt>
                <c:pt idx="1">
                  <c:v>40723</c:v>
                </c:pt>
                <c:pt idx="2">
                  <c:v>42659</c:v>
                </c:pt>
                <c:pt idx="3">
                  <c:v>44664</c:v>
                </c:pt>
                <c:pt idx="4">
                  <c:v>46929</c:v>
                </c:pt>
                <c:pt idx="5">
                  <c:v>48986</c:v>
                </c:pt>
                <c:pt idx="6">
                  <c:v>50770</c:v>
                </c:pt>
                <c:pt idx="7">
                  <c:v>53099</c:v>
                </c:pt>
                <c:pt idx="8">
                  <c:v>57680</c:v>
                </c:pt>
                <c:pt idx="9">
                  <c:v>60618</c:v>
                </c:pt>
                <c:pt idx="10">
                  <c:v>62064</c:v>
                </c:pt>
                <c:pt idx="11">
                  <c:v>63056</c:v>
                </c:pt>
                <c:pt idx="12">
                  <c:v>63280</c:v>
                </c:pt>
                <c:pt idx="13">
                  <c:v>61912</c:v>
                </c:pt>
                <c:pt idx="14">
                  <c:v>60997</c:v>
                </c:pt>
                <c:pt idx="15">
                  <c:v>61545</c:v>
                </c:pt>
                <c:pt idx="16">
                  <c:v>61211</c:v>
                </c:pt>
                <c:pt idx="17">
                  <c:v>63898</c:v>
                </c:pt>
                <c:pt idx="18">
                  <c:v>64394</c:v>
                </c:pt>
                <c:pt idx="19">
                  <c:v>64607</c:v>
                </c:pt>
                <c:pt idx="20">
                  <c:v>65599</c:v>
                </c:pt>
                <c:pt idx="21">
                  <c:v>67471</c:v>
                </c:pt>
                <c:pt idx="22">
                  <c:v>70270</c:v>
                </c:pt>
                <c:pt idx="23">
                  <c:v>72835</c:v>
                </c:pt>
                <c:pt idx="24">
                  <c:v>73020</c:v>
                </c:pt>
                <c:pt idx="25">
                  <c:v>73092</c:v>
                </c:pt>
                <c:pt idx="26">
                  <c:v>74430</c:v>
                </c:pt>
                <c:pt idx="27">
                  <c:v>74501</c:v>
                </c:pt>
                <c:pt idx="28">
                  <c:v>73132</c:v>
                </c:pt>
                <c:pt idx="29">
                  <c:v>72744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'#Participants'!$C$1</c:f>
              <c:strCache>
                <c:ptCount val="1"/>
                <c:pt idx="0">
                  <c:v>DB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'#Participants'!$A$2:$A$31</c:f>
              <c:numCache>
                <c:formatCode>General</c:formatCode>
                <c:ptCount val="3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</c:numCache>
            </c:numRef>
          </c:cat>
          <c:val>
            <c:numRef>
              <c:f>'#Participants'!$C$2:$C$31</c:f>
              <c:numCache>
                <c:formatCode>General</c:formatCode>
                <c:ptCount val="30"/>
                <c:pt idx="0">
                  <c:v>27214</c:v>
                </c:pt>
                <c:pt idx="1">
                  <c:v>27520</c:v>
                </c:pt>
                <c:pt idx="2">
                  <c:v>28058</c:v>
                </c:pt>
                <c:pt idx="3">
                  <c:v>29036</c:v>
                </c:pt>
                <c:pt idx="4">
                  <c:v>29440</c:v>
                </c:pt>
                <c:pt idx="5">
                  <c:v>30100</c:v>
                </c:pt>
                <c:pt idx="6">
                  <c:v>30043</c:v>
                </c:pt>
                <c:pt idx="7">
                  <c:v>29678</c:v>
                </c:pt>
                <c:pt idx="8">
                  <c:v>29878</c:v>
                </c:pt>
                <c:pt idx="9">
                  <c:v>30073</c:v>
                </c:pt>
                <c:pt idx="10">
                  <c:v>28895</c:v>
                </c:pt>
                <c:pt idx="11">
                  <c:v>28529</c:v>
                </c:pt>
                <c:pt idx="12">
                  <c:v>28427</c:v>
                </c:pt>
                <c:pt idx="13">
                  <c:v>27966</c:v>
                </c:pt>
                <c:pt idx="14">
                  <c:v>27136</c:v>
                </c:pt>
                <c:pt idx="15">
                  <c:v>26205</c:v>
                </c:pt>
                <c:pt idx="16">
                  <c:v>25603</c:v>
                </c:pt>
                <c:pt idx="17">
                  <c:v>25222</c:v>
                </c:pt>
                <c:pt idx="18">
                  <c:v>24986</c:v>
                </c:pt>
                <c:pt idx="19">
                  <c:v>24480</c:v>
                </c:pt>
                <c:pt idx="20">
                  <c:v>23395</c:v>
                </c:pt>
                <c:pt idx="21">
                  <c:v>23133</c:v>
                </c:pt>
                <c:pt idx="22">
                  <c:v>22619</c:v>
                </c:pt>
                <c:pt idx="23">
                  <c:v>22863</c:v>
                </c:pt>
                <c:pt idx="24">
                  <c:v>22630</c:v>
                </c:pt>
                <c:pt idx="25">
                  <c:v>22218</c:v>
                </c:pt>
                <c:pt idx="26">
                  <c:v>22089</c:v>
                </c:pt>
                <c:pt idx="27">
                  <c:v>21633</c:v>
                </c:pt>
                <c:pt idx="28">
                  <c:v>21304</c:v>
                </c:pt>
                <c:pt idx="29">
                  <c:v>20586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'#Participants'!$D$1</c:f>
              <c:strCache>
                <c:ptCount val="1"/>
                <c:pt idx="0">
                  <c:v>DC</c:v>
                </c:pt>
              </c:strCache>
            </c:strRef>
          </c:tx>
          <c:spPr>
            <a:ln w="381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'#Participants'!$A$2:$A$31</c:f>
              <c:numCache>
                <c:formatCode>General</c:formatCode>
                <c:ptCount val="3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</c:numCache>
            </c:numRef>
          </c:cat>
          <c:val>
            <c:numRef>
              <c:f>'#Participants'!$D$2:$D$31</c:f>
              <c:numCache>
                <c:formatCode>General</c:formatCode>
                <c:ptCount val="30"/>
                <c:pt idx="0">
                  <c:v>11217</c:v>
                </c:pt>
                <c:pt idx="1">
                  <c:v>13203</c:v>
                </c:pt>
                <c:pt idx="2">
                  <c:v>14600</c:v>
                </c:pt>
                <c:pt idx="3">
                  <c:v>15628</c:v>
                </c:pt>
                <c:pt idx="4">
                  <c:v>17489</c:v>
                </c:pt>
                <c:pt idx="5">
                  <c:v>18886</c:v>
                </c:pt>
                <c:pt idx="6">
                  <c:v>20727</c:v>
                </c:pt>
                <c:pt idx="7">
                  <c:v>23421</c:v>
                </c:pt>
                <c:pt idx="8">
                  <c:v>27802</c:v>
                </c:pt>
                <c:pt idx="9">
                  <c:v>30545</c:v>
                </c:pt>
                <c:pt idx="10">
                  <c:v>33168</c:v>
                </c:pt>
                <c:pt idx="11">
                  <c:v>34528</c:v>
                </c:pt>
                <c:pt idx="12">
                  <c:v>34853</c:v>
                </c:pt>
                <c:pt idx="13">
                  <c:v>33946</c:v>
                </c:pt>
                <c:pt idx="14">
                  <c:v>33861</c:v>
                </c:pt>
                <c:pt idx="15">
                  <c:v>35340</c:v>
                </c:pt>
                <c:pt idx="16">
                  <c:v>35608</c:v>
                </c:pt>
                <c:pt idx="17">
                  <c:v>38676</c:v>
                </c:pt>
                <c:pt idx="18">
                  <c:v>39408</c:v>
                </c:pt>
                <c:pt idx="19">
                  <c:v>40127</c:v>
                </c:pt>
                <c:pt idx="20">
                  <c:v>42203</c:v>
                </c:pt>
                <c:pt idx="21">
                  <c:v>44337</c:v>
                </c:pt>
                <c:pt idx="22">
                  <c:v>47651</c:v>
                </c:pt>
                <c:pt idx="23">
                  <c:v>49972</c:v>
                </c:pt>
                <c:pt idx="24">
                  <c:v>50390</c:v>
                </c:pt>
                <c:pt idx="25">
                  <c:v>50874</c:v>
                </c:pt>
                <c:pt idx="26">
                  <c:v>52340</c:v>
                </c:pt>
                <c:pt idx="27">
                  <c:v>52868</c:v>
                </c:pt>
                <c:pt idx="28">
                  <c:v>51828</c:v>
                </c:pt>
                <c:pt idx="29">
                  <c:v>52158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'#Participants'!$E$1</c:f>
              <c:strCache>
                <c:ptCount val="1"/>
                <c:pt idx="0">
                  <c:v>All Employees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'#Participants'!$E$2:$E$31</c:f>
              <c:numCache>
                <c:formatCode>#0</c:formatCode>
                <c:ptCount val="30"/>
                <c:pt idx="0">
                  <c:v>62250</c:v>
                </c:pt>
                <c:pt idx="1">
                  <c:v>64501</c:v>
                </c:pt>
                <c:pt idx="2">
                  <c:v>67334</c:v>
                </c:pt>
                <c:pt idx="3">
                  <c:v>71014</c:v>
                </c:pt>
                <c:pt idx="4">
                  <c:v>73865</c:v>
                </c:pt>
                <c:pt idx="5">
                  <c:v>74158</c:v>
                </c:pt>
                <c:pt idx="6">
                  <c:v>75117</c:v>
                </c:pt>
                <c:pt idx="7">
                  <c:v>73706</c:v>
                </c:pt>
                <c:pt idx="8">
                  <c:v>74284</c:v>
                </c:pt>
                <c:pt idx="9">
                  <c:v>78389</c:v>
                </c:pt>
                <c:pt idx="10">
                  <c:v>81000</c:v>
                </c:pt>
                <c:pt idx="11">
                  <c:v>82661</c:v>
                </c:pt>
                <c:pt idx="12">
                  <c:v>84960</c:v>
                </c:pt>
                <c:pt idx="13">
                  <c:v>87838</c:v>
                </c:pt>
                <c:pt idx="14">
                  <c:v>90124</c:v>
                </c:pt>
                <c:pt idx="15">
                  <c:v>91112</c:v>
                </c:pt>
                <c:pt idx="16">
                  <c:v>89881</c:v>
                </c:pt>
                <c:pt idx="17">
                  <c:v>90015</c:v>
                </c:pt>
                <c:pt idx="18">
                  <c:v>91946</c:v>
                </c:pt>
                <c:pt idx="19">
                  <c:v>95124</c:v>
                </c:pt>
                <c:pt idx="20">
                  <c:v>97975</c:v>
                </c:pt>
                <c:pt idx="21">
                  <c:v>100297</c:v>
                </c:pt>
                <c:pt idx="22">
                  <c:v>103287</c:v>
                </c:pt>
                <c:pt idx="23">
                  <c:v>106248</c:v>
                </c:pt>
                <c:pt idx="24">
                  <c:v>108933</c:v>
                </c:pt>
                <c:pt idx="25">
                  <c:v>111230</c:v>
                </c:pt>
                <c:pt idx="26">
                  <c:v>110956</c:v>
                </c:pt>
                <c:pt idx="27">
                  <c:v>109115</c:v>
                </c:pt>
                <c:pt idx="28">
                  <c:v>108735</c:v>
                </c:pt>
                <c:pt idx="29">
                  <c:v>110128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49280"/>
        <c:axId val="32863360"/>
      </c:lineChart>
      <c:catAx>
        <c:axId val="328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63360"/>
        <c:crosses val="autoZero"/>
        <c:auto val="1"/>
        <c:lblAlgn val="ctr"/>
        <c:lblOffset val="100"/>
        <c:noMultiLvlLbl val="0"/>
      </c:catAx>
      <c:valAx>
        <c:axId val="328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4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0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08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7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27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8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0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8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1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5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81ED8D-33EF-48C2-8762-D11B3E8409E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90E831B-DA9F-4C4D-9D41-B8F35E85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gif"/><Relationship Id="rId7" Type="http://schemas.openxmlformats.org/officeDocument/2006/relationships/image" Target="../media/image2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8C6700"/>
              </a:clrFrom>
              <a:clrTo>
                <a:srgbClr val="8C67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956900"/>
            <a:ext cx="9402941" cy="528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20939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Retirement Plan Access and Participation</a:t>
            </a:r>
            <a:b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Algerian" panose="04020705040A02060702" pitchFamily="82" charset="0"/>
              </a:rPr>
              <a:t>of Marylanders</a:t>
            </a:r>
            <a:endParaRPr lang="en-US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54955" y="3940254"/>
            <a:ext cx="8825658" cy="8614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600" b="1" dirty="0" smtClean="0">
                <a:solidFill>
                  <a:schemeClr val="tx1"/>
                </a:solidFill>
              </a:rPr>
              <a:t>Presented to:</a:t>
            </a:r>
          </a:p>
          <a:p>
            <a:pPr marL="0" indent="0" algn="ctr">
              <a:buNone/>
            </a:pPr>
            <a:r>
              <a:rPr lang="en-US" sz="5600" b="1" dirty="0">
                <a:solidFill>
                  <a:schemeClr val="tx1"/>
                </a:solidFill>
              </a:rPr>
              <a:t>Governor’s Task Force to Ensure Retirement Security for All </a:t>
            </a:r>
            <a:r>
              <a:rPr lang="en-US" sz="5600" b="1" dirty="0" smtClean="0">
                <a:solidFill>
                  <a:schemeClr val="tx1"/>
                </a:solidFill>
              </a:rPr>
              <a:t>Marylanders</a:t>
            </a:r>
          </a:p>
          <a:p>
            <a:pPr marL="0" indent="0" algn="ctr">
              <a:buNone/>
            </a:pPr>
            <a:endParaRPr lang="en-US" sz="5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600" b="1" dirty="0" smtClean="0">
                <a:solidFill>
                  <a:schemeClr val="tx1"/>
                </a:solidFill>
              </a:rPr>
              <a:t>Michael C. Rubenstein, DLS</a:t>
            </a:r>
          </a:p>
          <a:p>
            <a:pPr marL="0" indent="0" algn="ctr">
              <a:buNone/>
            </a:pPr>
            <a:r>
              <a:rPr lang="en-US" sz="5600" b="1" dirty="0" smtClean="0">
                <a:solidFill>
                  <a:schemeClr val="tx1"/>
                </a:solidFill>
              </a:rPr>
              <a:t>Hillary Huffer, DLLR</a:t>
            </a:r>
          </a:p>
          <a:p>
            <a:pPr marL="0" indent="0" algn="ctr">
              <a:buNone/>
            </a:pPr>
            <a:endParaRPr lang="en-US" sz="5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600" b="1" dirty="0" smtClean="0">
                <a:solidFill>
                  <a:schemeClr val="tx1"/>
                </a:solidFill>
              </a:rPr>
              <a:t>November 19, 2014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1154953" y="5421754"/>
            <a:ext cx="828592" cy="824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8652896" y="5584873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06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Maryland Quick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approximately 5.9 million </a:t>
            </a:r>
          </a:p>
          <a:p>
            <a:r>
              <a:rPr lang="en-US" dirty="0" smtClean="0"/>
              <a:t>Number of Primary Jobs of workers living in Maryland 2.5 million </a:t>
            </a:r>
          </a:p>
          <a:p>
            <a:r>
              <a:rPr lang="en-US" dirty="0" smtClean="0"/>
              <a:t>Total Non-farm employment in Maryland 2.6 million </a:t>
            </a:r>
          </a:p>
          <a:p>
            <a:r>
              <a:rPr lang="en-US" dirty="0" smtClean="0"/>
              <a:t> </a:t>
            </a:r>
            <a:r>
              <a:rPr lang="en-US" dirty="0"/>
              <a:t>Private nonfarm </a:t>
            </a:r>
            <a:r>
              <a:rPr lang="en-US" dirty="0" smtClean="0"/>
              <a:t>establishments more than 130,000</a:t>
            </a:r>
          </a:p>
          <a:p>
            <a:r>
              <a:rPr lang="en-US" dirty="0" smtClean="0"/>
              <a:t>Approximately 2 million people live and work primary jobs in Maryland </a:t>
            </a:r>
          </a:p>
          <a:p>
            <a:r>
              <a:rPr lang="en-US" dirty="0" smtClean="0"/>
              <a:t>Many establishments in Maryland are small to medium in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2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for Marylanders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890" y="2961545"/>
            <a:ext cx="4584589" cy="2755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837" y="2961544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2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Gender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8805"/>
            <a:ext cx="4578493" cy="2749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556" y="2588805"/>
            <a:ext cx="4578493" cy="2749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153" y="258880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914" y="2322021"/>
            <a:ext cx="4578493" cy="2749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521" y="2322021"/>
            <a:ext cx="4578493" cy="274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0608" y="2322021"/>
            <a:ext cx="4578493" cy="2749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2931" y="2322021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3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1922" y="2268000"/>
            <a:ext cx="6429837" cy="3861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542" y="2316714"/>
            <a:ext cx="6371115" cy="3826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537" y="285192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48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Race/Ethnicity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23064"/>
          <a:stretch/>
        </p:blipFill>
        <p:spPr>
          <a:xfrm>
            <a:off x="-658406" y="1998464"/>
            <a:ext cx="3522514" cy="2749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192" y="2322021"/>
            <a:ext cx="4578493" cy="2749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468" y="2322021"/>
            <a:ext cx="4578493" cy="27495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823" y="1998464"/>
            <a:ext cx="4578493" cy="274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330" y="4018852"/>
            <a:ext cx="4578493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4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Employer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192263" y="5984780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6066339"/>
            <a:ext cx="1905000" cy="661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59" y="2490625"/>
            <a:ext cx="5813284" cy="3494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257" y="2490625"/>
            <a:ext cx="5401524" cy="3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87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Educational Attainment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192263" y="5984780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6066339"/>
            <a:ext cx="1905000" cy="661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73" y="2490625"/>
            <a:ext cx="5677593" cy="3412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281" y="2490625"/>
            <a:ext cx="5547086" cy="34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 by Earnings Quintile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192263" y="5984780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6066339"/>
            <a:ext cx="1905000" cy="661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34" y="2654309"/>
            <a:ext cx="5540960" cy="333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198" y="2654308"/>
            <a:ext cx="5546169" cy="33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69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of Marylanders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little more than half of Marylanders have access to an employer provided retirement plan</a:t>
            </a:r>
          </a:p>
          <a:p>
            <a:r>
              <a:rPr lang="en-US" dirty="0" smtClean="0"/>
              <a:t>This access is not equal across:</a:t>
            </a:r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Race/ethnicity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Educational attainment</a:t>
            </a:r>
          </a:p>
          <a:p>
            <a:pPr lvl="1"/>
            <a:r>
              <a:rPr lang="en-US" dirty="0" smtClean="0"/>
              <a:t>Employer size</a:t>
            </a:r>
          </a:p>
          <a:p>
            <a:pPr lvl="1"/>
            <a:r>
              <a:rPr lang="en-US" dirty="0" smtClean="0"/>
              <a:t>Earnings Quintile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192263" y="5984780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6066339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Outline of Presentation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Definitions</a:t>
            </a:r>
          </a:p>
          <a:p>
            <a:r>
              <a:rPr lang="en-US" dirty="0" smtClean="0"/>
              <a:t>Overview of retirement plan types</a:t>
            </a:r>
          </a:p>
          <a:p>
            <a:r>
              <a:rPr lang="en-US" dirty="0" smtClean="0"/>
              <a:t>National trends in employer-based retirement plan participation</a:t>
            </a:r>
          </a:p>
          <a:p>
            <a:r>
              <a:rPr lang="en-US" dirty="0" smtClean="0"/>
              <a:t>Retirement plan access and participation in 2014</a:t>
            </a:r>
          </a:p>
          <a:p>
            <a:r>
              <a:rPr lang="en-US" dirty="0" smtClean="0"/>
              <a:t>Maryland Quick Facts </a:t>
            </a:r>
          </a:p>
          <a:p>
            <a:r>
              <a:rPr lang="en-US" dirty="0" smtClean="0"/>
              <a:t>Access of Marylanders</a:t>
            </a:r>
          </a:p>
          <a:p>
            <a:r>
              <a:rPr lang="en-US" dirty="0" smtClean="0"/>
              <a:t>Conclusion 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1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Michael C. Rubenstein, </a:t>
            </a:r>
            <a:r>
              <a:rPr lang="en-US" b="1" dirty="0" smtClean="0">
                <a:solidFill>
                  <a:schemeClr val="tx1"/>
                </a:solidFill>
              </a:rPr>
              <a:t>DLS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Michael.Rubenstein@mlis.state.md.us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Hillary </a:t>
            </a:r>
            <a:r>
              <a:rPr lang="en-US" b="1" dirty="0" err="1">
                <a:solidFill>
                  <a:schemeClr val="tx1"/>
                </a:solidFill>
              </a:rPr>
              <a:t>Huffer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DLLR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Hillary.Huffer@Maryland.gov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192263" y="5984780"/>
            <a:ext cx="828592" cy="824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6066339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175" t="29144" r="27848" b="23567"/>
          <a:stretch/>
        </p:blipFill>
        <p:spPr bwMode="auto">
          <a:xfrm>
            <a:off x="2349304" y="2330204"/>
            <a:ext cx="7047913" cy="4366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069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14504"/>
              </p:ext>
            </p:extLst>
          </p:nvPr>
        </p:nvGraphicFramePr>
        <p:xfrm>
          <a:off x="2554515" y="3222172"/>
          <a:ext cx="7170057" cy="1799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1466"/>
                <a:gridCol w="715208"/>
                <a:gridCol w="715208"/>
                <a:gridCol w="715208"/>
                <a:gridCol w="715208"/>
                <a:gridCol w="597805"/>
                <a:gridCol w="597805"/>
                <a:gridCol w="500766"/>
                <a:gridCol w="500766"/>
                <a:gridCol w="590617"/>
              </a:tblGrid>
              <a:tr h="12816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Total establishments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1-4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5-9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10-19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20-49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50-99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100-249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250-499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500-999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1000 or more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51813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134,305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71,060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25,479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17,607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12,338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4,504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2,459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552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184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dirty="0">
                          <a:effectLst/>
                        </a:rPr>
                        <a:t>122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7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Notes on the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data is based on retirement plan filings with the U.S. Department of Labor; change in definition of “active participant” does not allow for consistent reporting beyond 2004</a:t>
            </a:r>
          </a:p>
          <a:p>
            <a:r>
              <a:rPr lang="en-US" dirty="0" smtClean="0"/>
              <a:t>National Compensation Survey (2014 national data) does not provide reliable state-level data</a:t>
            </a:r>
          </a:p>
          <a:p>
            <a:r>
              <a:rPr lang="en-US" dirty="0" smtClean="0"/>
              <a:t>Current Population Survey (2014 Maryland data) captures only Maryland residents, not Maryland workers.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3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Access vs. Participation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b="1" dirty="0" smtClean="0"/>
              <a:t>Access</a:t>
            </a:r>
            <a:r>
              <a:rPr lang="en-US" sz="2000" dirty="0" smtClean="0"/>
              <a:t>:</a:t>
            </a:r>
            <a:r>
              <a:rPr lang="en-US" sz="2000" dirty="0"/>
              <a:t> </a:t>
            </a:r>
            <a:r>
              <a:rPr lang="en-US" sz="2000" dirty="0" smtClean="0"/>
              <a:t>Employer offers a retirement plan to its employees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Participation</a:t>
            </a:r>
            <a:r>
              <a:rPr lang="en-US" sz="2000" dirty="0" smtClean="0"/>
              <a:t>: Employee elects to participate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Take Up</a:t>
            </a:r>
            <a:r>
              <a:rPr lang="en-US" sz="2000" dirty="0" smtClean="0"/>
              <a:t>: Rate at which employees who have access to a plan 				choose to participate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3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860" y="884704"/>
            <a:ext cx="7467600" cy="646331"/>
          </a:xfrm>
        </p:spPr>
        <p:txBody>
          <a:bodyPr/>
          <a:lstStyle/>
          <a:p>
            <a:pPr algn="ctr"/>
            <a:r>
              <a:rPr lang="en-US" sz="3600" b="1" dirty="0"/>
              <a:t>Defined Benefit (DB)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b="1" dirty="0"/>
              <a:t>Purpose:  </a:t>
            </a:r>
            <a:r>
              <a:rPr lang="en-US" sz="2000" dirty="0"/>
              <a:t>To provide a guaranteed postretirement annuity for the remainder of a retiree’s (or beneficiary’s) life</a:t>
            </a:r>
          </a:p>
          <a:p>
            <a:pPr algn="just">
              <a:buNone/>
            </a:pPr>
            <a:endParaRPr lang="en-US" sz="2000" dirty="0"/>
          </a:p>
          <a:p>
            <a:pPr algn="just"/>
            <a:r>
              <a:rPr lang="en-US" sz="2000" b="1" dirty="0"/>
              <a:t>Benefit:  </a:t>
            </a:r>
            <a:r>
              <a:rPr lang="en-US" sz="2000" dirty="0"/>
              <a:t>Annuity determined by </a:t>
            </a:r>
            <a:r>
              <a:rPr lang="en-US" sz="2000" dirty="0" smtClean="0"/>
              <a:t>a formula that includes employee’s </a:t>
            </a:r>
            <a:r>
              <a:rPr lang="en-US" sz="2000" dirty="0"/>
              <a:t>final average </a:t>
            </a:r>
            <a:r>
              <a:rPr lang="en-US" sz="2000" dirty="0" smtClean="0"/>
              <a:t>compensation and </a:t>
            </a:r>
            <a:r>
              <a:rPr lang="en-US" sz="2000" dirty="0"/>
              <a:t>years of </a:t>
            </a:r>
            <a:r>
              <a:rPr lang="en-US" sz="2000" dirty="0" smtClean="0"/>
              <a:t>service to </a:t>
            </a:r>
            <a:r>
              <a:rPr lang="en-US" sz="2000" dirty="0"/>
              <a:t>provide a </a:t>
            </a:r>
            <a:r>
              <a:rPr lang="en-US" sz="2000" dirty="0" smtClean="0"/>
              <a:t>guaranteed lifetime benefit</a:t>
            </a:r>
            <a:endParaRPr lang="en-US" sz="2000" dirty="0"/>
          </a:p>
          <a:p>
            <a:pPr algn="just">
              <a:buNone/>
            </a:pPr>
            <a:endParaRPr lang="en-US" sz="2000" dirty="0"/>
          </a:p>
          <a:p>
            <a:pPr algn="just"/>
            <a:r>
              <a:rPr lang="en-US" sz="2000" b="1" dirty="0"/>
              <a:t>Funding:  </a:t>
            </a:r>
            <a:r>
              <a:rPr lang="en-US" sz="2000" dirty="0"/>
              <a:t>Actuarially funded in shared risk pool, with assets provided by employer and/or employee contributions and investment returns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alpha val="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767" y="1039448"/>
            <a:ext cx="7467600" cy="646331"/>
          </a:xfrm>
        </p:spPr>
        <p:txBody>
          <a:bodyPr/>
          <a:lstStyle/>
          <a:p>
            <a:pPr algn="ctr"/>
            <a:r>
              <a:rPr lang="en-US" sz="3600" b="1" dirty="0"/>
              <a:t>Defined Contribution (DC)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/>
              <a:t>Purpose:  </a:t>
            </a:r>
            <a:r>
              <a:rPr lang="en-US" sz="2000" dirty="0"/>
              <a:t>To provide a vehicle for individual tax-deferred retirement savings in an employer-sponsored plan</a:t>
            </a:r>
          </a:p>
          <a:p>
            <a:pPr algn="just">
              <a:buNone/>
            </a:pPr>
            <a:endParaRPr lang="en-US" sz="2000" dirty="0"/>
          </a:p>
          <a:p>
            <a:pPr algn="just"/>
            <a:r>
              <a:rPr lang="en-US" sz="2000" b="1" dirty="0"/>
              <a:t>Benefit:  </a:t>
            </a:r>
            <a:r>
              <a:rPr lang="en-US" sz="2000" dirty="0"/>
              <a:t>Account balance at the time of an individual’s retirement, payable as a lump sum, periodic distributions, or annuity</a:t>
            </a:r>
          </a:p>
          <a:p>
            <a:pPr algn="just">
              <a:buNone/>
            </a:pPr>
            <a:endParaRPr lang="en-US" sz="2000" dirty="0"/>
          </a:p>
          <a:p>
            <a:pPr algn="just"/>
            <a:r>
              <a:rPr lang="en-US" sz="2000" b="1" dirty="0"/>
              <a:t>Funding:  </a:t>
            </a:r>
            <a:r>
              <a:rPr lang="en-US" sz="2000" dirty="0"/>
              <a:t>Employer and/or employee contributions and investment returns held in individual accounts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935" y="463251"/>
            <a:ext cx="7467600" cy="1200329"/>
          </a:xfrm>
        </p:spPr>
        <p:txBody>
          <a:bodyPr/>
          <a:lstStyle/>
          <a:p>
            <a:pPr algn="ctr"/>
            <a:r>
              <a:rPr lang="en-US" sz="3600" b="1" dirty="0"/>
              <a:t>DB and DC Both Have Advantages and Disadvantages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06419"/>
              </p:ext>
            </p:extLst>
          </p:nvPr>
        </p:nvGraphicFramePr>
        <p:xfrm>
          <a:off x="2209800" y="2514600"/>
          <a:ext cx="75438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3622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Defined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Benefit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Defined Contribution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Eligibility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Condition of employment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Optional participation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Longevity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Risk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Shared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Investment risk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Assumed by plan sponsor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Assumed by employee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Employer contribution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Optional; often in the form of an employer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match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Employee contribution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employer’s discretion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employee’s discretion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Tax 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deferred?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Federal only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(MD)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State and federal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Portability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Limited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or none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F178-ECC2-4C14-B233-C5AEDD0FD19A}" type="slidenum">
              <a:rPr lang="en-US" smtClean="0">
                <a:solidFill>
                  <a:schemeClr val="bg1">
                    <a:alpha val="0"/>
                  </a:schemeClr>
                </a:solidFill>
              </a:rPr>
              <a:pPr/>
              <a:t>7</a:t>
            </a:fld>
            <a:endParaRPr lang="en-US" dirty="0">
              <a:solidFill>
                <a:schemeClr val="bg1">
                  <a:alpha val="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4" y="647113"/>
            <a:ext cx="3860259" cy="11078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Trends in National Participation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5" y="1754944"/>
            <a:ext cx="3859212" cy="437857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The number of workers participating in retirement plans increased steadily since 1975.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The number of workers participating in defined benefit plans has declined gradually since 1984.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</a:rPr>
              <a:t>The </a:t>
            </a:r>
            <a:r>
              <a:rPr lang="en-US" sz="2500" dirty="0">
                <a:solidFill>
                  <a:schemeClr val="tx1"/>
                </a:solidFill>
              </a:rPr>
              <a:t>n</a:t>
            </a:r>
            <a:r>
              <a:rPr lang="en-US" sz="2500" dirty="0" smtClean="0">
                <a:solidFill>
                  <a:schemeClr val="tx1"/>
                </a:solidFill>
              </a:rPr>
              <a:t>umber of workers participating in defined contribution plans has increased substantially since 1975.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34001" b="358"/>
          <a:stretch/>
        </p:blipFill>
        <p:spPr>
          <a:xfrm>
            <a:off x="326362" y="5717176"/>
            <a:ext cx="828592" cy="824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32093"/>
          <a:stretch/>
        </p:blipFill>
        <p:spPr>
          <a:xfrm>
            <a:off x="9916367" y="5880295"/>
            <a:ext cx="1905000" cy="661182"/>
          </a:xfrm>
          <a:prstGeom prst="rect">
            <a:avLst/>
          </a:prstGeom>
        </p:spPr>
      </p:pic>
      <p:graphicFrame>
        <p:nvGraphicFramePr>
          <p:cNvPr id="8" name="Picture Placeholder 7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574692780"/>
              </p:ext>
            </p:extLst>
          </p:nvPr>
        </p:nvGraphicFramePr>
        <p:xfrm>
          <a:off x="6297769" y="1143000"/>
          <a:ext cx="512579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903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Retirement Plan Access and Participation for Private Sector Workers: </a:t>
            </a:r>
            <a:r>
              <a:rPr lang="en-US" sz="2800" dirty="0" smtClean="0"/>
              <a:t>2014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884243"/>
              </p:ext>
            </p:extLst>
          </p:nvPr>
        </p:nvGraphicFramePr>
        <p:xfrm>
          <a:off x="1154954" y="1838504"/>
          <a:ext cx="9817847" cy="461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000"/>
                <a:gridCol w="959517"/>
                <a:gridCol w="1393183"/>
                <a:gridCol w="363836"/>
                <a:gridCol w="865443"/>
                <a:gridCol w="1393185"/>
                <a:gridCol w="344198"/>
                <a:gridCol w="852300"/>
                <a:gridCol w="1393185"/>
              </a:tblGrid>
              <a:tr h="321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Benefits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Defined Benefit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Defined Contribution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Participation</a:t>
                      </a: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 Atlantic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22535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Nonunion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</a:tr>
              <a:tr h="22729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Lowest wage quartile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wage quartile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</a:tr>
              <a:tr h="21635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to 49 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to 99 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3213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100+ workers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80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396</TotalTime>
  <Words>681</Words>
  <Application>Microsoft Office PowerPoint</Application>
  <PresentationFormat>Custom</PresentationFormat>
  <Paragraphs>199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 Boardroom</vt:lpstr>
      <vt:lpstr>Retirement Plan Access and Participation of Marylanders</vt:lpstr>
      <vt:lpstr>Outline of Presentation</vt:lpstr>
      <vt:lpstr>Notes on the Data</vt:lpstr>
      <vt:lpstr>Access vs. Participation</vt:lpstr>
      <vt:lpstr>Defined Benefit (DB) Plans</vt:lpstr>
      <vt:lpstr>Defined Contribution (DC) Plans</vt:lpstr>
      <vt:lpstr>DB and DC Both Have Advantages and Disadvantages</vt:lpstr>
      <vt:lpstr>Trends in National Participation</vt:lpstr>
      <vt:lpstr>Retirement Plan Access and Participation for Private Sector Workers: 2014</vt:lpstr>
      <vt:lpstr>Maryland Quick Facts</vt:lpstr>
      <vt:lpstr>Access for Marylanders</vt:lpstr>
      <vt:lpstr>Access by Gender</vt:lpstr>
      <vt:lpstr>Access by Age</vt:lpstr>
      <vt:lpstr>Access by Age</vt:lpstr>
      <vt:lpstr>Access by Race/Ethnicity</vt:lpstr>
      <vt:lpstr>Access by Employer Size</vt:lpstr>
      <vt:lpstr>Access by Educational Attainment</vt:lpstr>
      <vt:lpstr>Access by Earnings Quintile</vt:lpstr>
      <vt:lpstr>Access of Marylanders Summary </vt:lpstr>
      <vt:lpstr>Thank you </vt:lpstr>
      <vt:lpstr>Back-up slide</vt:lpstr>
      <vt:lpstr>Back-up slide</vt:lpstr>
    </vt:vector>
  </TitlesOfParts>
  <Company>MGA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Retirement Plan Access and Participation for Private Sector Employees</dc:title>
  <dc:creator>Rubenstein, Michael</dc:creator>
  <cp:lastModifiedBy>Ruthie Herman</cp:lastModifiedBy>
  <cp:revision>30</cp:revision>
  <dcterms:created xsi:type="dcterms:W3CDTF">2014-11-13T21:34:55Z</dcterms:created>
  <dcterms:modified xsi:type="dcterms:W3CDTF">2014-11-20T16:35:53Z</dcterms:modified>
</cp:coreProperties>
</file>