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2"/>
  </p:notesMasterIdLst>
  <p:handoutMasterIdLst>
    <p:handoutMasterId r:id="rId43"/>
  </p:handoutMasterIdLst>
  <p:sldIdLst>
    <p:sldId id="264" r:id="rId5"/>
    <p:sldId id="276" r:id="rId6"/>
    <p:sldId id="277" r:id="rId7"/>
    <p:sldId id="278" r:id="rId8"/>
    <p:sldId id="266" r:id="rId9"/>
    <p:sldId id="269" r:id="rId10"/>
    <p:sldId id="279" r:id="rId11"/>
    <p:sldId id="280" r:id="rId12"/>
    <p:sldId id="282" r:id="rId13"/>
    <p:sldId id="281"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6" r:id="rId27"/>
    <p:sldId id="298" r:id="rId28"/>
    <p:sldId id="295" r:id="rId29"/>
    <p:sldId id="297" r:id="rId30"/>
    <p:sldId id="299" r:id="rId31"/>
    <p:sldId id="300" r:id="rId32"/>
    <p:sldId id="301" r:id="rId33"/>
    <p:sldId id="302" r:id="rId34"/>
    <p:sldId id="303" r:id="rId35"/>
    <p:sldId id="304" r:id="rId36"/>
    <p:sldId id="305" r:id="rId37"/>
    <p:sldId id="306" r:id="rId38"/>
    <p:sldId id="309" r:id="rId39"/>
    <p:sldId id="308" r:id="rId40"/>
    <p:sldId id="307" r:id="rId41"/>
  </p:sldIdLst>
  <p:sldSz cx="12188825" cy="6858000"/>
  <p:notesSz cx="6858000" cy="9144000"/>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5" autoAdjust="0"/>
  </p:normalViewPr>
  <p:slideViewPr>
    <p:cSldViewPr showGuides="1">
      <p:cViewPr>
        <p:scale>
          <a:sx n="100" d="100"/>
          <a:sy n="100" d="100"/>
        </p:scale>
        <p:origin x="662" y="662"/>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0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t>23/01/2018</a:t>
            </a:fld>
            <a:endParaRPr lang="en-GB"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t>‹#›</a:t>
            </a:fld>
            <a:endParaRPr lang="en-GB"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23/01/2018</a:t>
            </a:fld>
            <a:endParaRPr lang="en-GB" noProof="0"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a:t>‹#›</a:t>
            </a:fld>
            <a:endParaRPr lang="en-GB"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a:t>
            </a:fld>
            <a:endParaRPr lang="en-GB" dirty="0"/>
          </a:p>
        </p:txBody>
      </p:sp>
    </p:spTree>
    <p:extLst>
      <p:ext uri="{BB962C8B-B14F-4D97-AF65-F5344CB8AC3E}">
        <p14:creationId xmlns:p14="http://schemas.microsoft.com/office/powerpoint/2010/main" val="8529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a:t>
            </a:fld>
            <a:endParaRPr lang="en-GB" dirty="0"/>
          </a:p>
        </p:txBody>
      </p:sp>
    </p:spTree>
    <p:extLst>
      <p:ext uri="{BB962C8B-B14F-4D97-AF65-F5344CB8AC3E}">
        <p14:creationId xmlns:p14="http://schemas.microsoft.com/office/powerpoint/2010/main" val="2949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5</a:t>
            </a:fld>
            <a:endParaRPr lang="en-GB" dirty="0"/>
          </a:p>
        </p:txBody>
      </p:sp>
    </p:spTree>
    <p:extLst>
      <p:ext uri="{BB962C8B-B14F-4D97-AF65-F5344CB8AC3E}">
        <p14:creationId xmlns:p14="http://schemas.microsoft.com/office/powerpoint/2010/main" val="213136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6</a:t>
            </a:fld>
            <a:endParaRPr lang="en-GB" dirty="0"/>
          </a:p>
        </p:txBody>
      </p:sp>
    </p:spTree>
    <p:extLst>
      <p:ext uri="{BB962C8B-B14F-4D97-AF65-F5344CB8AC3E}">
        <p14:creationId xmlns:p14="http://schemas.microsoft.com/office/powerpoint/2010/main" val="412728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23</a:t>
            </a:fld>
            <a:endParaRPr lang="en-GB" dirty="0"/>
          </a:p>
        </p:txBody>
      </p:sp>
    </p:spTree>
    <p:extLst>
      <p:ext uri="{BB962C8B-B14F-4D97-AF65-F5344CB8AC3E}">
        <p14:creationId xmlns:p14="http://schemas.microsoft.com/office/powerpoint/2010/main" val="213136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36</a:t>
            </a:fld>
            <a:endParaRPr lang="en-GB" dirty="0"/>
          </a:p>
        </p:txBody>
      </p:sp>
    </p:spTree>
    <p:extLst>
      <p:ext uri="{BB962C8B-B14F-4D97-AF65-F5344CB8AC3E}">
        <p14:creationId xmlns:p14="http://schemas.microsoft.com/office/powerpoint/2010/main" val="213136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rtlCol="0">
            <a:normAutofit/>
          </a:bodyPr>
          <a:lstStyle>
            <a:lvl1pPr>
              <a:lnSpc>
                <a:spcPct val="90000"/>
              </a:lnSpc>
              <a:defRPr sz="5400" cap="none" baseline="0"/>
            </a:lvl1pPr>
          </a:lstStyle>
          <a:p>
            <a:pPr rtl="0"/>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90C41E57-B869-4F93-A8CB-3B07FB29569D}" type="datetime1">
              <a:rPr lang="en-GB" noProof="0" smtClean="0"/>
              <a:pPr/>
              <a:t>23/01/2018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rtlCol="0"/>
          <a:lstStyle/>
          <a:p>
            <a:pPr rtl="0"/>
            <a:r>
              <a:rPr lang="en-US" noProof="0" smtClean="0"/>
              <a:t>Click to edit Master title style</a:t>
            </a:r>
            <a:endParaRPr lang="en-GB" noProof="0" dirty="0"/>
          </a:p>
        </p:txBody>
      </p:sp>
      <p:sp>
        <p:nvSpPr>
          <p:cNvPr id="3" name="Vertical Text Placeholder 2"/>
          <p:cNvSpPr>
            <a:spLocks noGrp="1"/>
          </p:cNvSpPr>
          <p:nvPr>
            <p:ph type="body" orient="vert" idx="1"/>
          </p:nvPr>
        </p:nvSpPr>
        <p:spPr>
          <a:xfrm>
            <a:off x="1117309" y="274638"/>
            <a:ext cx="8532178" cy="5897561"/>
          </a:xfrm>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EB115EE6-DD38-46E5-A28F-7057CB4AE61C}" type="datetime1">
              <a:rPr lang="en-GB" noProof="0" smtClean="0"/>
              <a:pPr/>
              <a:t>23/01/2018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Content Placeholder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B43BBB81-C700-4083-8127-E310BD1DC13C}" type="datetime1">
              <a:rPr lang="en-GB" noProof="0" smtClean="0"/>
              <a:pPr/>
              <a:t>23/01/2018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DA60BA0E-20D0-4E7C-B286-26C960A6788F}" type="slidenum">
              <a:rPr lang="en-GB" noProof="0" smtClean="0"/>
              <a:t>‹#›</a:t>
            </a:fld>
            <a:endParaRPr lang="en-GB"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rtlCol="0" anchor="t">
            <a:normAutofit/>
          </a:bodyPr>
          <a:lstStyle>
            <a:lvl1pPr algn="l">
              <a:defRPr sz="5400" b="0" cap="none" baseline="0"/>
            </a:lvl1pPr>
          </a:lstStyle>
          <a:p>
            <a:pPr rtl="0"/>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Content Placeholder 2"/>
          <p:cNvSpPr>
            <a:spLocks noGrp="1"/>
          </p:cNvSpPr>
          <p:nvPr>
            <p:ph sz="half" idx="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Content Placeholder 3"/>
          <p:cNvSpPr>
            <a:spLocks noGrp="1"/>
          </p:cNvSpPr>
          <p:nvPr>
            <p:ph sz="half" idx="2"/>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47CAB8BD-5A87-4DB5-924A-8B2AB5CF8B74}" type="datetime1">
              <a:rPr lang="en-GB" noProof="0" smtClean="0"/>
              <a:pPr/>
              <a:t>23/01/2018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US" noProof="0" smtClean="0"/>
              <a:t>Click to edit Master text styles</a:t>
            </a:r>
          </a:p>
        </p:txBody>
      </p:sp>
      <p:sp>
        <p:nvSpPr>
          <p:cNvPr id="4" name="Content Placeholder 3"/>
          <p:cNvSpPr>
            <a:spLocks noGrp="1"/>
          </p:cNvSpPr>
          <p:nvPr>
            <p:ph sz="half" idx="2"/>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5" name="Text Placeholder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US" noProof="0" smtClean="0"/>
              <a:t>Click to edit Master text styles</a:t>
            </a:r>
          </a:p>
        </p:txBody>
      </p:sp>
      <p:sp>
        <p:nvSpPr>
          <p:cNvPr id="6" name="Content Placeholder 5"/>
          <p:cNvSpPr>
            <a:spLocks noGrp="1"/>
          </p:cNvSpPr>
          <p:nvPr>
            <p:ph sz="quarter" idx="4"/>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9831163F-A609-4965-981E-2512858A6B0B}" type="datetime1">
              <a:rPr lang="en-GB" noProof="0" smtClean="0"/>
              <a:pPr/>
              <a:t>23/01/2018</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2AAD07FA-60A0-4513-81AF-BDF95D9090DF}" type="datetime1">
              <a:rPr lang="en-GB" noProof="0" smtClean="0"/>
              <a:pPr/>
              <a:t>23/01/2018</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AEA9B41F-141C-4F65-BC2A-BC13EF27A4D7}" type="datetime1">
              <a:rPr lang="en-GB" noProof="0" smtClean="0"/>
              <a:pPr/>
              <a:t>23/01/2018</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304721" y="1701800"/>
            <a:ext cx="3351927" cy="2844800"/>
          </a:xfrm>
        </p:spPr>
        <p:txBody>
          <a:bodyPr rtlCol="0" anchor="b">
            <a:normAutofit/>
          </a:bodyPr>
          <a:lstStyle>
            <a:lvl1pPr algn="l">
              <a:defRPr sz="2000" b="1"/>
            </a:lvl1pPr>
          </a:lstStyle>
          <a:p>
            <a:pPr rtl="0"/>
            <a:r>
              <a:rPr lang="en-US" noProof="0" smtClean="0"/>
              <a:t>Click to edit Master title style</a:t>
            </a:r>
            <a:endParaRPr lang="en-GB" noProof="0" dirty="0"/>
          </a:p>
        </p:txBody>
      </p:sp>
      <p:sp>
        <p:nvSpPr>
          <p:cNvPr id="3" name="Content Placeholder 2"/>
          <p:cNvSpPr>
            <a:spLocks noGrp="1"/>
          </p:cNvSpPr>
          <p:nvPr>
            <p:ph idx="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Text Placeholder 3"/>
          <p:cNvSpPr>
            <a:spLocks noGrp="1"/>
          </p:cNvSpPr>
          <p:nvPr>
            <p:ph type="body" sz="half" idx="2"/>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US" noProof="0" smtClean="0"/>
              <a:t>Click to edit Master text styles</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23/01/2018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2437765" y="4800600"/>
            <a:ext cx="7313295" cy="762000"/>
          </a:xfrm>
        </p:spPr>
        <p:txBody>
          <a:bodyPr rtlCol="0" anchor="b">
            <a:normAutofit/>
          </a:bodyPr>
          <a:lstStyle>
            <a:lvl1pPr algn="l">
              <a:defRPr sz="2000" b="1"/>
            </a:lvl1pPr>
          </a:lstStyle>
          <a:p>
            <a:pPr rtl="0"/>
            <a:r>
              <a:rPr lang="en-US" noProof="0" smtClean="0"/>
              <a:t>Click to edit Master title style</a:t>
            </a:r>
            <a:endParaRPr lang="en-GB" noProof="0" dirty="0"/>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n-US" noProof="0" smtClean="0"/>
              <a:t>Click icon to add picture</a:t>
            </a:r>
            <a:endParaRPr lang="en-GB" noProof="0" dirty="0"/>
          </a:p>
        </p:txBody>
      </p:sp>
      <p:sp>
        <p:nvSpPr>
          <p:cNvPr id="4" name="Text Placeholder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US" noProof="0" smtClean="0"/>
              <a:t>Click to edit Master text styles</a:t>
            </a:r>
          </a:p>
        </p:txBody>
      </p:sp>
      <p:sp>
        <p:nvSpPr>
          <p:cNvPr id="5" name="Date Placeholder 4"/>
          <p:cNvSpPr>
            <a:spLocks noGrp="1"/>
          </p:cNvSpPr>
          <p:nvPr>
            <p:ph type="dt" sz="half" idx="10"/>
          </p:nvPr>
        </p:nvSpPr>
        <p:spPr/>
        <p:txBody>
          <a:bodyPr rtlCol="0"/>
          <a:lstStyle>
            <a:lvl1pPr>
              <a:defRPr/>
            </a:lvl1pPr>
          </a:lstStyle>
          <a:p>
            <a:fld id="{AF96DEFE-052F-4B34-8EAC-A263CB86F3A5}" type="datetime1">
              <a:rPr lang="en-GB" noProof="0" smtClean="0"/>
              <a:pPr/>
              <a:t>23/01/2018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CF860746-45FF-4F3F-9CE0-E6B542C01EBE}" type="datetime1">
              <a:rPr lang="en-GB" noProof="0" smtClean="0"/>
              <a:pPr/>
              <a:t>23/01/2018</a:t>
            </a:fld>
            <a:endParaRPr lang="en-GB" noProof="0"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rtl="0"/>
            <a:endParaRPr lang="en-GB" noProof="0"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rtl="0"/>
            <a:fld id="{EB37DED6-D4C7-42EE-AB49-D2E39E64FDE4}" type="slidenum">
              <a:rPr lang="en-GB" noProof="0" smtClean="0"/>
              <a:pPr/>
              <a:t>‹#›</a:t>
            </a:fld>
            <a:endParaRPr lang="en-GB"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dllr.maryland.gov/oeope/ndiscrimcomp.shtml"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rtl="0"/>
            <a:r>
              <a:rPr lang="en-GB" dirty="0" smtClean="0"/>
              <a:t>Maryland’s </a:t>
            </a:r>
            <a:r>
              <a:rPr lang="en-GB" dirty="0" err="1" smtClean="0"/>
              <a:t>Nondiscrimination</a:t>
            </a:r>
            <a:r>
              <a:rPr lang="en-GB" dirty="0" smtClean="0"/>
              <a:t> </a:t>
            </a:r>
            <a:r>
              <a:rPr lang="en-GB" dirty="0" smtClean="0"/>
              <a:t>Plan Under WIOA at the American Job </a:t>
            </a:r>
            <a:r>
              <a:rPr lang="en-GB" dirty="0" err="1" smtClean="0"/>
              <a:t>Centers</a:t>
            </a:r>
            <a:endParaRPr lang="en-US" dirty="0"/>
          </a:p>
        </p:txBody>
      </p:sp>
      <p:sp>
        <p:nvSpPr>
          <p:cNvPr id="3" name="Subtitle 2"/>
          <p:cNvSpPr>
            <a:spLocks noGrp="1"/>
          </p:cNvSpPr>
          <p:nvPr>
            <p:ph type="subTitle" idx="1"/>
          </p:nvPr>
        </p:nvSpPr>
        <p:spPr/>
        <p:txBody>
          <a:bodyPr rtlCol="0">
            <a:normAutofit/>
          </a:bodyPr>
          <a:lstStyle/>
          <a:p>
            <a:pPr rtl="0"/>
            <a:r>
              <a:rPr lang="en-GB" sz="2400" dirty="0" smtClean="0"/>
              <a:t>Brandon S. Butler, </a:t>
            </a:r>
            <a:r>
              <a:rPr lang="en-GB" sz="2400" dirty="0" err="1" smtClean="0"/>
              <a:t>Esq.</a:t>
            </a:r>
            <a:r>
              <a:rPr lang="en-GB" sz="2400" dirty="0" smtClean="0"/>
              <a:t> </a:t>
            </a:r>
          </a:p>
          <a:p>
            <a:pPr rtl="0"/>
            <a:r>
              <a:rPr lang="en-GB" sz="2400" dirty="0" err="1" smtClean="0"/>
              <a:t>Md</a:t>
            </a:r>
            <a:r>
              <a:rPr lang="en-GB" sz="2400" dirty="0" smtClean="0"/>
              <a:t> </a:t>
            </a:r>
            <a:r>
              <a:rPr lang="en-GB" sz="2400" dirty="0" err="1" smtClean="0"/>
              <a:t>Dept</a:t>
            </a:r>
            <a:r>
              <a:rPr lang="en-GB" sz="2400" dirty="0" smtClean="0"/>
              <a:t> of </a:t>
            </a:r>
            <a:r>
              <a:rPr lang="en-GB" sz="2400" dirty="0" err="1" smtClean="0"/>
              <a:t>Labor</a:t>
            </a:r>
            <a:r>
              <a:rPr lang="en-GB" sz="2400" dirty="0" smtClean="0"/>
              <a:t>, Licensing &amp; Regulation </a:t>
            </a:r>
            <a:endParaRPr lang="en-US" sz="24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188 Specifics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99501" y="1981200"/>
            <a:ext cx="10515600" cy="3046988"/>
          </a:xfrm>
          <a:prstGeom prst="rect">
            <a:avLst/>
          </a:prstGeom>
          <a:noFill/>
        </p:spPr>
        <p:txBody>
          <a:bodyPr wrap="square" rtlCol="0">
            <a:spAutoFit/>
          </a:bodyPr>
          <a:lstStyle/>
          <a:p>
            <a:r>
              <a:rPr lang="en-US" b="1" dirty="0"/>
              <a:t>PROHIBITION OF DISCRIMINATION REGARDING PARTICIPATION,</a:t>
            </a:r>
          </a:p>
          <a:p>
            <a:r>
              <a:rPr lang="en-US" b="1" dirty="0"/>
              <a:t>BENEFITS, AND </a:t>
            </a:r>
            <a:r>
              <a:rPr lang="en-US" b="1" dirty="0" smtClean="0"/>
              <a:t>EMPLOYMENT </a:t>
            </a:r>
            <a:r>
              <a:rPr lang="en-US" dirty="0" smtClean="0"/>
              <a:t>—No </a:t>
            </a:r>
            <a:r>
              <a:rPr lang="en-US" dirty="0"/>
              <a:t>individual shall be</a:t>
            </a:r>
          </a:p>
          <a:p>
            <a:r>
              <a:rPr lang="en-US" u="sng" dirty="0"/>
              <a:t>excluded from participation in</a:t>
            </a:r>
            <a:r>
              <a:rPr lang="en-US" dirty="0"/>
              <a:t>, </a:t>
            </a:r>
            <a:r>
              <a:rPr lang="en-US" u="sng" dirty="0"/>
              <a:t>denied the benefits </a:t>
            </a:r>
            <a:r>
              <a:rPr lang="en-US" dirty="0"/>
              <a:t>of, </a:t>
            </a:r>
            <a:r>
              <a:rPr lang="en-US" u="sng" dirty="0"/>
              <a:t>subjected</a:t>
            </a:r>
          </a:p>
          <a:p>
            <a:r>
              <a:rPr lang="en-US" u="sng" dirty="0"/>
              <a:t>to discrimination </a:t>
            </a:r>
            <a:r>
              <a:rPr lang="en-US" dirty="0"/>
              <a:t>under, </a:t>
            </a:r>
            <a:r>
              <a:rPr lang="en-US" u="sng" dirty="0"/>
              <a:t>or denied employment </a:t>
            </a:r>
            <a:r>
              <a:rPr lang="en-US" dirty="0"/>
              <a:t>in the administration</a:t>
            </a:r>
          </a:p>
          <a:p>
            <a:r>
              <a:rPr lang="en-US" dirty="0"/>
              <a:t>of or in connection with, any such program or activity</a:t>
            </a:r>
          </a:p>
          <a:p>
            <a:r>
              <a:rPr lang="en-US" u="sng" dirty="0"/>
              <a:t>because of race, color, religion, sex </a:t>
            </a:r>
            <a:r>
              <a:rPr lang="en-US" dirty="0"/>
              <a:t>(except as otherwise permitted</a:t>
            </a:r>
          </a:p>
          <a:p>
            <a:r>
              <a:rPr lang="en-US" dirty="0"/>
              <a:t>under title IX of the Education Amendments of 1972),</a:t>
            </a:r>
          </a:p>
          <a:p>
            <a:r>
              <a:rPr lang="en-US" u="sng" dirty="0"/>
              <a:t>national origin, age, disability, or political affiliation or belief</a:t>
            </a:r>
            <a:r>
              <a:rPr lang="en-US" dirty="0"/>
              <a:t>.</a:t>
            </a:r>
          </a:p>
        </p:txBody>
      </p:sp>
    </p:spTree>
    <p:extLst>
      <p:ext uri="{BB962C8B-B14F-4D97-AF65-F5344CB8AC3E}">
        <p14:creationId xmlns:p14="http://schemas.microsoft.com/office/powerpoint/2010/main" val="190207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188 Specifics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99501" y="1981200"/>
            <a:ext cx="10515600" cy="3785652"/>
          </a:xfrm>
          <a:prstGeom prst="rect">
            <a:avLst/>
          </a:prstGeom>
          <a:noFill/>
        </p:spPr>
        <p:txBody>
          <a:bodyPr wrap="square" rtlCol="0">
            <a:spAutoFit/>
          </a:bodyPr>
          <a:lstStyle/>
          <a:p>
            <a:r>
              <a:rPr lang="en-US" b="1" dirty="0"/>
              <a:t>PROHIBITION ON ASSISTANCE FOR FACILITIES FOR SECTARIAN</a:t>
            </a:r>
          </a:p>
          <a:p>
            <a:r>
              <a:rPr lang="en-US" b="1" dirty="0"/>
              <a:t>INSTRUCTION OR RELIGIOUS </a:t>
            </a:r>
            <a:r>
              <a:rPr lang="en-US" b="1" dirty="0" smtClean="0"/>
              <a:t>WORSHIP </a:t>
            </a:r>
            <a:r>
              <a:rPr lang="en-US" dirty="0" smtClean="0"/>
              <a:t>—Participants </a:t>
            </a:r>
            <a:r>
              <a:rPr lang="en-US" dirty="0"/>
              <a:t>shall</a:t>
            </a:r>
          </a:p>
          <a:p>
            <a:r>
              <a:rPr lang="en-US" dirty="0"/>
              <a:t>not be employed under this title to carry out the construction,</a:t>
            </a:r>
          </a:p>
          <a:p>
            <a:r>
              <a:rPr lang="en-US" dirty="0"/>
              <a:t>operation, or maintenance of any part of any facility that is</a:t>
            </a:r>
          </a:p>
          <a:p>
            <a:r>
              <a:rPr lang="en-US" dirty="0"/>
              <a:t>used or to be used for sectarian instruction or as a place</a:t>
            </a:r>
          </a:p>
          <a:p>
            <a:r>
              <a:rPr lang="en-US" dirty="0"/>
              <a:t>for religious worship (</a:t>
            </a:r>
            <a:r>
              <a:rPr lang="en-US" b="1" i="1" dirty="0"/>
              <a:t>except</a:t>
            </a:r>
            <a:r>
              <a:rPr lang="en-US" dirty="0"/>
              <a:t> with respect to the maintenance</a:t>
            </a:r>
          </a:p>
          <a:p>
            <a:r>
              <a:rPr lang="en-US" dirty="0"/>
              <a:t>of a facility that is not primarily or inherently devoted to</a:t>
            </a:r>
          </a:p>
          <a:p>
            <a:r>
              <a:rPr lang="en-US" dirty="0"/>
              <a:t>sectarian instruction or religious worship, in a case in which</a:t>
            </a:r>
          </a:p>
          <a:p>
            <a:r>
              <a:rPr lang="en-US" dirty="0"/>
              <a:t>the organization operating the facility is part of a program</a:t>
            </a:r>
          </a:p>
          <a:p>
            <a:r>
              <a:rPr lang="en-US" dirty="0"/>
              <a:t>or activity providing services to participants).</a:t>
            </a:r>
          </a:p>
        </p:txBody>
      </p:sp>
    </p:spTree>
    <p:extLst>
      <p:ext uri="{BB962C8B-B14F-4D97-AF65-F5344CB8AC3E}">
        <p14:creationId xmlns:p14="http://schemas.microsoft.com/office/powerpoint/2010/main" val="16349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188 Specifics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99501" y="1981200"/>
            <a:ext cx="10515600" cy="2308324"/>
          </a:xfrm>
          <a:prstGeom prst="rect">
            <a:avLst/>
          </a:prstGeom>
          <a:noFill/>
        </p:spPr>
        <p:txBody>
          <a:bodyPr wrap="square" rtlCol="0">
            <a:spAutoFit/>
          </a:bodyPr>
          <a:lstStyle/>
          <a:p>
            <a:r>
              <a:rPr lang="en-US" b="1" dirty="0"/>
              <a:t>PROHIBITION ON DISCRIMINATION ON BASIS OF PARTICIPANT</a:t>
            </a:r>
          </a:p>
          <a:p>
            <a:r>
              <a:rPr lang="en-US" b="1" dirty="0" smtClean="0"/>
              <a:t>STATUS </a:t>
            </a:r>
            <a:r>
              <a:rPr lang="en-US" dirty="0" smtClean="0"/>
              <a:t>—No </a:t>
            </a:r>
            <a:r>
              <a:rPr lang="en-US" dirty="0"/>
              <a:t>person may discriminate against an individual</a:t>
            </a:r>
          </a:p>
          <a:p>
            <a:r>
              <a:rPr lang="en-US" dirty="0"/>
              <a:t>who is a participant in a program or activity that</a:t>
            </a:r>
          </a:p>
          <a:p>
            <a:r>
              <a:rPr lang="en-US" dirty="0"/>
              <a:t>receives funds under this title, with respect to the terms and</a:t>
            </a:r>
          </a:p>
          <a:p>
            <a:r>
              <a:rPr lang="en-US" dirty="0"/>
              <a:t>conditions affecting, or rights provided to, the individual, </a:t>
            </a:r>
            <a:r>
              <a:rPr lang="en-US" i="1" u="sng" dirty="0"/>
              <a:t>solely</a:t>
            </a:r>
          </a:p>
          <a:p>
            <a:r>
              <a:rPr lang="en-US" i="1" u="sng" dirty="0"/>
              <a:t>because of the status of the individual as a participant</a:t>
            </a:r>
            <a:r>
              <a:rPr lang="en-US" dirty="0"/>
              <a:t>.</a:t>
            </a:r>
          </a:p>
        </p:txBody>
      </p:sp>
    </p:spTree>
    <p:extLst>
      <p:ext uri="{BB962C8B-B14F-4D97-AF65-F5344CB8AC3E}">
        <p14:creationId xmlns:p14="http://schemas.microsoft.com/office/powerpoint/2010/main" val="246112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188 Specifics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99501" y="1981200"/>
            <a:ext cx="10515600" cy="2677656"/>
          </a:xfrm>
          <a:prstGeom prst="rect">
            <a:avLst/>
          </a:prstGeom>
          <a:noFill/>
        </p:spPr>
        <p:txBody>
          <a:bodyPr wrap="square" rtlCol="0">
            <a:spAutoFit/>
          </a:bodyPr>
          <a:lstStyle/>
          <a:p>
            <a:r>
              <a:rPr lang="en-US" b="1" dirty="0"/>
              <a:t>PROHIBITION ON DISCRIMINATION AGAINST CERTAIN </a:t>
            </a:r>
            <a:r>
              <a:rPr lang="en-US" b="1" dirty="0" smtClean="0"/>
              <a:t>NONCITIZENS </a:t>
            </a:r>
            <a:r>
              <a:rPr lang="en-US" dirty="0" smtClean="0"/>
              <a:t>—</a:t>
            </a:r>
            <a:endParaRPr lang="en-US" dirty="0"/>
          </a:p>
          <a:p>
            <a:r>
              <a:rPr lang="en-US" dirty="0"/>
              <a:t>Participation in programs and activities or receiving</a:t>
            </a:r>
          </a:p>
          <a:p>
            <a:r>
              <a:rPr lang="en-US" dirty="0"/>
              <a:t>funds </a:t>
            </a:r>
            <a:r>
              <a:rPr lang="en-US" i="1" u="sng" dirty="0"/>
              <a:t>under this title </a:t>
            </a:r>
            <a:r>
              <a:rPr lang="en-US" dirty="0"/>
              <a:t>shall be available to citizens and nationals</a:t>
            </a:r>
          </a:p>
          <a:p>
            <a:r>
              <a:rPr lang="en-US" dirty="0"/>
              <a:t>of the United States, lawfully admitted permanent resident</a:t>
            </a:r>
          </a:p>
          <a:p>
            <a:r>
              <a:rPr lang="en-US" dirty="0"/>
              <a:t>aliens, refugees, </a:t>
            </a:r>
            <a:r>
              <a:rPr lang="en-US" dirty="0" err="1"/>
              <a:t>asylees</a:t>
            </a:r>
            <a:r>
              <a:rPr lang="en-US" dirty="0"/>
              <a:t>, and parolees, and other immigrants</a:t>
            </a:r>
          </a:p>
          <a:p>
            <a:r>
              <a:rPr lang="en-US" dirty="0"/>
              <a:t>authorized by the Attorney General to work in the United</a:t>
            </a:r>
          </a:p>
          <a:p>
            <a:r>
              <a:rPr lang="en-US" dirty="0"/>
              <a:t>States.</a:t>
            </a:r>
          </a:p>
        </p:txBody>
      </p:sp>
      <p:sp>
        <p:nvSpPr>
          <p:cNvPr id="5" name="TextBox 4"/>
          <p:cNvSpPr txBox="1"/>
          <p:nvPr/>
        </p:nvSpPr>
        <p:spPr>
          <a:xfrm>
            <a:off x="6704012" y="5105400"/>
            <a:ext cx="3733800" cy="461665"/>
          </a:xfrm>
          <a:prstGeom prst="rect">
            <a:avLst/>
          </a:prstGeom>
          <a:noFill/>
        </p:spPr>
        <p:txBody>
          <a:bodyPr wrap="square" rtlCol="0">
            <a:spAutoFit/>
          </a:bodyPr>
          <a:lstStyle/>
          <a:p>
            <a:r>
              <a:rPr lang="en-US" dirty="0" smtClean="0"/>
              <a:t>But wait, there’s Title II</a:t>
            </a:r>
            <a:endParaRPr lang="en-US" dirty="0"/>
          </a:p>
        </p:txBody>
      </p:sp>
      <p:cxnSp>
        <p:nvCxnSpPr>
          <p:cNvPr id="7" name="Straight Arrow Connector 6"/>
          <p:cNvCxnSpPr/>
          <p:nvPr/>
        </p:nvCxnSpPr>
        <p:spPr>
          <a:xfrm>
            <a:off x="3503612" y="3200400"/>
            <a:ext cx="3200400" cy="1905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053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188 Specifics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99501" y="1981200"/>
            <a:ext cx="10515600" cy="3785652"/>
          </a:xfrm>
          <a:prstGeom prst="rect">
            <a:avLst/>
          </a:prstGeom>
          <a:noFill/>
        </p:spPr>
        <p:txBody>
          <a:bodyPr wrap="square" rtlCol="0">
            <a:spAutoFit/>
          </a:bodyPr>
          <a:lstStyle/>
          <a:p>
            <a:r>
              <a:rPr lang="en-US" b="1" dirty="0" smtClean="0"/>
              <a:t>Secretary of USDOL </a:t>
            </a:r>
          </a:p>
          <a:p>
            <a:pPr marL="952393" lvl="1" indent="-342900">
              <a:buFont typeface="Arial" panose="020B0604020202020204" pitchFamily="34" charset="0"/>
              <a:buChar char="•"/>
            </a:pPr>
            <a:r>
              <a:rPr lang="en-US" dirty="0" smtClean="0"/>
              <a:t>Notification to State or recipient</a:t>
            </a:r>
          </a:p>
          <a:p>
            <a:pPr marL="952393" lvl="1" indent="-342900">
              <a:buFont typeface="Arial" panose="020B0604020202020204" pitchFamily="34" charset="0"/>
              <a:buChar char="•"/>
            </a:pPr>
            <a:r>
              <a:rPr lang="en-US" dirty="0" smtClean="0"/>
              <a:t>Request compliance </a:t>
            </a:r>
          </a:p>
          <a:p>
            <a:pPr marL="952393" lvl="1" indent="-342900">
              <a:buFont typeface="Arial" panose="020B0604020202020204" pitchFamily="34" charset="0"/>
              <a:buChar char="•"/>
            </a:pPr>
            <a:r>
              <a:rPr lang="en-US" dirty="0" smtClean="0"/>
              <a:t>Give a reasonable time period not to exceed 60 days </a:t>
            </a:r>
          </a:p>
          <a:p>
            <a:pPr marL="952393" lvl="1" indent="-342900">
              <a:buFont typeface="Arial" panose="020B0604020202020204" pitchFamily="34" charset="0"/>
              <a:buChar char="•"/>
            </a:pPr>
            <a:r>
              <a:rPr lang="en-US" dirty="0" smtClean="0"/>
              <a:t>Refers to the US Attorney General</a:t>
            </a:r>
          </a:p>
          <a:p>
            <a:r>
              <a:rPr lang="en-US" b="1" dirty="0" smtClean="0"/>
              <a:t>Attorney General</a:t>
            </a:r>
            <a:r>
              <a:rPr lang="en-US" dirty="0" smtClean="0"/>
              <a:t> takes action</a:t>
            </a:r>
          </a:p>
          <a:p>
            <a:pPr marL="952393" lvl="1" indent="-342900">
              <a:buFont typeface="Arial" panose="020B0604020202020204" pitchFamily="34" charset="0"/>
              <a:buChar char="•"/>
            </a:pPr>
            <a:r>
              <a:rPr lang="en-US" dirty="0" smtClean="0"/>
              <a:t>“When engaged in a pattern or practice of discrimination”</a:t>
            </a:r>
          </a:p>
          <a:p>
            <a:pPr marL="952393" lvl="1" indent="-342900">
              <a:buFont typeface="Arial" panose="020B0604020202020204" pitchFamily="34" charset="0"/>
              <a:buChar char="•"/>
            </a:pPr>
            <a:r>
              <a:rPr lang="en-US" dirty="0" smtClean="0"/>
              <a:t>Civil action in federal court</a:t>
            </a:r>
          </a:p>
          <a:p>
            <a:r>
              <a:rPr lang="en-US" b="1" dirty="0" smtClean="0"/>
              <a:t>Regulations </a:t>
            </a:r>
            <a:r>
              <a:rPr lang="en-US" dirty="0" smtClean="0"/>
              <a:t>necessary to implement </a:t>
            </a:r>
            <a:endParaRPr lang="en-US" b="1" dirty="0" smtClean="0"/>
          </a:p>
          <a:p>
            <a:endParaRPr lang="en-US" dirty="0"/>
          </a:p>
        </p:txBody>
      </p:sp>
    </p:spTree>
    <p:extLst>
      <p:ext uri="{BB962C8B-B14F-4D97-AF65-F5344CB8AC3E}">
        <p14:creationId xmlns:p14="http://schemas.microsoft.com/office/powerpoint/2010/main" val="138322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5" name="TextBox 4"/>
          <p:cNvSpPr txBox="1"/>
          <p:nvPr/>
        </p:nvSpPr>
        <p:spPr>
          <a:xfrm>
            <a:off x="1065212" y="1676400"/>
            <a:ext cx="10591800" cy="4524315"/>
          </a:xfrm>
          <a:prstGeom prst="rect">
            <a:avLst/>
          </a:prstGeom>
          <a:noFill/>
        </p:spPr>
        <p:txBody>
          <a:bodyPr wrap="square" rtlCol="0">
            <a:spAutoFit/>
          </a:bodyPr>
          <a:lstStyle/>
          <a:p>
            <a:r>
              <a:rPr lang="en-US" dirty="0" smtClean="0"/>
              <a:t>Excluding, denying , subjecting to, </a:t>
            </a:r>
            <a:r>
              <a:rPr lang="en-US" dirty="0"/>
              <a:t>or </a:t>
            </a:r>
            <a:r>
              <a:rPr lang="en-US" dirty="0" smtClean="0"/>
              <a:t>denying employment because of…  </a:t>
            </a:r>
          </a:p>
          <a:p>
            <a:endParaRPr lang="en-US" u="sng" dirty="0" smtClean="0"/>
          </a:p>
          <a:p>
            <a:pPr marL="342900" indent="-342900">
              <a:buFont typeface="Arial" panose="020B0604020202020204" pitchFamily="34" charset="0"/>
              <a:buChar char="•"/>
            </a:pPr>
            <a:r>
              <a:rPr lang="en-US" dirty="0"/>
              <a:t>R</a:t>
            </a:r>
            <a:r>
              <a:rPr lang="en-US" dirty="0" smtClean="0"/>
              <a:t>ace</a:t>
            </a:r>
            <a:r>
              <a:rPr lang="en-US" dirty="0"/>
              <a:t>, </a:t>
            </a:r>
            <a:endParaRPr lang="en-US" dirty="0" smtClean="0"/>
          </a:p>
          <a:p>
            <a:pPr marL="342900" indent="-342900">
              <a:buFont typeface="Arial" panose="020B0604020202020204" pitchFamily="34" charset="0"/>
              <a:buChar char="•"/>
            </a:pPr>
            <a:r>
              <a:rPr lang="en-US" dirty="0"/>
              <a:t>C</a:t>
            </a:r>
            <a:r>
              <a:rPr lang="en-US" dirty="0" smtClean="0"/>
              <a:t>olor</a:t>
            </a:r>
            <a:r>
              <a:rPr lang="en-US" dirty="0"/>
              <a:t>, </a:t>
            </a:r>
            <a:endParaRPr lang="en-US" dirty="0" smtClean="0"/>
          </a:p>
          <a:p>
            <a:pPr marL="342900" indent="-342900">
              <a:buFont typeface="Arial" panose="020B0604020202020204" pitchFamily="34" charset="0"/>
              <a:buChar char="•"/>
            </a:pPr>
            <a:r>
              <a:rPr lang="en-US" dirty="0"/>
              <a:t>R</a:t>
            </a:r>
            <a:r>
              <a:rPr lang="en-US" dirty="0" smtClean="0"/>
              <a:t>eligion</a:t>
            </a:r>
            <a:r>
              <a:rPr lang="en-US" dirty="0"/>
              <a:t>, </a:t>
            </a:r>
            <a:endParaRPr lang="en-US" dirty="0" smtClean="0"/>
          </a:p>
          <a:p>
            <a:pPr marL="342900" indent="-342900">
              <a:buFont typeface="Arial" panose="020B0604020202020204" pitchFamily="34" charset="0"/>
              <a:buChar char="•"/>
            </a:pPr>
            <a:r>
              <a:rPr lang="en-US" dirty="0"/>
              <a:t>S</a:t>
            </a:r>
            <a:r>
              <a:rPr lang="en-US" dirty="0" smtClean="0"/>
              <a:t>ex, </a:t>
            </a:r>
          </a:p>
          <a:p>
            <a:pPr marL="342900" indent="-342900">
              <a:buFont typeface="Arial" panose="020B0604020202020204" pitchFamily="34" charset="0"/>
              <a:buChar char="•"/>
            </a:pPr>
            <a:r>
              <a:rPr lang="en-US" dirty="0"/>
              <a:t>N</a:t>
            </a:r>
            <a:r>
              <a:rPr lang="en-US" dirty="0" smtClean="0"/>
              <a:t>ational Origin</a:t>
            </a:r>
            <a:r>
              <a:rPr lang="en-US" dirty="0"/>
              <a:t>, </a:t>
            </a:r>
            <a:endParaRPr lang="en-US" dirty="0" smtClean="0"/>
          </a:p>
          <a:p>
            <a:pPr marL="342900" indent="-342900">
              <a:buFont typeface="Arial" panose="020B0604020202020204" pitchFamily="34" charset="0"/>
              <a:buChar char="•"/>
            </a:pPr>
            <a:r>
              <a:rPr lang="en-US" dirty="0"/>
              <a:t>A</a:t>
            </a:r>
            <a:r>
              <a:rPr lang="en-US" dirty="0" smtClean="0"/>
              <a:t>ge</a:t>
            </a:r>
            <a:r>
              <a:rPr lang="en-US" dirty="0"/>
              <a:t>, </a:t>
            </a:r>
            <a:endParaRPr lang="en-US" dirty="0" smtClean="0"/>
          </a:p>
          <a:p>
            <a:pPr marL="342900" indent="-342900">
              <a:buFont typeface="Arial" panose="020B0604020202020204" pitchFamily="34" charset="0"/>
              <a:buChar char="•"/>
            </a:pPr>
            <a:r>
              <a:rPr lang="en-US" dirty="0"/>
              <a:t>D</a:t>
            </a:r>
            <a:r>
              <a:rPr lang="en-US" dirty="0" smtClean="0"/>
              <a:t>isability</a:t>
            </a:r>
            <a:r>
              <a:rPr lang="en-US" dirty="0"/>
              <a:t>, </a:t>
            </a:r>
            <a:endParaRPr lang="en-US" dirty="0" smtClean="0"/>
          </a:p>
          <a:p>
            <a:pPr marL="342900" indent="-342900">
              <a:buFont typeface="Arial" panose="020B0604020202020204" pitchFamily="34" charset="0"/>
              <a:buChar char="•"/>
            </a:pPr>
            <a:r>
              <a:rPr lang="en-US" dirty="0" smtClean="0"/>
              <a:t>or </a:t>
            </a:r>
            <a:r>
              <a:rPr lang="en-US" dirty="0"/>
              <a:t>P</a:t>
            </a:r>
            <a:r>
              <a:rPr lang="en-US" dirty="0" smtClean="0"/>
              <a:t>olitical Affiliation </a:t>
            </a:r>
            <a:r>
              <a:rPr lang="en-US" dirty="0"/>
              <a:t>or B</a:t>
            </a:r>
            <a:r>
              <a:rPr lang="en-US" dirty="0" smtClean="0"/>
              <a:t>elief</a:t>
            </a:r>
            <a:endParaRPr lang="en-US" dirty="0"/>
          </a:p>
          <a:p>
            <a:endParaRPr lang="en-US" dirty="0"/>
          </a:p>
        </p:txBody>
      </p:sp>
    </p:spTree>
    <p:extLst>
      <p:ext uri="{BB962C8B-B14F-4D97-AF65-F5344CB8AC3E}">
        <p14:creationId xmlns:p14="http://schemas.microsoft.com/office/powerpoint/2010/main" val="35090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1524000"/>
            <a:ext cx="6830291" cy="4507992"/>
          </a:xfrm>
          <a:prstGeom prst="rect">
            <a:avLst/>
          </a:prstGeom>
        </p:spPr>
      </p:pic>
    </p:spTree>
    <p:extLst>
      <p:ext uri="{BB962C8B-B14F-4D97-AF65-F5344CB8AC3E}">
        <p14:creationId xmlns:p14="http://schemas.microsoft.com/office/powerpoint/2010/main" val="39825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12" y="762000"/>
            <a:ext cx="7662118" cy="5119687"/>
          </a:xfrm>
          <a:prstGeom prst="rect">
            <a:avLst/>
          </a:prstGeom>
        </p:spPr>
      </p:pic>
    </p:spTree>
    <p:extLst>
      <p:ext uri="{BB962C8B-B14F-4D97-AF65-F5344CB8AC3E}">
        <p14:creationId xmlns:p14="http://schemas.microsoft.com/office/powerpoint/2010/main" val="16239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come the regulations… </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912812" y="1981200"/>
            <a:ext cx="5791200" cy="1569660"/>
          </a:xfrm>
          <a:prstGeom prst="rect">
            <a:avLst/>
          </a:prstGeom>
          <a:noFill/>
        </p:spPr>
        <p:txBody>
          <a:bodyPr wrap="square" rtlCol="0">
            <a:spAutoFit/>
          </a:bodyPr>
          <a:lstStyle/>
          <a:p>
            <a:r>
              <a:rPr lang="en-US" b="1" dirty="0"/>
              <a:t>December 2, 2016 </a:t>
            </a:r>
            <a:r>
              <a:rPr lang="en-US" dirty="0"/>
              <a:t>– 114 pages of regulations implementing Section 188 of WIOA were also released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812" y="3550860"/>
            <a:ext cx="6366933" cy="2686050"/>
          </a:xfrm>
          <a:prstGeom prst="rect">
            <a:avLst/>
          </a:prstGeom>
        </p:spPr>
      </p:pic>
    </p:spTree>
    <p:extLst>
      <p:ext uri="{BB962C8B-B14F-4D97-AF65-F5344CB8AC3E}">
        <p14:creationId xmlns:p14="http://schemas.microsoft.com/office/powerpoint/2010/main" val="30632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Rectangle 3"/>
          <p:cNvSpPr/>
          <p:nvPr/>
        </p:nvSpPr>
        <p:spPr>
          <a:xfrm>
            <a:off x="912812" y="1752600"/>
            <a:ext cx="10439400" cy="4154984"/>
          </a:xfrm>
          <a:prstGeom prst="rect">
            <a:avLst/>
          </a:prstGeom>
        </p:spPr>
        <p:txBody>
          <a:bodyPr wrap="square">
            <a:spAutoFit/>
          </a:bodyPr>
          <a:lstStyle/>
          <a:p>
            <a:r>
              <a:rPr lang="en-US" dirty="0"/>
              <a:t>§ 38.2 Applicability. </a:t>
            </a:r>
          </a:p>
          <a:p>
            <a:r>
              <a:rPr lang="en-US" dirty="0" smtClean="0"/>
              <a:t>This </a:t>
            </a:r>
            <a:r>
              <a:rPr lang="en-US" dirty="0"/>
              <a:t>part applies to: </a:t>
            </a:r>
            <a:endParaRPr lang="en-US" dirty="0" smtClean="0"/>
          </a:p>
          <a:p>
            <a:pPr marL="457200" indent="-457200">
              <a:buAutoNum type="arabicParenBoth"/>
            </a:pPr>
            <a:r>
              <a:rPr lang="en-US" dirty="0" smtClean="0"/>
              <a:t>Any </a:t>
            </a:r>
            <a:r>
              <a:rPr lang="en-US" dirty="0"/>
              <a:t>recipient, as defined in § 38.4; </a:t>
            </a:r>
            <a:endParaRPr lang="en-US" dirty="0" smtClean="0"/>
          </a:p>
          <a:p>
            <a:r>
              <a:rPr lang="en-US" dirty="0" smtClean="0"/>
              <a:t>(</a:t>
            </a:r>
            <a:r>
              <a:rPr lang="en-US" dirty="0"/>
              <a:t>2) Programs and activities that are part of the one-stop delivery system and that are operated by one-stop partners listed in section 121(b) of WIOA, to the extent that the programs and activities are being conducted as part of the </a:t>
            </a:r>
            <a:r>
              <a:rPr lang="en-US" dirty="0" err="1"/>
              <a:t>onestop</a:t>
            </a:r>
            <a:r>
              <a:rPr lang="en-US" dirty="0"/>
              <a:t> delivery system; and </a:t>
            </a:r>
            <a:endParaRPr lang="en-US" dirty="0" smtClean="0"/>
          </a:p>
          <a:p>
            <a:r>
              <a:rPr lang="en-US" dirty="0" smtClean="0"/>
              <a:t>(</a:t>
            </a:r>
            <a:r>
              <a:rPr lang="en-US" dirty="0"/>
              <a:t>3) As provided in § 38.18, the employment practices of a recipient and/or one-stop partner, to the extent that the employment is in the administration of or in connection with programs and activities that are being conducted as a part of WIOA Title I or the one-stop delivery system. </a:t>
            </a:r>
          </a:p>
        </p:txBody>
      </p:sp>
    </p:spTree>
    <p:extLst>
      <p:ext uri="{BB962C8B-B14F-4D97-AF65-F5344CB8AC3E}">
        <p14:creationId xmlns:p14="http://schemas.microsoft.com/office/powerpoint/2010/main" val="10997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dirty="0" smtClean="0"/>
              <a:t>Full Disclosure </a:t>
            </a:r>
            <a:endParaRPr lang="en-US" dirty="0"/>
          </a:p>
        </p:txBody>
      </p:sp>
      <p:sp>
        <p:nvSpPr>
          <p:cNvPr id="14" name="Content Placeholder 13"/>
          <p:cNvSpPr>
            <a:spLocks noGrp="1"/>
          </p:cNvSpPr>
          <p:nvPr>
            <p:ph idx="1"/>
          </p:nvPr>
        </p:nvSpPr>
        <p:spPr/>
        <p:txBody>
          <a:bodyPr rtlCol="0"/>
          <a:lstStyle/>
          <a:p>
            <a:pPr marL="0" indent="0">
              <a:buNone/>
            </a:pPr>
            <a:r>
              <a:rPr lang="en-US" dirty="0" smtClean="0"/>
              <a:t>The following presentation is to inform you regarding Maryland’s DRAFT </a:t>
            </a:r>
            <a:r>
              <a:rPr lang="en-US" dirty="0"/>
              <a:t>n</a:t>
            </a:r>
            <a:r>
              <a:rPr lang="en-US" dirty="0" smtClean="0"/>
              <a:t>ondiscrimination plan. While the plan has been through a number of revisions and a public comment period, it is still the best that some pretty smart people at the Maryland Department of Labor </a:t>
            </a:r>
            <a:r>
              <a:rPr lang="en-US" dirty="0"/>
              <a:t>(including but not limited to yours truly) </a:t>
            </a:r>
            <a:r>
              <a:rPr lang="en-US" dirty="0" smtClean="0"/>
              <a:t>and their partners in implementing the federal Workforce Innovation and Opportunity Act came up with. It was the result of the guidance available and  an interpretation of the regulations implementing Section 188 of WIOA. It is subject to change based on feedback and/or guidance from federal agencies charged with implementing WIOA. So, therefore… </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36612" y="685800"/>
            <a:ext cx="11049000" cy="4524315"/>
          </a:xfrm>
          <a:prstGeom prst="rect">
            <a:avLst/>
          </a:prstGeom>
          <a:noFill/>
        </p:spPr>
        <p:txBody>
          <a:bodyPr wrap="square" rtlCol="0">
            <a:spAutoFit/>
          </a:bodyPr>
          <a:lstStyle/>
          <a:p>
            <a:r>
              <a:rPr lang="en-US" dirty="0"/>
              <a:t>Recipient means entity to which financial assistance under Title I of WIOA is extended, directly from the Department or through the Governor or another recipient (including any successor, assignee, or transferee of a recipient). </a:t>
            </a:r>
            <a:endParaRPr lang="en-US" dirty="0" smtClean="0"/>
          </a:p>
          <a:p>
            <a:r>
              <a:rPr lang="en-US" dirty="0" smtClean="0"/>
              <a:t>The </a:t>
            </a:r>
            <a:r>
              <a:rPr lang="en-US" dirty="0"/>
              <a:t>term excludes any ultimate beneficiary of the WIOA Title I-financially assisted program or activity. In instances in which a Governor operates a program or activity, either directly or through a State agency, using discretionary funds apportioned to the Governor under WIOA Title I (rather than disbursing the funds to another recipient), the Governor is also a recipient. </a:t>
            </a:r>
            <a:endParaRPr lang="en-US" dirty="0" smtClean="0"/>
          </a:p>
          <a:p>
            <a:r>
              <a:rPr lang="en-US" dirty="0" smtClean="0"/>
              <a:t>In </a:t>
            </a:r>
            <a:r>
              <a:rPr lang="en-US" dirty="0"/>
              <a:t>addition, for purposes of this part, </a:t>
            </a:r>
            <a:r>
              <a:rPr lang="en-US" b="1" i="1" dirty="0"/>
              <a:t>one-stop partners, as defined in section 121(b) of WIOA, are treated as ‘‘recipients,’’ and are subject to the nondiscrimination and equal opportunity requirements of this part, to the extent that they participate in the one-stop delivery system</a:t>
            </a:r>
            <a:r>
              <a:rPr lang="en-US" dirty="0"/>
              <a:t>. </a:t>
            </a:r>
            <a:endParaRPr lang="en-US" dirty="0" smtClean="0"/>
          </a:p>
        </p:txBody>
      </p:sp>
    </p:spTree>
    <p:extLst>
      <p:ext uri="{BB962C8B-B14F-4D97-AF65-F5344CB8AC3E}">
        <p14:creationId xmlns:p14="http://schemas.microsoft.com/office/powerpoint/2010/main" val="300948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68552" y="838200"/>
            <a:ext cx="10972800" cy="5016758"/>
          </a:xfrm>
          <a:prstGeom prst="rect">
            <a:avLst/>
          </a:prstGeom>
          <a:noFill/>
        </p:spPr>
        <p:txBody>
          <a:bodyPr wrap="square" rtlCol="0">
            <a:spAutoFit/>
          </a:bodyPr>
          <a:lstStyle/>
          <a:p>
            <a:r>
              <a:rPr lang="en-US" sz="2000" dirty="0"/>
              <a:t>‘‘Recipient’’ includes, but is not limited to: </a:t>
            </a:r>
            <a:endParaRPr lang="en-US" sz="2000" dirty="0" smtClean="0"/>
          </a:p>
          <a:p>
            <a:pPr marL="1066693" lvl="1" indent="-457200">
              <a:buFont typeface="+mj-lt"/>
              <a:buAutoNum type="arabicPeriod"/>
            </a:pPr>
            <a:r>
              <a:rPr lang="en-US" sz="2000" dirty="0" smtClean="0"/>
              <a:t>State-level </a:t>
            </a:r>
            <a:r>
              <a:rPr lang="en-US" sz="2000" dirty="0"/>
              <a:t>agencies that administer, or are financed in whole or in part with, WIOA Title I funds; </a:t>
            </a:r>
            <a:endParaRPr lang="en-US" sz="2000" dirty="0" smtClean="0"/>
          </a:p>
          <a:p>
            <a:pPr marL="1066693" lvl="1" indent="-457200">
              <a:buFont typeface="+mj-lt"/>
              <a:buAutoNum type="arabicPeriod"/>
            </a:pPr>
            <a:r>
              <a:rPr lang="en-US" sz="2000" dirty="0" smtClean="0"/>
              <a:t>State </a:t>
            </a:r>
            <a:r>
              <a:rPr lang="en-US" sz="2000" dirty="0"/>
              <a:t>Workforce Agencies; </a:t>
            </a:r>
            <a:endParaRPr lang="en-US" sz="2000" dirty="0" smtClean="0"/>
          </a:p>
          <a:p>
            <a:pPr marL="1066693" lvl="1" indent="-457200">
              <a:buFont typeface="+mj-lt"/>
              <a:buAutoNum type="arabicPeriod"/>
            </a:pPr>
            <a:r>
              <a:rPr lang="en-US" sz="2000" dirty="0" smtClean="0"/>
              <a:t>State </a:t>
            </a:r>
            <a:r>
              <a:rPr lang="en-US" sz="2000" dirty="0"/>
              <a:t>and Local Workforce Development Boards; </a:t>
            </a:r>
            <a:endParaRPr lang="en-US" sz="2000" dirty="0" smtClean="0"/>
          </a:p>
          <a:p>
            <a:pPr marL="1066693" lvl="1" indent="-457200">
              <a:buFont typeface="+mj-lt"/>
              <a:buAutoNum type="arabicPeriod"/>
            </a:pPr>
            <a:r>
              <a:rPr lang="en-US" sz="2000" dirty="0" smtClean="0"/>
              <a:t>LWDA </a:t>
            </a:r>
            <a:r>
              <a:rPr lang="en-US" sz="2000" dirty="0"/>
              <a:t>grant recipients; </a:t>
            </a:r>
            <a:endParaRPr lang="en-US" sz="2000" dirty="0" smtClean="0"/>
          </a:p>
          <a:p>
            <a:pPr marL="1066693" lvl="1" indent="-457200">
              <a:buFont typeface="+mj-lt"/>
              <a:buAutoNum type="arabicPeriod"/>
            </a:pPr>
            <a:r>
              <a:rPr lang="en-US" sz="2000" dirty="0" smtClean="0"/>
              <a:t>One-stop </a:t>
            </a:r>
            <a:r>
              <a:rPr lang="en-US" sz="2000" dirty="0"/>
              <a:t>operators; </a:t>
            </a:r>
            <a:endParaRPr lang="en-US" sz="2000" dirty="0" smtClean="0"/>
          </a:p>
          <a:p>
            <a:pPr marL="1066693" lvl="1" indent="-457200">
              <a:buFont typeface="+mj-lt"/>
              <a:buAutoNum type="arabicPeriod"/>
            </a:pPr>
            <a:r>
              <a:rPr lang="en-US" sz="2000" dirty="0" smtClean="0"/>
              <a:t>Service </a:t>
            </a:r>
            <a:r>
              <a:rPr lang="en-US" sz="2000" dirty="0"/>
              <a:t>providers, including eligible training providers; </a:t>
            </a:r>
            <a:endParaRPr lang="en-US" sz="2000" dirty="0" smtClean="0"/>
          </a:p>
          <a:p>
            <a:pPr marL="1066693" lvl="1" indent="-457200">
              <a:buFont typeface="+mj-lt"/>
              <a:buAutoNum type="arabicPeriod"/>
            </a:pPr>
            <a:r>
              <a:rPr lang="en-US" sz="2000" dirty="0" smtClean="0"/>
              <a:t>On-the-Job </a:t>
            </a:r>
            <a:r>
              <a:rPr lang="en-US" sz="2000" dirty="0"/>
              <a:t>Training (OJT) employers; </a:t>
            </a:r>
            <a:endParaRPr lang="en-US" sz="2000" dirty="0" smtClean="0"/>
          </a:p>
          <a:p>
            <a:pPr marL="1066693" lvl="1" indent="-457200">
              <a:buFont typeface="+mj-lt"/>
              <a:buAutoNum type="arabicPeriod"/>
            </a:pPr>
            <a:r>
              <a:rPr lang="en-US" sz="2000" dirty="0" smtClean="0"/>
              <a:t>Job </a:t>
            </a:r>
            <a:r>
              <a:rPr lang="en-US" sz="2000" dirty="0"/>
              <a:t>Corps contractors and center operators; </a:t>
            </a:r>
            <a:endParaRPr lang="en-US" sz="2000" dirty="0" smtClean="0"/>
          </a:p>
          <a:p>
            <a:pPr marL="1066693" lvl="1" indent="-457200">
              <a:buFont typeface="+mj-lt"/>
              <a:buAutoNum type="arabicPeriod"/>
            </a:pPr>
            <a:r>
              <a:rPr lang="en-US" sz="2000" dirty="0" smtClean="0"/>
              <a:t>Job </a:t>
            </a:r>
            <a:r>
              <a:rPr lang="en-US" sz="2000" dirty="0"/>
              <a:t>Corps national training contractors; </a:t>
            </a:r>
            <a:endParaRPr lang="en-US" sz="2000" dirty="0" smtClean="0"/>
          </a:p>
          <a:p>
            <a:pPr marL="1066693" lvl="1" indent="-457200">
              <a:buFont typeface="+mj-lt"/>
              <a:buAutoNum type="arabicPeriod"/>
            </a:pPr>
            <a:r>
              <a:rPr lang="en-US" sz="2000" dirty="0" smtClean="0"/>
              <a:t>Outreach </a:t>
            </a:r>
            <a:r>
              <a:rPr lang="en-US" sz="2000" dirty="0"/>
              <a:t>and admissions agencies, including Job Corps contractors that perform these functions; </a:t>
            </a:r>
            <a:endParaRPr lang="en-US" sz="2000" dirty="0" smtClean="0"/>
          </a:p>
          <a:p>
            <a:pPr marL="1066693" lvl="1" indent="-457200">
              <a:buFont typeface="+mj-lt"/>
              <a:buAutoNum type="arabicPeriod"/>
            </a:pPr>
            <a:r>
              <a:rPr lang="en-US" sz="2000" dirty="0" smtClean="0"/>
              <a:t>Placement </a:t>
            </a:r>
            <a:r>
              <a:rPr lang="en-US" sz="2000" dirty="0"/>
              <a:t>agencies, including Job Corps contractors that perform these functions</a:t>
            </a:r>
            <a:r>
              <a:rPr lang="en-US" sz="2000" dirty="0" smtClean="0"/>
              <a:t>;</a:t>
            </a:r>
          </a:p>
          <a:p>
            <a:pPr marL="1066693" lvl="1" indent="-457200">
              <a:buFont typeface="+mj-lt"/>
              <a:buAutoNum type="arabicPeriod"/>
            </a:pPr>
            <a:r>
              <a:rPr lang="en-US" sz="2000" dirty="0" smtClean="0"/>
              <a:t> </a:t>
            </a:r>
            <a:r>
              <a:rPr lang="en-US" sz="2000" dirty="0"/>
              <a:t>Other National Program recipients. </a:t>
            </a:r>
          </a:p>
        </p:txBody>
      </p:sp>
    </p:spTree>
    <p:extLst>
      <p:ext uri="{BB962C8B-B14F-4D97-AF65-F5344CB8AC3E}">
        <p14:creationId xmlns:p14="http://schemas.microsoft.com/office/powerpoint/2010/main" val="216176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2" y="762000"/>
            <a:ext cx="7010400" cy="5257800"/>
          </a:xfrm>
          <a:prstGeom prst="rect">
            <a:avLst/>
          </a:prstGeom>
        </p:spPr>
      </p:pic>
    </p:spTree>
    <p:extLst>
      <p:ext uri="{BB962C8B-B14F-4D97-AF65-F5344CB8AC3E}">
        <p14:creationId xmlns:p14="http://schemas.microsoft.com/office/powerpoint/2010/main" val="102729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981200"/>
            <a:ext cx="6934200" cy="3124200"/>
          </a:xfrm>
        </p:spPr>
        <p:txBody>
          <a:bodyPr rtlCol="0">
            <a:normAutofit/>
          </a:bodyPr>
          <a:lstStyle/>
          <a:p>
            <a:r>
              <a:rPr lang="en-US" dirty="0" smtClean="0"/>
              <a:t>What’s in the nondiscrimination plan? </a:t>
            </a:r>
            <a:endParaRPr lang="en-US" dirty="0"/>
          </a:p>
        </p:txBody>
      </p:sp>
    </p:spTree>
    <p:extLst>
      <p:ext uri="{BB962C8B-B14F-4D97-AF65-F5344CB8AC3E}">
        <p14:creationId xmlns:p14="http://schemas.microsoft.com/office/powerpoint/2010/main" val="37692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Requirements Generally </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36612" y="1905000"/>
            <a:ext cx="10591800" cy="4062651"/>
          </a:xfrm>
          <a:prstGeom prst="rect">
            <a:avLst/>
          </a:prstGeom>
          <a:noFill/>
        </p:spPr>
        <p:txBody>
          <a:bodyPr wrap="square" rtlCol="0">
            <a:spAutoFit/>
          </a:bodyPr>
          <a:lstStyle/>
          <a:p>
            <a:r>
              <a:rPr lang="en-US" sz="1800" b="1" i="1" dirty="0"/>
              <a:t>Section 38.54 – “Each Nondiscrimination Plan must be designed to give a reasonable guarantee that all recipients will comply, and are complying, with the nondiscrimination and equal opportunity provisions of WIOA and this part.” </a:t>
            </a:r>
            <a:endParaRPr lang="en-US" sz="1800" b="1" i="1" dirty="0" smtClean="0"/>
          </a:p>
          <a:p>
            <a:endParaRPr lang="en-US" sz="1800" b="1" i="1" dirty="0"/>
          </a:p>
          <a:p>
            <a:r>
              <a:rPr lang="en-US" sz="1800" b="1" i="1" dirty="0" smtClean="0"/>
              <a:t>Brandon’s Take Away -- </a:t>
            </a:r>
            <a:endParaRPr lang="en-US" sz="1800" b="1" i="1" dirty="0"/>
          </a:p>
          <a:p>
            <a:pPr marL="342900" indent="-342900">
              <a:buFont typeface="Arial" panose="020B0604020202020204" pitchFamily="34" charset="0"/>
              <a:buChar char="•"/>
            </a:pPr>
            <a:r>
              <a:rPr lang="en-US" dirty="0" smtClean="0"/>
              <a:t>An opportunity to provide our federal partners with an overview of </a:t>
            </a:r>
            <a:r>
              <a:rPr lang="en-US" b="1" dirty="0" smtClean="0"/>
              <a:t>systems and processes </a:t>
            </a:r>
            <a:r>
              <a:rPr lang="en-US" dirty="0" smtClean="0"/>
              <a:t>the state has in place to ensure that the workforce system is being administered in a nondiscriminatory way.</a:t>
            </a:r>
          </a:p>
          <a:p>
            <a:pPr marL="342900" indent="-342900">
              <a:buFont typeface="Arial" panose="020B0604020202020204" pitchFamily="34" charset="0"/>
              <a:buChar char="•"/>
            </a:pPr>
            <a:r>
              <a:rPr lang="en-US" dirty="0" smtClean="0"/>
              <a:t>And… that the state has a way of </a:t>
            </a:r>
            <a:r>
              <a:rPr lang="en-US" b="1" dirty="0" smtClean="0"/>
              <a:t>monitoring </a:t>
            </a:r>
            <a:r>
              <a:rPr lang="en-US" dirty="0" smtClean="0"/>
              <a:t>the same</a:t>
            </a:r>
          </a:p>
          <a:p>
            <a:pPr marL="342900" indent="-342900">
              <a:buFont typeface="Arial" panose="020B0604020202020204" pitchFamily="34" charset="0"/>
              <a:buChar char="•"/>
            </a:pPr>
            <a:r>
              <a:rPr lang="en-US" dirty="0" smtClean="0"/>
              <a:t>And… that </a:t>
            </a:r>
            <a:r>
              <a:rPr lang="en-US" b="1" dirty="0" smtClean="0"/>
              <a:t>data</a:t>
            </a:r>
            <a:r>
              <a:rPr lang="en-US" dirty="0" smtClean="0"/>
              <a:t> is collected so that the system is responsive to the needs of its customers. </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287139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Requirements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5" name="TextBox 4"/>
          <p:cNvSpPr txBox="1"/>
          <p:nvPr/>
        </p:nvSpPr>
        <p:spPr>
          <a:xfrm>
            <a:off x="608012" y="1981200"/>
            <a:ext cx="11125200" cy="2554545"/>
          </a:xfrm>
          <a:prstGeom prst="rect">
            <a:avLst/>
          </a:prstGeom>
          <a:noFill/>
        </p:spPr>
        <p:txBody>
          <a:bodyPr wrap="square" rtlCol="0">
            <a:spAutoFit/>
          </a:bodyPr>
          <a:lstStyle/>
          <a:p>
            <a:r>
              <a:rPr lang="en-US" sz="1600" dirty="0"/>
              <a:t>At a minimum, each Nondiscrimination Plan must: </a:t>
            </a:r>
            <a:endParaRPr lang="en-US" sz="1600" dirty="0" smtClean="0"/>
          </a:p>
          <a:p>
            <a:r>
              <a:rPr lang="en-US" sz="1600" dirty="0" smtClean="0"/>
              <a:t>(1) Describe </a:t>
            </a:r>
            <a:r>
              <a:rPr lang="en-US" sz="1600" dirty="0"/>
              <a:t>how the State Programs and recipients have satisfied the requirements of the following regulations: </a:t>
            </a:r>
            <a:endParaRPr lang="en-US" sz="1600" dirty="0" smtClean="0"/>
          </a:p>
          <a:p>
            <a:r>
              <a:rPr lang="en-US" sz="1600" dirty="0" smtClean="0"/>
              <a:t>(</a:t>
            </a:r>
            <a:r>
              <a:rPr lang="en-US" sz="1600" dirty="0" err="1" smtClean="0"/>
              <a:t>i</a:t>
            </a:r>
            <a:r>
              <a:rPr lang="en-US" sz="1600" dirty="0" smtClean="0"/>
              <a:t>) Sections </a:t>
            </a:r>
            <a:r>
              <a:rPr lang="en-US" sz="1600" dirty="0"/>
              <a:t>38.25 through 38.27 (Assurances); </a:t>
            </a:r>
            <a:endParaRPr lang="en-US" sz="1600" dirty="0" smtClean="0"/>
          </a:p>
          <a:p>
            <a:r>
              <a:rPr lang="en-US" sz="1600" dirty="0" smtClean="0"/>
              <a:t>(</a:t>
            </a:r>
            <a:r>
              <a:rPr lang="en-US" sz="1600" dirty="0"/>
              <a:t>ii) Sections 38.28 through 38.33 (Equal Opportunity Officers); </a:t>
            </a:r>
          </a:p>
          <a:p>
            <a:r>
              <a:rPr lang="en-US" sz="1600" dirty="0" smtClean="0"/>
              <a:t>(</a:t>
            </a:r>
            <a:r>
              <a:rPr lang="en-US" sz="1600" dirty="0"/>
              <a:t>iii) Sections 38.34 through 38.39 (Notice and Communication); </a:t>
            </a:r>
            <a:endParaRPr lang="en-US" sz="1600" dirty="0" smtClean="0"/>
          </a:p>
          <a:p>
            <a:r>
              <a:rPr lang="en-US" sz="1600" dirty="0" smtClean="0"/>
              <a:t>(</a:t>
            </a:r>
            <a:r>
              <a:rPr lang="en-US" sz="1600" dirty="0"/>
              <a:t>iv) Sections 38.41 through 38.45 (Data and Information Collection and Maintenance); </a:t>
            </a:r>
            <a:endParaRPr lang="en-US" sz="1600" dirty="0" smtClean="0"/>
          </a:p>
          <a:p>
            <a:r>
              <a:rPr lang="en-US" sz="1600" dirty="0" smtClean="0"/>
              <a:t>(</a:t>
            </a:r>
            <a:r>
              <a:rPr lang="en-US" sz="1600" dirty="0"/>
              <a:t>v) Section 38.40 (Affirmative Outreach); </a:t>
            </a:r>
            <a:endParaRPr lang="en-US" sz="1600" dirty="0" smtClean="0"/>
          </a:p>
          <a:p>
            <a:r>
              <a:rPr lang="en-US" sz="1600" dirty="0" smtClean="0"/>
              <a:t>(</a:t>
            </a:r>
            <a:r>
              <a:rPr lang="en-US" sz="1600" dirty="0"/>
              <a:t>vi) Section 38.53 (Governor’s Oversight Responsibility Regarding Recipients’ Recordkeeping); </a:t>
            </a:r>
            <a:endParaRPr lang="en-US" sz="1600" dirty="0" smtClean="0"/>
          </a:p>
          <a:p>
            <a:r>
              <a:rPr lang="en-US" sz="1600" dirty="0" smtClean="0"/>
              <a:t>(</a:t>
            </a:r>
            <a:r>
              <a:rPr lang="en-US" sz="1600" dirty="0"/>
              <a:t>vii) Sections 38.72 and 38.73 (Complaint Processing Procedures); and </a:t>
            </a:r>
            <a:endParaRPr lang="en-US" sz="1600" dirty="0" smtClean="0"/>
          </a:p>
          <a:p>
            <a:r>
              <a:rPr lang="en-US" sz="1600" dirty="0" smtClean="0"/>
              <a:t>(</a:t>
            </a:r>
            <a:r>
              <a:rPr lang="en-US" sz="1600" dirty="0"/>
              <a:t>viii) Sections 38.51 and 38.53 (Governor’s Oversight and Monitoring Responsibilities for State Programs). </a:t>
            </a:r>
            <a:endParaRPr lang="en-US" sz="1600" dirty="0" smtClean="0"/>
          </a:p>
        </p:txBody>
      </p:sp>
    </p:spTree>
    <p:extLst>
      <p:ext uri="{BB962C8B-B14F-4D97-AF65-F5344CB8AC3E}">
        <p14:creationId xmlns:p14="http://schemas.microsoft.com/office/powerpoint/2010/main" val="34009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Requirements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Rectangle 3"/>
          <p:cNvSpPr/>
          <p:nvPr/>
        </p:nvSpPr>
        <p:spPr>
          <a:xfrm>
            <a:off x="836612" y="1752600"/>
            <a:ext cx="10820400" cy="4247317"/>
          </a:xfrm>
          <a:prstGeom prst="rect">
            <a:avLst/>
          </a:prstGeom>
        </p:spPr>
        <p:txBody>
          <a:bodyPr wrap="square">
            <a:spAutoFit/>
          </a:bodyPr>
          <a:lstStyle/>
          <a:p>
            <a:r>
              <a:rPr lang="en-US" sz="1800" dirty="0" smtClean="0"/>
              <a:t>(</a:t>
            </a:r>
            <a:r>
              <a:rPr lang="en-US" sz="1800" dirty="0"/>
              <a:t>2) Include the following additional elements: </a:t>
            </a:r>
          </a:p>
          <a:p>
            <a:pPr lvl="1"/>
            <a:r>
              <a:rPr lang="en-US" sz="1800" dirty="0"/>
              <a:t>(</a:t>
            </a:r>
            <a:r>
              <a:rPr lang="en-US" sz="1800" dirty="0" err="1"/>
              <a:t>i</a:t>
            </a:r>
            <a:r>
              <a:rPr lang="en-US" sz="1800" dirty="0"/>
              <a:t>) A system for determining whether a grant applicant, if financially assisted, and/or a training provider, if selected as eligible under Section 122 of WIOA, is likely to conduct its WIOA Title I financially assisted programs or activities in a nondiscriminatory way, and to comply with the regulations in this part; </a:t>
            </a:r>
          </a:p>
          <a:p>
            <a:pPr lvl="1"/>
            <a:r>
              <a:rPr lang="en-US" sz="1800" dirty="0"/>
              <a:t>(ii) A review of recipient policy issuances to ensure they are nondiscriminatory; </a:t>
            </a:r>
          </a:p>
          <a:p>
            <a:pPr lvl="1"/>
            <a:r>
              <a:rPr lang="en-US" sz="1800" dirty="0"/>
              <a:t>(iii) A system for reviewing recipients’ job training plans, contracts, assurances, and other similar agreements to ensure that they are both nondiscriminatory and contain the required language regarding nondiscrimination and equal opportunity; </a:t>
            </a:r>
          </a:p>
          <a:p>
            <a:pPr lvl="1"/>
            <a:r>
              <a:rPr lang="en-US" sz="1800" dirty="0"/>
              <a:t>(iv) Procedures for ensuring that recipients comply with the nondiscrimination and equal opportunity requirements of § 38.5 regarding race, color, religion, sex (including pregnancy, childbirth, and related medical conditions, transgender status, and gender identity), national origin (including limited English proficiency), age, political affiliation or belief, citizenship, or participation in any WIOA Title I-financially assisted program or activity; </a:t>
            </a:r>
            <a:endParaRPr lang="en-US" dirty="0"/>
          </a:p>
        </p:txBody>
      </p:sp>
    </p:spTree>
    <p:extLst>
      <p:ext uri="{BB962C8B-B14F-4D97-AF65-F5344CB8AC3E}">
        <p14:creationId xmlns:p14="http://schemas.microsoft.com/office/powerpoint/2010/main" val="170809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36612" y="1600200"/>
            <a:ext cx="10668000" cy="4524315"/>
          </a:xfrm>
          <a:prstGeom prst="rect">
            <a:avLst/>
          </a:prstGeom>
          <a:noFill/>
        </p:spPr>
        <p:txBody>
          <a:bodyPr wrap="square" rtlCol="0">
            <a:spAutoFit/>
          </a:bodyPr>
          <a:lstStyle/>
          <a:p>
            <a:r>
              <a:rPr lang="en-US" dirty="0" smtClean="0"/>
              <a:t>Assurances must be given that: </a:t>
            </a:r>
          </a:p>
          <a:p>
            <a:pPr marL="457200" indent="-457200">
              <a:buAutoNum type="arabicParenBoth"/>
            </a:pPr>
            <a:r>
              <a:rPr lang="en-US" dirty="0" smtClean="0"/>
              <a:t>Each grant applicant has the ability to comply and will remain in compliance with: </a:t>
            </a:r>
          </a:p>
          <a:p>
            <a:pPr marL="952393" lvl="1" indent="-342900">
              <a:buFont typeface="Arial" panose="020B0604020202020204" pitchFamily="34" charset="0"/>
              <a:buChar char="•"/>
            </a:pPr>
            <a:r>
              <a:rPr lang="en-US" dirty="0" smtClean="0"/>
              <a:t>Section 188 of WIOA</a:t>
            </a:r>
          </a:p>
          <a:p>
            <a:pPr marL="952393" lvl="1" indent="-342900">
              <a:buFont typeface="Arial" panose="020B0604020202020204" pitchFamily="34" charset="0"/>
              <a:buChar char="•"/>
            </a:pPr>
            <a:r>
              <a:rPr lang="en-US" dirty="0" smtClean="0"/>
              <a:t>Title VI of the Civil Rights Act of 1964 </a:t>
            </a:r>
          </a:p>
          <a:p>
            <a:pPr marL="952393" lvl="1" indent="-342900">
              <a:buFont typeface="Arial" panose="020B0604020202020204" pitchFamily="34" charset="0"/>
              <a:buChar char="•"/>
            </a:pPr>
            <a:r>
              <a:rPr lang="en-US" dirty="0" smtClean="0"/>
              <a:t>Section 504 of Rehabilitation Act of 1973</a:t>
            </a:r>
          </a:p>
          <a:p>
            <a:pPr marL="952393" lvl="1" indent="-342900">
              <a:buFont typeface="Arial" panose="020B0604020202020204" pitchFamily="34" charset="0"/>
              <a:buChar char="•"/>
            </a:pPr>
            <a:r>
              <a:rPr lang="en-US" dirty="0" smtClean="0"/>
              <a:t>Age Discrimination Act of 1975</a:t>
            </a:r>
          </a:p>
          <a:p>
            <a:pPr marL="952393" lvl="1" indent="-342900">
              <a:buFont typeface="Arial" panose="020B0604020202020204" pitchFamily="34" charset="0"/>
              <a:buChar char="•"/>
            </a:pPr>
            <a:r>
              <a:rPr lang="en-US" dirty="0" smtClean="0"/>
              <a:t>Title IX of the Education Amendments of 1972</a:t>
            </a:r>
          </a:p>
          <a:p>
            <a:pPr marL="457200" indent="-457200">
              <a:buAutoNum type="arabicParenBoth"/>
            </a:pPr>
            <a:r>
              <a:rPr lang="en-US" dirty="0" smtClean="0"/>
              <a:t>Assurance is considered incorporated in grants, cooperative agreements, contracts – whether explicitly incorporated or not. </a:t>
            </a:r>
            <a:endParaRPr lang="en-US" dirty="0"/>
          </a:p>
          <a:p>
            <a:endParaRPr lang="en-US" dirty="0" smtClean="0"/>
          </a:p>
          <a:p>
            <a:pPr marL="457200" indent="-457200">
              <a:buAutoNum type="arabicParenBoth"/>
            </a:pPr>
            <a:endParaRPr lang="en-US" dirty="0"/>
          </a:p>
        </p:txBody>
      </p:sp>
    </p:spTree>
    <p:extLst>
      <p:ext uri="{BB962C8B-B14F-4D97-AF65-F5344CB8AC3E}">
        <p14:creationId xmlns:p14="http://schemas.microsoft.com/office/powerpoint/2010/main" val="420639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Opportunity Officers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989012" y="1524000"/>
            <a:ext cx="10210800" cy="3785652"/>
          </a:xfrm>
          <a:prstGeom prst="rect">
            <a:avLst/>
          </a:prstGeom>
          <a:noFill/>
        </p:spPr>
        <p:txBody>
          <a:bodyPr wrap="square" rtlCol="0">
            <a:spAutoFit/>
          </a:bodyPr>
          <a:lstStyle/>
          <a:p>
            <a:r>
              <a:rPr lang="en-US" dirty="0" smtClean="0"/>
              <a:t>Establishment of Equal Opportunity Officers</a:t>
            </a:r>
          </a:p>
          <a:p>
            <a:endParaRPr lang="en-US" dirty="0" smtClean="0"/>
          </a:p>
          <a:p>
            <a:pPr marL="342900" indent="-342900">
              <a:buFont typeface="Arial" panose="020B0604020202020204" pitchFamily="34" charset="0"/>
              <a:buChar char="•"/>
            </a:pPr>
            <a:r>
              <a:rPr lang="en-US" dirty="0" smtClean="0"/>
              <a:t>Statewide EO Officer designated and responsible for State program-wide coordination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“Recipients” must also designate recipient-level EO officers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42830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 Opportunity Officers</a:t>
            </a:r>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36612" y="1676400"/>
            <a:ext cx="10210800" cy="4801314"/>
          </a:xfrm>
          <a:prstGeom prst="rect">
            <a:avLst/>
          </a:prstGeom>
          <a:noFill/>
        </p:spPr>
        <p:txBody>
          <a:bodyPr wrap="square" rtlCol="0">
            <a:spAutoFit/>
          </a:bodyPr>
          <a:lstStyle/>
          <a:p>
            <a:pPr fontAlgn="base"/>
            <a:r>
              <a:rPr lang="en-US" sz="1800" dirty="0" smtClean="0"/>
              <a:t>(a) A </a:t>
            </a:r>
            <a:r>
              <a:rPr lang="en-US" sz="1800" dirty="0"/>
              <a:t>senior-level employee reporting directly to the individual in the highest-level position of authority for the entity that is the recipient, such as the Governor, the Administrator of the State Department of Employment Services, the Chair of the Local Workforce Development Board, the Chief Executive Officer, the Chief Operating Officer, or an equivalent official;</a:t>
            </a:r>
          </a:p>
          <a:p>
            <a:pPr fontAlgn="base"/>
            <a:r>
              <a:rPr lang="en-US" sz="1800" dirty="0"/>
              <a:t>(b) Designating an individual who can fulfill the responsibilities of an EO </a:t>
            </a:r>
            <a:r>
              <a:rPr lang="en-US" sz="1800" dirty="0" smtClean="0"/>
              <a:t>Officer;</a:t>
            </a:r>
            <a:endParaRPr lang="en-US" sz="1800" dirty="0"/>
          </a:p>
          <a:p>
            <a:pPr fontAlgn="base"/>
            <a:r>
              <a:rPr lang="en-US" sz="1800" dirty="0"/>
              <a:t>(c) Making the EO Officer's name, position title, address, and telephone number (voice and TDD/TTY) public;</a:t>
            </a:r>
          </a:p>
          <a:p>
            <a:pPr fontAlgn="base"/>
            <a:r>
              <a:rPr lang="en-US" sz="1800" dirty="0"/>
              <a:t>(d) Ensuring that the EO Officer's identity and contact information appear on all internal and external communications about the recipient's nondiscrimination and equal opportunity programs;</a:t>
            </a:r>
          </a:p>
          <a:p>
            <a:pPr fontAlgn="base"/>
            <a:r>
              <a:rPr lang="en-US" sz="1800" dirty="0"/>
              <a:t>(e) Assigning sufficient authority, staff, and resources to the EO Officer, </a:t>
            </a:r>
            <a:r>
              <a:rPr lang="en-US" sz="1800" dirty="0" smtClean="0"/>
              <a:t>and </a:t>
            </a:r>
            <a:r>
              <a:rPr lang="en-US" sz="1800" dirty="0"/>
              <a:t>support of top management, to ensure compliance with the nondiscrimination and equal opportunity provisions of WIOA and this part; and</a:t>
            </a:r>
          </a:p>
          <a:p>
            <a:r>
              <a:rPr lang="en-US" sz="1800" dirty="0"/>
              <a:t>(f) Ensuring that the EO Officer and the EO Officer's staff are afforded the opportunity to receive (at the recipient's expense) the training necessary and appropriate to maintain competency.</a:t>
            </a:r>
          </a:p>
        </p:txBody>
      </p:sp>
    </p:spTree>
    <p:extLst>
      <p:ext uri="{BB962C8B-B14F-4D97-AF65-F5344CB8AC3E}">
        <p14:creationId xmlns:p14="http://schemas.microsoft.com/office/powerpoint/2010/main" val="6149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2612" y="685800"/>
            <a:ext cx="5207717" cy="5657474"/>
          </a:xfrm>
        </p:spPr>
      </p:pic>
      <p:sp>
        <p:nvSpPr>
          <p:cNvPr id="4" name="Date Placeholder 3"/>
          <p:cNvSpPr>
            <a:spLocks noGrp="1"/>
          </p:cNvSpPr>
          <p:nvPr>
            <p:ph type="dt" sz="half" idx="10"/>
          </p:nvPr>
        </p:nvSpPr>
        <p:spPr/>
        <p:txBody>
          <a:bodyPr/>
          <a:lstStyle/>
          <a:p>
            <a:fld id="{B43BBB81-C700-4083-8127-E310BD1DC13C}" type="datetime1">
              <a:rPr lang="en-GB" noProof="0" smtClean="0"/>
              <a:pPr/>
              <a:t>23/01/2018</a:t>
            </a:fld>
            <a:endParaRPr lang="en-GB" noProof="0" dirty="0"/>
          </a:p>
        </p:txBody>
      </p:sp>
    </p:spTree>
    <p:extLst>
      <p:ext uri="{BB962C8B-B14F-4D97-AF65-F5344CB8AC3E}">
        <p14:creationId xmlns:p14="http://schemas.microsoft.com/office/powerpoint/2010/main" val="328117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and Communication</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912812" y="1524000"/>
            <a:ext cx="10287000"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“Equal Opportunity is the Law” Poster</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How is this information being provided, distributed to: </a:t>
            </a:r>
          </a:p>
          <a:p>
            <a:r>
              <a:rPr lang="en-US" dirty="0" smtClean="0"/>
              <a:t>	customers? </a:t>
            </a:r>
          </a:p>
          <a:p>
            <a:r>
              <a:rPr lang="en-US" dirty="0" smtClean="0"/>
              <a:t>	employees? </a:t>
            </a:r>
          </a:p>
          <a:p>
            <a:r>
              <a:rPr lang="en-US" dirty="0"/>
              <a:t>	</a:t>
            </a:r>
            <a:r>
              <a:rPr lang="en-US" dirty="0" smtClean="0"/>
              <a:t>individuals with disabilities?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How do your customers know that aids, services are available upon request?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How are do they become aware of language services? </a:t>
            </a:r>
            <a:endParaRPr lang="en-US" dirty="0"/>
          </a:p>
          <a:p>
            <a:r>
              <a:rPr lang="en-US" dirty="0" smtClean="0"/>
              <a:t>	</a:t>
            </a:r>
            <a:endParaRPr lang="en-US" dirty="0"/>
          </a:p>
        </p:txBody>
      </p:sp>
    </p:spTree>
    <p:extLst>
      <p:ext uri="{BB962C8B-B14F-4D97-AF65-F5344CB8AC3E}">
        <p14:creationId xmlns:p14="http://schemas.microsoft.com/office/powerpoint/2010/main" val="36624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Information Collection</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912812" y="1447800"/>
            <a:ext cx="10363200" cy="4154984"/>
          </a:xfrm>
          <a:prstGeom prst="rect">
            <a:avLst/>
          </a:prstGeom>
          <a:noFill/>
        </p:spPr>
        <p:txBody>
          <a:bodyPr wrap="square" rtlCol="0">
            <a:spAutoFit/>
          </a:bodyPr>
          <a:lstStyle/>
          <a:p>
            <a:r>
              <a:rPr lang="en-US" dirty="0" smtClean="0"/>
              <a:t>The requirements of the nondiscrimination plan are heavy on data and information collection: </a:t>
            </a:r>
          </a:p>
          <a:p>
            <a:endParaRPr lang="en-US" dirty="0" smtClean="0"/>
          </a:p>
          <a:p>
            <a:pPr marL="952393" lvl="1" indent="-342900">
              <a:buFont typeface="Arial" panose="020B0604020202020204" pitchFamily="34" charset="0"/>
              <a:buChar char="•"/>
            </a:pPr>
            <a:r>
              <a:rPr lang="en-US" dirty="0" smtClean="0"/>
              <a:t>	Collection and maintenance of information (29 CFR 38.41) </a:t>
            </a:r>
          </a:p>
          <a:p>
            <a:pPr marL="952393" lvl="1" indent="-342900">
              <a:buFont typeface="Arial" panose="020B0604020202020204" pitchFamily="34" charset="0"/>
              <a:buChar char="•"/>
            </a:pPr>
            <a:r>
              <a:rPr lang="en-US" dirty="0"/>
              <a:t>	</a:t>
            </a:r>
            <a:r>
              <a:rPr lang="en-US" dirty="0" smtClean="0"/>
              <a:t>Information provided to the Civil Rights Center by grant 	applicants and recipients (29 CFR 38.42) </a:t>
            </a:r>
          </a:p>
          <a:p>
            <a:pPr marL="952393" lvl="1" indent="-342900">
              <a:buFont typeface="Arial" panose="020B0604020202020204" pitchFamily="34" charset="0"/>
              <a:buChar char="•"/>
            </a:pPr>
            <a:r>
              <a:rPr lang="en-US" dirty="0" smtClean="0"/>
              <a:t>	Required maintenance of records by recipients (29 CFR 		38.43) </a:t>
            </a:r>
          </a:p>
          <a:p>
            <a:pPr marL="952393" lvl="1" indent="-342900">
              <a:buFont typeface="Arial" panose="020B0604020202020204" pitchFamily="34" charset="0"/>
              <a:buChar char="•"/>
            </a:pPr>
            <a:r>
              <a:rPr lang="en-US" dirty="0" smtClean="0"/>
              <a:t>	CRC access to information sources (29 CFR 38.44) </a:t>
            </a:r>
            <a:endParaRPr lang="en-US" dirty="0"/>
          </a:p>
          <a:p>
            <a:endParaRPr lang="en-US" dirty="0" smtClean="0"/>
          </a:p>
          <a:p>
            <a:endParaRPr lang="en-US" dirty="0"/>
          </a:p>
        </p:txBody>
      </p:sp>
    </p:spTree>
    <p:extLst>
      <p:ext uri="{BB962C8B-B14F-4D97-AF65-F5344CB8AC3E}">
        <p14:creationId xmlns:p14="http://schemas.microsoft.com/office/powerpoint/2010/main" val="4712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Outreach </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36612" y="1600200"/>
            <a:ext cx="10515600" cy="4616648"/>
          </a:xfrm>
          <a:prstGeom prst="rect">
            <a:avLst/>
          </a:prstGeom>
          <a:noFill/>
        </p:spPr>
        <p:txBody>
          <a:bodyPr wrap="square" rtlCol="0">
            <a:spAutoFit/>
          </a:bodyPr>
          <a:lstStyle/>
          <a:p>
            <a:pPr fontAlgn="base"/>
            <a:r>
              <a:rPr lang="en-US" sz="1800" dirty="0"/>
              <a:t>Recipients must take appropriate steps to ensure that they are providing equal access to their WIOA Title I-financially assisted programs and activities. These steps should involve reasonable efforts to include members of the various groups protected by these regulations including but not limited to persons of different sexes, various racial and ethnic/national origin groups, various religions, individuals with limited English proficiency, individuals with disabilities, and individuals in different age groups. Such efforts may include, but are not limited to:</a:t>
            </a:r>
          </a:p>
          <a:p>
            <a:pPr fontAlgn="base"/>
            <a:r>
              <a:rPr lang="en-US" sz="1800" dirty="0" smtClean="0"/>
              <a:t>	(</a:t>
            </a:r>
            <a:r>
              <a:rPr lang="en-US" sz="1800" dirty="0"/>
              <a:t>a) Advertising the recipient's programs and/or activities in media, such as newspapers or radio programs, that specifically target various populations</a:t>
            </a:r>
            <a:r>
              <a:rPr lang="en-US" sz="1800" dirty="0" smtClean="0"/>
              <a:t>;</a:t>
            </a:r>
          </a:p>
          <a:p>
            <a:pPr fontAlgn="base"/>
            <a:endParaRPr lang="en-US" sz="1800" dirty="0"/>
          </a:p>
          <a:p>
            <a:pPr fontAlgn="base"/>
            <a:r>
              <a:rPr lang="en-US" sz="1800" dirty="0" smtClean="0"/>
              <a:t>	(</a:t>
            </a:r>
            <a:r>
              <a:rPr lang="en-US" sz="1800" dirty="0"/>
              <a:t>b) Sending notices about openings in the recipient's programs and/or activities to schools or community service groups that serve various populations; </a:t>
            </a:r>
            <a:r>
              <a:rPr lang="en-US" sz="1800" dirty="0" smtClean="0"/>
              <a:t>and</a:t>
            </a:r>
          </a:p>
          <a:p>
            <a:pPr fontAlgn="base"/>
            <a:endParaRPr lang="en-US" sz="1800" dirty="0"/>
          </a:p>
          <a:p>
            <a:pPr fontAlgn="base"/>
            <a:r>
              <a:rPr lang="en-US" sz="1800" dirty="0" smtClean="0"/>
              <a:t>	(</a:t>
            </a:r>
            <a:r>
              <a:rPr lang="en-US" sz="1800" dirty="0"/>
              <a:t>c) Consulting with appropriate community service groups about ways in which the recipient may improve its outreach and service to various populations.</a:t>
            </a:r>
          </a:p>
          <a:p>
            <a:endParaRPr lang="en-US" dirty="0"/>
          </a:p>
        </p:txBody>
      </p:sp>
    </p:spTree>
    <p:extLst>
      <p:ext uri="{BB962C8B-B14F-4D97-AF65-F5344CB8AC3E}">
        <p14:creationId xmlns:p14="http://schemas.microsoft.com/office/powerpoint/2010/main" val="15589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Processing Procedures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36612" y="1600200"/>
            <a:ext cx="10515600" cy="4616648"/>
          </a:xfrm>
          <a:prstGeom prst="rect">
            <a:avLst/>
          </a:prstGeom>
          <a:noFill/>
        </p:spPr>
        <p:txBody>
          <a:bodyPr wrap="square" rtlCol="0">
            <a:spAutoFit/>
          </a:bodyPr>
          <a:lstStyle/>
          <a:p>
            <a:pPr fontAlgn="base"/>
            <a:r>
              <a:rPr lang="en-US" sz="1800" dirty="0"/>
              <a:t>Recipients must take appropriate steps to ensure that they are providing equal access to their WIOA Title I-financially assisted programs and activities. These steps should involve reasonable efforts to include members of the various groups protected by these regulations including but not limited to persons of different sexes, various racial and ethnic/national origin groups, various religions, individuals with limited English proficiency, individuals with disabilities, and individuals in different age groups. Such efforts may include, but are not limited to:</a:t>
            </a:r>
          </a:p>
          <a:p>
            <a:pPr fontAlgn="base"/>
            <a:r>
              <a:rPr lang="en-US" sz="1800" dirty="0" smtClean="0"/>
              <a:t>	(</a:t>
            </a:r>
            <a:r>
              <a:rPr lang="en-US" sz="1800" dirty="0"/>
              <a:t>a) Advertising the recipient's programs and/or activities in media, such as newspapers or radio programs, that specifically target various populations</a:t>
            </a:r>
            <a:r>
              <a:rPr lang="en-US" sz="1800" dirty="0" smtClean="0"/>
              <a:t>;</a:t>
            </a:r>
          </a:p>
          <a:p>
            <a:pPr fontAlgn="base"/>
            <a:endParaRPr lang="en-US" sz="1800" dirty="0"/>
          </a:p>
          <a:p>
            <a:pPr fontAlgn="base"/>
            <a:r>
              <a:rPr lang="en-US" sz="1800" dirty="0" smtClean="0"/>
              <a:t>	(</a:t>
            </a:r>
            <a:r>
              <a:rPr lang="en-US" sz="1800" dirty="0"/>
              <a:t>b) Sending notices about openings in the recipient's programs and/or activities to schools or community service groups that serve various populations; </a:t>
            </a:r>
            <a:r>
              <a:rPr lang="en-US" sz="1800" dirty="0" smtClean="0"/>
              <a:t>and</a:t>
            </a:r>
          </a:p>
          <a:p>
            <a:pPr fontAlgn="base"/>
            <a:endParaRPr lang="en-US" sz="1800" dirty="0"/>
          </a:p>
          <a:p>
            <a:pPr fontAlgn="base"/>
            <a:r>
              <a:rPr lang="en-US" sz="1800" dirty="0" smtClean="0"/>
              <a:t>	(</a:t>
            </a:r>
            <a:r>
              <a:rPr lang="en-US" sz="1800" dirty="0"/>
              <a:t>c) Consulting with appropriate community service groups about ways in which the recipient may improve its outreach and service to various populations.</a:t>
            </a:r>
          </a:p>
          <a:p>
            <a:endParaRPr lang="en-US" dirty="0"/>
          </a:p>
        </p:txBody>
      </p:sp>
    </p:spTree>
    <p:extLst>
      <p:ext uri="{BB962C8B-B14F-4D97-AF65-F5344CB8AC3E}">
        <p14:creationId xmlns:p14="http://schemas.microsoft.com/office/powerpoint/2010/main" val="38410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67" t="2500"/>
          <a:stretch/>
        </p:blipFill>
        <p:spPr bwMode="auto">
          <a:xfrm>
            <a:off x="1598612" y="533400"/>
            <a:ext cx="8891954" cy="541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0012" y="2827168"/>
            <a:ext cx="2667000" cy="830997"/>
          </a:xfrm>
          <a:prstGeom prst="rect">
            <a:avLst/>
          </a:prstGeom>
          <a:noFill/>
        </p:spPr>
        <p:txBody>
          <a:bodyPr wrap="square" rtlCol="0">
            <a:spAutoFit/>
          </a:bodyPr>
          <a:lstStyle/>
          <a:p>
            <a:r>
              <a:rPr lang="en-US" sz="1600" dirty="0">
                <a:hlinkClick r:id="rId3"/>
              </a:rPr>
              <a:t>http://</a:t>
            </a:r>
            <a:r>
              <a:rPr lang="en-US" sz="1600" dirty="0" smtClean="0">
                <a:hlinkClick r:id="rId3"/>
              </a:rPr>
              <a:t>dllr.maryland.gov/oeope/ndiscrimcomp.shtml</a:t>
            </a:r>
            <a:r>
              <a:rPr lang="en-US" sz="1600" dirty="0" smtClean="0"/>
              <a:t> </a:t>
            </a:r>
            <a:endParaRPr lang="en-US" sz="1600" dirty="0"/>
          </a:p>
        </p:txBody>
      </p:sp>
    </p:spTree>
    <p:extLst>
      <p:ext uri="{BB962C8B-B14F-4D97-AF65-F5344CB8AC3E}">
        <p14:creationId xmlns:p14="http://schemas.microsoft.com/office/powerpoint/2010/main" val="27329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Oversight</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806449" y="2057400"/>
            <a:ext cx="10515600" cy="1569660"/>
          </a:xfrm>
          <a:prstGeom prst="rect">
            <a:avLst/>
          </a:prstGeom>
          <a:noFill/>
        </p:spPr>
        <p:txBody>
          <a:bodyPr wrap="square" rtlCol="0">
            <a:spAutoFit/>
          </a:bodyPr>
          <a:lstStyle/>
          <a:p>
            <a:pPr marL="342900" indent="-342900" fontAlgn="base">
              <a:buFont typeface="Arial" panose="020B0604020202020204" pitchFamily="34" charset="0"/>
              <a:buChar char="•"/>
            </a:pPr>
            <a:r>
              <a:rPr lang="en-US" dirty="0" smtClean="0"/>
              <a:t>Monitoring and Compliance Unit and Office of Fair Practices </a:t>
            </a:r>
          </a:p>
          <a:p>
            <a:pPr marL="342900" indent="-342900" fontAlgn="base">
              <a:buFont typeface="Arial" panose="020B0604020202020204" pitchFamily="34" charset="0"/>
              <a:buChar char="•"/>
            </a:pPr>
            <a:r>
              <a:rPr lang="en-US" dirty="0" smtClean="0"/>
              <a:t>Continued training </a:t>
            </a:r>
          </a:p>
          <a:p>
            <a:pPr marL="342900" indent="-342900" fontAlgn="base">
              <a:buFont typeface="Arial" panose="020B0604020202020204" pitchFamily="34" charset="0"/>
              <a:buChar char="•"/>
            </a:pPr>
            <a:r>
              <a:rPr lang="en-US" dirty="0" smtClean="0"/>
              <a:t>Continuous improvement </a:t>
            </a:r>
            <a:r>
              <a:rPr lang="en-US" dirty="0"/>
              <a:t>	</a:t>
            </a:r>
          </a:p>
          <a:p>
            <a:endParaRPr lang="en-US" dirty="0"/>
          </a:p>
        </p:txBody>
      </p:sp>
    </p:spTree>
    <p:extLst>
      <p:ext uri="{BB962C8B-B14F-4D97-AF65-F5344CB8AC3E}">
        <p14:creationId xmlns:p14="http://schemas.microsoft.com/office/powerpoint/2010/main" val="272095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981200"/>
            <a:ext cx="6934200" cy="3124200"/>
          </a:xfrm>
        </p:spPr>
        <p:txBody>
          <a:bodyPr rtlCol="0">
            <a:normAutofit/>
          </a:bodyPr>
          <a:lstStyle/>
          <a:p>
            <a:r>
              <a:rPr lang="en-US" dirty="0"/>
              <a:t>How it can be used to provide opportunity for </a:t>
            </a:r>
            <a:r>
              <a:rPr lang="en-US" i="1" dirty="0"/>
              <a:t>all </a:t>
            </a:r>
            <a:r>
              <a:rPr lang="en-US" dirty="0"/>
              <a:t>Marylanders? </a:t>
            </a:r>
          </a:p>
        </p:txBody>
      </p:sp>
    </p:spTree>
    <p:extLst>
      <p:ext uri="{BB962C8B-B14F-4D97-AF65-F5344CB8AC3E}">
        <p14:creationId xmlns:p14="http://schemas.microsoft.com/office/powerpoint/2010/main" val="180492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Tree>
    <p:extLst>
      <p:ext uri="{BB962C8B-B14F-4D97-AF65-F5344CB8AC3E}">
        <p14:creationId xmlns:p14="http://schemas.microsoft.com/office/powerpoint/2010/main" val="159002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What are the requirements under Section 188 and the regulations? </a:t>
            </a:r>
          </a:p>
          <a:p>
            <a:r>
              <a:rPr lang="en-US" dirty="0" smtClean="0"/>
              <a:t>What is in the nondiscrimination plan? </a:t>
            </a:r>
          </a:p>
          <a:p>
            <a:r>
              <a:rPr lang="en-US" dirty="0" smtClean="0"/>
              <a:t>How it can be used to provide opportunity for </a:t>
            </a:r>
            <a:r>
              <a:rPr lang="en-US" i="1" dirty="0" smtClean="0"/>
              <a:t>all </a:t>
            </a:r>
            <a:r>
              <a:rPr lang="en-US" dirty="0" smtClean="0"/>
              <a:t>Marylanders? </a:t>
            </a:r>
            <a:endParaRPr lang="en-US" dirty="0"/>
          </a:p>
        </p:txBody>
      </p:sp>
      <p:sp>
        <p:nvSpPr>
          <p:cNvPr id="4" name="Date Placeholder 3"/>
          <p:cNvSpPr>
            <a:spLocks noGrp="1"/>
          </p:cNvSpPr>
          <p:nvPr>
            <p:ph type="dt" sz="half" idx="10"/>
          </p:nvPr>
        </p:nvSpPr>
        <p:spPr/>
        <p:txBody>
          <a:bodyPr/>
          <a:lstStyle/>
          <a:p>
            <a:fld id="{B43BBB81-C700-4083-8127-E310BD1DC13C}" type="datetime1">
              <a:rPr lang="en-GB" noProof="0" smtClean="0"/>
              <a:pPr/>
              <a:t>23/01/2018</a:t>
            </a:fld>
            <a:endParaRPr lang="en-GB" noProof="0" dirty="0"/>
          </a:p>
        </p:txBody>
      </p:sp>
    </p:spTree>
    <p:extLst>
      <p:ext uri="{BB962C8B-B14F-4D97-AF65-F5344CB8AC3E}">
        <p14:creationId xmlns:p14="http://schemas.microsoft.com/office/powerpoint/2010/main" val="357601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981200"/>
            <a:ext cx="6934200" cy="3124200"/>
          </a:xfrm>
        </p:spPr>
        <p:txBody>
          <a:bodyPr rtlCol="0">
            <a:normAutofit/>
          </a:bodyPr>
          <a:lstStyle/>
          <a:p>
            <a:r>
              <a:rPr lang="en-US" dirty="0"/>
              <a:t>What are the requirements under Section 188 and the regulations? </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GB" dirty="0" smtClean="0"/>
              <a:t>So… again with the disclosures</a:t>
            </a:r>
            <a:endParaRPr lang="en-US" dirty="0"/>
          </a:p>
        </p:txBody>
      </p:sp>
      <p:sp>
        <p:nvSpPr>
          <p:cNvPr id="3" name="TextBox 2"/>
          <p:cNvSpPr txBox="1"/>
          <p:nvPr/>
        </p:nvSpPr>
        <p:spPr>
          <a:xfrm>
            <a:off x="836612" y="1676400"/>
            <a:ext cx="10287000" cy="830997"/>
          </a:xfrm>
          <a:prstGeom prst="rect">
            <a:avLst/>
          </a:prstGeom>
          <a:noFill/>
        </p:spPr>
        <p:txBody>
          <a:bodyPr wrap="square" rtlCol="0">
            <a:spAutoFit/>
          </a:bodyPr>
          <a:lstStyle/>
          <a:p>
            <a:r>
              <a:rPr lang="en-US" dirty="0" smtClean="0"/>
              <a:t>Generally speaking, a discourse in law and regulation is mind-numbingly boring. Well, like this boring…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12" y="2624328"/>
            <a:ext cx="5181600" cy="3419856"/>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188 of WIOA</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912812" y="1676400"/>
            <a:ext cx="10439400"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One of the smallest sections of the Act </a:t>
            </a:r>
          </a:p>
          <a:p>
            <a:pPr marL="342900" indent="-342900">
              <a:buFont typeface="Arial" panose="020B0604020202020204" pitchFamily="34" charset="0"/>
              <a:buChar char="•"/>
            </a:pPr>
            <a:r>
              <a:rPr lang="en-US" dirty="0" smtClean="0"/>
              <a:t>One of the most powerful sections of the Act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2" y="2600324"/>
            <a:ext cx="3695700" cy="3695700"/>
          </a:xfrm>
          <a:prstGeom prst="rect">
            <a:avLst/>
          </a:prstGeom>
        </p:spPr>
      </p:pic>
    </p:spTree>
    <p:extLst>
      <p:ext uri="{BB962C8B-B14F-4D97-AF65-F5344CB8AC3E}">
        <p14:creationId xmlns:p14="http://schemas.microsoft.com/office/powerpoint/2010/main" val="10211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57200"/>
            <a:ext cx="10157354" cy="1016000"/>
          </a:xfrm>
        </p:spPr>
        <p:txBody>
          <a:bodyPr/>
          <a:lstStyle/>
          <a:p>
            <a:r>
              <a:rPr lang="en-US" dirty="0" smtClean="0"/>
              <a:t>Section 188 Specifics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989012" y="1600200"/>
            <a:ext cx="10058400" cy="3785652"/>
          </a:xfrm>
          <a:prstGeom prst="rect">
            <a:avLst/>
          </a:prstGeom>
          <a:noFill/>
        </p:spPr>
        <p:txBody>
          <a:bodyPr wrap="square" rtlCol="0">
            <a:spAutoFit/>
          </a:bodyPr>
          <a:lstStyle/>
          <a:p>
            <a:r>
              <a:rPr lang="en-US" dirty="0" smtClean="0"/>
              <a:t>For </a:t>
            </a:r>
            <a:r>
              <a:rPr lang="en-US" dirty="0"/>
              <a:t>the purpose </a:t>
            </a:r>
            <a:r>
              <a:rPr lang="en-US" dirty="0" smtClean="0"/>
              <a:t>of applying </a:t>
            </a:r>
            <a:r>
              <a:rPr lang="en-US" dirty="0"/>
              <a:t>the prohibitions against discrimination on the </a:t>
            </a:r>
            <a:r>
              <a:rPr lang="en-US" b="1" dirty="0" smtClean="0"/>
              <a:t>basis of </a:t>
            </a:r>
            <a:r>
              <a:rPr lang="en-US" b="1" dirty="0"/>
              <a:t>age </a:t>
            </a:r>
            <a:r>
              <a:rPr lang="en-US" dirty="0"/>
              <a:t>under the Age Discrimination Act of 1975 (42 </a:t>
            </a:r>
            <a:r>
              <a:rPr lang="en-US" dirty="0" smtClean="0"/>
              <a:t>U.S.C. 6101 </a:t>
            </a:r>
            <a:r>
              <a:rPr lang="en-US" dirty="0"/>
              <a:t>et seq.), on the </a:t>
            </a:r>
            <a:r>
              <a:rPr lang="en-US" b="1" dirty="0"/>
              <a:t>basis of disability </a:t>
            </a:r>
            <a:r>
              <a:rPr lang="en-US" dirty="0"/>
              <a:t>under section </a:t>
            </a:r>
            <a:r>
              <a:rPr lang="en-US" dirty="0" smtClean="0"/>
              <a:t>504 of the </a:t>
            </a:r>
            <a:r>
              <a:rPr lang="en-US" dirty="0"/>
              <a:t>Rehabilitation Act of 1973 (29 U.S.C. 794), on the </a:t>
            </a:r>
            <a:r>
              <a:rPr lang="en-US" b="1" dirty="0" smtClean="0"/>
              <a:t>basis of </a:t>
            </a:r>
            <a:r>
              <a:rPr lang="en-US" b="1" dirty="0"/>
              <a:t>sex </a:t>
            </a:r>
            <a:r>
              <a:rPr lang="en-US" dirty="0"/>
              <a:t>under title IX of the Education Amendments of </a:t>
            </a:r>
            <a:r>
              <a:rPr lang="en-US" dirty="0" smtClean="0"/>
              <a:t>1972 (20 </a:t>
            </a:r>
            <a:r>
              <a:rPr lang="en-US" dirty="0"/>
              <a:t>U.S.C. 1681 et seq.), or on the </a:t>
            </a:r>
            <a:r>
              <a:rPr lang="en-US" b="1" dirty="0"/>
              <a:t>basis of race, color, </a:t>
            </a:r>
            <a:r>
              <a:rPr lang="en-US" b="1" dirty="0" smtClean="0"/>
              <a:t>or national </a:t>
            </a:r>
            <a:r>
              <a:rPr lang="en-US" b="1" dirty="0"/>
              <a:t>origin </a:t>
            </a:r>
            <a:r>
              <a:rPr lang="en-US" dirty="0"/>
              <a:t>under title VI of the Civil Rights Act of </a:t>
            </a:r>
            <a:r>
              <a:rPr lang="en-US" dirty="0" smtClean="0"/>
              <a:t>1964 (42 </a:t>
            </a:r>
            <a:r>
              <a:rPr lang="en-US" dirty="0"/>
              <a:t>U.S.C. 2000d et seq.), programs and activities funded </a:t>
            </a:r>
            <a:r>
              <a:rPr lang="en-US" dirty="0" smtClean="0"/>
              <a:t>or otherwise </a:t>
            </a:r>
            <a:r>
              <a:rPr lang="en-US" dirty="0"/>
              <a:t>financially assisted in whole or in part under </a:t>
            </a:r>
            <a:r>
              <a:rPr lang="en-US" dirty="0" smtClean="0"/>
              <a:t>this Act </a:t>
            </a:r>
            <a:r>
              <a:rPr lang="en-US" dirty="0"/>
              <a:t>are considered to be programs and activities receiving </a:t>
            </a:r>
            <a:r>
              <a:rPr lang="en-US" dirty="0" smtClean="0"/>
              <a:t>Federal financial </a:t>
            </a:r>
            <a:r>
              <a:rPr lang="en-US" dirty="0"/>
              <a:t>assistance.</a:t>
            </a:r>
          </a:p>
        </p:txBody>
      </p:sp>
    </p:spTree>
    <p:extLst>
      <p:ext uri="{BB962C8B-B14F-4D97-AF65-F5344CB8AC3E}">
        <p14:creationId xmlns:p14="http://schemas.microsoft.com/office/powerpoint/2010/main" val="368602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Prohibitions</a:t>
            </a:r>
            <a:endParaRPr lang="en-US" dirty="0"/>
          </a:p>
        </p:txBody>
      </p:sp>
      <p:sp>
        <p:nvSpPr>
          <p:cNvPr id="3" name="Date Placeholder 2"/>
          <p:cNvSpPr>
            <a:spLocks noGrp="1"/>
          </p:cNvSpPr>
          <p:nvPr>
            <p:ph type="dt" sz="half" idx="10"/>
          </p:nvPr>
        </p:nvSpPr>
        <p:spPr/>
        <p:txBody>
          <a:bodyPr/>
          <a:lstStyle/>
          <a:p>
            <a:fld id="{2AAD07FA-60A0-4513-81AF-BDF95D9090DF}" type="datetime1">
              <a:rPr lang="en-GB" noProof="0" smtClean="0"/>
              <a:pPr/>
              <a:t>23/01/2018</a:t>
            </a:fld>
            <a:endParaRPr lang="en-GB" noProof="0" dirty="0"/>
          </a:p>
        </p:txBody>
      </p:sp>
      <p:sp>
        <p:nvSpPr>
          <p:cNvPr id="4" name="TextBox 3"/>
          <p:cNvSpPr txBox="1"/>
          <p:nvPr/>
        </p:nvSpPr>
        <p:spPr>
          <a:xfrm>
            <a:off x="1141412" y="1676400"/>
            <a:ext cx="10363200" cy="230832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Prohibition of discrimination regarding participation, benefits and employment </a:t>
            </a:r>
          </a:p>
          <a:p>
            <a:pPr marL="342900" indent="-342900">
              <a:buFont typeface="Arial" panose="020B0604020202020204" pitchFamily="34" charset="0"/>
              <a:buChar char="•"/>
            </a:pPr>
            <a:r>
              <a:rPr lang="en-US" dirty="0" smtClean="0"/>
              <a:t>Prohibition on assistance for facilities for religious instruction and worship</a:t>
            </a:r>
          </a:p>
          <a:p>
            <a:pPr marL="342900" indent="-342900">
              <a:buFont typeface="Arial" panose="020B0604020202020204" pitchFamily="34" charset="0"/>
              <a:buChar char="•"/>
            </a:pPr>
            <a:r>
              <a:rPr lang="en-US" dirty="0" smtClean="0"/>
              <a:t>Prohibition on discrimination on basis of participant status </a:t>
            </a:r>
          </a:p>
          <a:p>
            <a:pPr marL="342900" indent="-342900">
              <a:buFont typeface="Arial" panose="020B0604020202020204" pitchFamily="34" charset="0"/>
              <a:buChar char="•"/>
            </a:pPr>
            <a:r>
              <a:rPr lang="en-US" dirty="0" smtClean="0"/>
              <a:t>Prohibition on discrimination against certain non-citizens</a:t>
            </a:r>
            <a:endParaRPr lang="en-US" dirty="0"/>
          </a:p>
        </p:txBody>
      </p:sp>
    </p:spTree>
    <p:extLst>
      <p:ext uri="{BB962C8B-B14F-4D97-AF65-F5344CB8AC3E}">
        <p14:creationId xmlns:p14="http://schemas.microsoft.com/office/powerpoint/2010/main" val="291130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Office_12786181_TF02787940" id="{1798802C-84EE-40F8-AA82-749FCB0DAB40}" vid="{E03FD201-C9ED-47D9-B1F3-097360176F4C}"/>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terms/"/>
    <ds:schemaRef ds:uri="http://www.w3.org/XML/1998/namespace"/>
    <ds:schemaRef ds:uri="4873beb7-5857-4685-be1f-d57550cc96cc"/>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tf02787940</Template>
  <TotalTime>0</TotalTime>
  <Words>2197</Words>
  <Application>Microsoft Office PowerPoint</Application>
  <PresentationFormat>Custom</PresentationFormat>
  <Paragraphs>228</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tf02787940</vt:lpstr>
      <vt:lpstr>Maryland’s Nondiscrimination Plan Under WIOA at the American Job Centers</vt:lpstr>
      <vt:lpstr>Full Disclosure </vt:lpstr>
      <vt:lpstr>PowerPoint Presentation</vt:lpstr>
      <vt:lpstr>Objectives</vt:lpstr>
      <vt:lpstr>What are the requirements under Section 188 and the regulations? </vt:lpstr>
      <vt:lpstr>So… again with the disclosures</vt:lpstr>
      <vt:lpstr>Section 188 of WIOA</vt:lpstr>
      <vt:lpstr>Section 188 Specifics</vt:lpstr>
      <vt:lpstr>The Four Prohibitions</vt:lpstr>
      <vt:lpstr>Section 188 Specifics</vt:lpstr>
      <vt:lpstr>Section 188 Specifics</vt:lpstr>
      <vt:lpstr>Section 188 Specifics</vt:lpstr>
      <vt:lpstr>Section 188 Specifics</vt:lpstr>
      <vt:lpstr>Section 188 Specifics</vt:lpstr>
      <vt:lpstr>In sum…</vt:lpstr>
      <vt:lpstr>PowerPoint Presentation</vt:lpstr>
      <vt:lpstr>PowerPoint Presentation</vt:lpstr>
      <vt:lpstr>Here come the regulations… </vt:lpstr>
      <vt:lpstr>Applicability</vt:lpstr>
      <vt:lpstr>PowerPoint Presentation</vt:lpstr>
      <vt:lpstr>PowerPoint Presentation</vt:lpstr>
      <vt:lpstr>PowerPoint Presentation</vt:lpstr>
      <vt:lpstr>What’s in the nondiscrimination plan? </vt:lpstr>
      <vt:lpstr>Plan Requirements Generally </vt:lpstr>
      <vt:lpstr>Plan Requirements</vt:lpstr>
      <vt:lpstr>Plan Requirements</vt:lpstr>
      <vt:lpstr>Assurances</vt:lpstr>
      <vt:lpstr>Equal Opportunity Officers</vt:lpstr>
      <vt:lpstr>Equal Opportunity Officers</vt:lpstr>
      <vt:lpstr>Notice and Communication</vt:lpstr>
      <vt:lpstr>Data and Information Collection</vt:lpstr>
      <vt:lpstr>Affirmative Outreach </vt:lpstr>
      <vt:lpstr>Complaint Processing Procedures</vt:lpstr>
      <vt:lpstr>PowerPoint Presentation</vt:lpstr>
      <vt:lpstr>Monitoring and Oversight</vt:lpstr>
      <vt:lpstr>How it can be used to provide opportunity for all Marylanders?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2018-01-22T23:05:10Z</dcterms:created>
  <dcterms:modified xsi:type="dcterms:W3CDTF">2018-01-23T18:42:12Z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