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orbel" panose="020B0503020204020204" pitchFamily="34" charset="0"/>
      <p:regular r:id="rId20"/>
      <p:bold r:id="rId21"/>
      <p:italic r:id="rId22"/>
      <p:boldItalic r:id="rId23"/>
    </p:embeddedFont>
    <p:embeddedFont>
      <p:font typeface="Arial Black" panose="020B0A04020102020204" pitchFamily="34" charset="0"/>
      <p:regular r:id="rId24"/>
      <p:bold r:id="rId25"/>
    </p:embeddedFont>
    <p:embeddedFont>
      <p:font typeface="Bodoni"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uIDefz+899KVeA766duVlnp24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8a92dde3d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8a92dde3d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8a92dde3d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8a92dde3d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8a92dde3d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8a92dde3d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a92dde3d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8a92dde3d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 name="Google Shape;1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8a92dde3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8a92dde3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pic>
        <p:nvPicPr>
          <p:cNvPr id="13" name="Google Shape;13;p14" descr="Droplets-HD-Title-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 name="Google Shape;14;p14"/>
          <p:cNvSpPr txBox="1">
            <a:spLocks noGrp="1"/>
          </p:cNvSpPr>
          <p:nvPr>
            <p:ph type="ctrTitle"/>
          </p:nvPr>
        </p:nvSpPr>
        <p:spPr>
          <a:xfrm>
            <a:off x="1751012" y="1300785"/>
            <a:ext cx="8689976" cy="2509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wentieth Century"/>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subTitle" idx="1"/>
          </p:nvPr>
        </p:nvSpPr>
        <p:spPr>
          <a:xfrm>
            <a:off x="1751012" y="3886200"/>
            <a:ext cx="8689976" cy="1371599"/>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16" name="Google Shape;16;p1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pic>
        <p:nvPicPr>
          <p:cNvPr id="79" name="Google Shape;79;p23"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0" name="Google Shape;80;p23"/>
          <p:cNvSpPr txBox="1">
            <a:spLocks noGrp="1"/>
          </p:cNvSpPr>
          <p:nvPr>
            <p:ph type="title"/>
          </p:nvPr>
        </p:nvSpPr>
        <p:spPr>
          <a:xfrm>
            <a:off x="913794" y="4289374"/>
            <a:ext cx="10364432" cy="81161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3"/>
          <p:cNvSpPr>
            <a:spLocks noGrp="1"/>
          </p:cNvSpPr>
          <p:nvPr>
            <p:ph type="pic" idx="2"/>
          </p:nvPr>
        </p:nvSpPr>
        <p:spPr>
          <a:xfrm>
            <a:off x="1184744" y="698261"/>
            <a:ext cx="9822532" cy="3214136"/>
          </a:xfrm>
          <a:prstGeom prst="roundRect">
            <a:avLst>
              <a:gd name="adj" fmla="val 4944"/>
            </a:avLst>
          </a:prstGeom>
          <a:noFill/>
          <a:ln w="82550" cap="sq" cmpd="sng">
            <a:solidFill>
              <a:srgbClr val="CBD7E6"/>
            </a:solidFill>
            <a:prstDash val="solid"/>
            <a:miter lim="800000"/>
            <a:headEnd type="none" w="sm" len="sm"/>
            <a:tailEnd type="none" w="sm" len="sm"/>
          </a:ln>
        </p:spPr>
      </p:sp>
      <p:sp>
        <p:nvSpPr>
          <p:cNvPr id="82" name="Google Shape;82;p23"/>
          <p:cNvSpPr txBox="1">
            <a:spLocks noGrp="1"/>
          </p:cNvSpPr>
          <p:nvPr>
            <p:ph type="body" idx="1"/>
          </p:nvPr>
        </p:nvSpPr>
        <p:spPr>
          <a:xfrm>
            <a:off x="913774" y="5108728"/>
            <a:ext cx="10364452"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3" name="Google Shape;83;p2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6"/>
        <p:cNvGrpSpPr/>
        <p:nvPr/>
      </p:nvGrpSpPr>
      <p:grpSpPr>
        <a:xfrm>
          <a:off x="0" y="0"/>
          <a:ext cx="0" cy="0"/>
          <a:chOff x="0" y="0"/>
          <a:chExt cx="0" cy="0"/>
        </a:xfrm>
      </p:grpSpPr>
      <p:pic>
        <p:nvPicPr>
          <p:cNvPr id="87" name="Google Shape;87;p24"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8" name="Google Shape;88;p24"/>
          <p:cNvSpPr txBox="1">
            <a:spLocks noGrp="1"/>
          </p:cNvSpPr>
          <p:nvPr>
            <p:ph type="title"/>
          </p:nvPr>
        </p:nvSpPr>
        <p:spPr>
          <a:xfrm>
            <a:off x="913774" y="609599"/>
            <a:ext cx="10364452" cy="342724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4"/>
          <p:cNvSpPr txBox="1">
            <a:spLocks noGrp="1"/>
          </p:cNvSpPr>
          <p:nvPr>
            <p:ph type="body" idx="1"/>
          </p:nvPr>
        </p:nvSpPr>
        <p:spPr>
          <a:xfrm>
            <a:off x="913775" y="4204821"/>
            <a:ext cx="1036445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0" name="Google Shape;90;p24"/>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4"/>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3"/>
        <p:cNvGrpSpPr/>
        <p:nvPr/>
      </p:nvGrpSpPr>
      <p:grpSpPr>
        <a:xfrm>
          <a:off x="0" y="0"/>
          <a:ext cx="0" cy="0"/>
          <a:chOff x="0" y="0"/>
          <a:chExt cx="0" cy="0"/>
        </a:xfrm>
      </p:grpSpPr>
      <p:pic>
        <p:nvPicPr>
          <p:cNvPr id="94" name="Google Shape;94;p2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5" name="Google Shape;95;p25"/>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5"/>
          <p:cNvSpPr txBox="1">
            <a:spLocks noGrp="1"/>
          </p:cNvSpPr>
          <p:nvPr>
            <p:ph type="body" idx="1"/>
          </p:nvPr>
        </p:nvSpPr>
        <p:spPr>
          <a:xfrm>
            <a:off x="1720644" y="3610032"/>
            <a:ext cx="8752299" cy="594788"/>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7" name="Google Shape;97;p25"/>
          <p:cNvSpPr txBox="1">
            <a:spLocks noGrp="1"/>
          </p:cNvSpPr>
          <p:nvPr>
            <p:ph type="body" idx="2"/>
          </p:nvPr>
        </p:nvSpPr>
        <p:spPr>
          <a:xfrm>
            <a:off x="913774" y="4372796"/>
            <a:ext cx="10364452" cy="1421053"/>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8" name="Google Shape;98;p2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5"/>
          <p:cNvSpPr txBox="1"/>
          <p:nvPr/>
        </p:nvSpPr>
        <p:spPr>
          <a:xfrm>
            <a:off x="1001488" y="75416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
        <p:nvSpPr>
          <p:cNvPr id="102" name="Google Shape;102;p25"/>
          <p:cNvSpPr txBox="1"/>
          <p:nvPr/>
        </p:nvSpPr>
        <p:spPr>
          <a:xfrm>
            <a:off x="10557558" y="2993578"/>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Twentieth Century"/>
              <a:buNone/>
            </a:pPr>
            <a:r>
              <a:rPr lang="en-US" sz="8000" b="0" i="0" u="none" strike="noStrike" cap="none">
                <a:solidFill>
                  <a:schemeClr val="dk1"/>
                </a:solidFill>
                <a:latin typeface="Twentieth Century"/>
                <a:ea typeface="Twentieth Century"/>
                <a:cs typeface="Twentieth Century"/>
                <a:sym typeface="Twentieth Century"/>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3"/>
        <p:cNvGrpSpPr/>
        <p:nvPr/>
      </p:nvGrpSpPr>
      <p:grpSpPr>
        <a:xfrm>
          <a:off x="0" y="0"/>
          <a:ext cx="0" cy="0"/>
          <a:chOff x="0" y="0"/>
          <a:chExt cx="0" cy="0"/>
        </a:xfrm>
      </p:grpSpPr>
      <p:pic>
        <p:nvPicPr>
          <p:cNvPr id="104" name="Google Shape;104;p2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5" name="Google Shape;105;p26"/>
          <p:cNvSpPr txBox="1">
            <a:spLocks noGrp="1"/>
          </p:cNvSpPr>
          <p:nvPr>
            <p:ph type="title"/>
          </p:nvPr>
        </p:nvSpPr>
        <p:spPr>
          <a:xfrm>
            <a:off x="913775" y="2138721"/>
            <a:ext cx="10364452"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6"/>
          <p:cNvSpPr txBox="1">
            <a:spLocks noGrp="1"/>
          </p:cNvSpPr>
          <p:nvPr>
            <p:ph type="body" idx="1"/>
          </p:nvPr>
        </p:nvSpPr>
        <p:spPr>
          <a:xfrm>
            <a:off x="913775" y="4662335"/>
            <a:ext cx="1036445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07" name="Google Shape;107;p2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0"/>
        <p:cNvGrpSpPr/>
        <p:nvPr/>
      </p:nvGrpSpPr>
      <p:grpSpPr>
        <a:xfrm>
          <a:off x="0" y="0"/>
          <a:ext cx="0" cy="0"/>
          <a:chOff x="0" y="0"/>
          <a:chExt cx="0" cy="0"/>
        </a:xfrm>
      </p:grpSpPr>
      <p:pic>
        <p:nvPicPr>
          <p:cNvPr id="111" name="Google Shape;111;p2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2" name="Google Shape;112;p27"/>
          <p:cNvSpPr txBox="1">
            <a:spLocks noGrp="1"/>
          </p:cNvSpPr>
          <p:nvPr>
            <p:ph type="title"/>
          </p:nvPr>
        </p:nvSpPr>
        <p:spPr>
          <a:xfrm>
            <a:off x="913774" y="609600"/>
            <a:ext cx="10364452" cy="160509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7"/>
          <p:cNvSpPr txBox="1">
            <a:spLocks noGrp="1"/>
          </p:cNvSpPr>
          <p:nvPr>
            <p:ph type="body" idx="1"/>
          </p:nvPr>
        </p:nvSpPr>
        <p:spPr>
          <a:xfrm>
            <a:off x="913774" y="2367093"/>
            <a:ext cx="329897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4" name="Google Shape;114;p27"/>
          <p:cNvSpPr txBox="1">
            <a:spLocks noGrp="1"/>
          </p:cNvSpPr>
          <p:nvPr>
            <p:ph type="body" idx="2"/>
          </p:nvPr>
        </p:nvSpPr>
        <p:spPr>
          <a:xfrm>
            <a:off x="913774" y="2943355"/>
            <a:ext cx="3298976"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5" name="Google Shape;115;p27"/>
          <p:cNvSpPr txBox="1">
            <a:spLocks noGrp="1"/>
          </p:cNvSpPr>
          <p:nvPr>
            <p:ph type="body" idx="3"/>
          </p:nvPr>
        </p:nvSpPr>
        <p:spPr>
          <a:xfrm>
            <a:off x="4452389" y="2367093"/>
            <a:ext cx="329152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6" name="Google Shape;116;p27"/>
          <p:cNvSpPr txBox="1">
            <a:spLocks noGrp="1"/>
          </p:cNvSpPr>
          <p:nvPr>
            <p:ph type="body" idx="4"/>
          </p:nvPr>
        </p:nvSpPr>
        <p:spPr>
          <a:xfrm>
            <a:off x="4441348" y="2943355"/>
            <a:ext cx="3303351"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7" name="Google Shape;117;p27"/>
          <p:cNvSpPr txBox="1">
            <a:spLocks noGrp="1"/>
          </p:cNvSpPr>
          <p:nvPr>
            <p:ph type="body" idx="5"/>
          </p:nvPr>
        </p:nvSpPr>
        <p:spPr>
          <a:xfrm>
            <a:off x="7973298" y="2367093"/>
            <a:ext cx="33049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400"/>
              <a:buNone/>
              <a:defRPr sz="24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18" name="Google Shape;118;p27"/>
          <p:cNvSpPr txBox="1">
            <a:spLocks noGrp="1"/>
          </p:cNvSpPr>
          <p:nvPr>
            <p:ph type="body" idx="6"/>
          </p:nvPr>
        </p:nvSpPr>
        <p:spPr>
          <a:xfrm>
            <a:off x="7973298" y="2943355"/>
            <a:ext cx="3304928" cy="2847845"/>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19" name="Google Shape;119;p2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2"/>
        <p:cNvGrpSpPr/>
        <p:nvPr/>
      </p:nvGrpSpPr>
      <p:grpSpPr>
        <a:xfrm>
          <a:off x="0" y="0"/>
          <a:ext cx="0" cy="0"/>
          <a:chOff x="0" y="0"/>
          <a:chExt cx="0" cy="0"/>
        </a:xfrm>
      </p:grpSpPr>
      <p:pic>
        <p:nvPicPr>
          <p:cNvPr id="123" name="Google Shape;123;p2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4" name="Google Shape;124;p28"/>
          <p:cNvSpPr txBox="1">
            <a:spLocks noGrp="1"/>
          </p:cNvSpPr>
          <p:nvPr>
            <p:ph type="title"/>
          </p:nvPr>
        </p:nvSpPr>
        <p:spPr>
          <a:xfrm>
            <a:off x="913774" y="610772"/>
            <a:ext cx="10364452" cy="160392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8"/>
          <p:cNvSpPr txBox="1">
            <a:spLocks noGrp="1"/>
          </p:cNvSpPr>
          <p:nvPr>
            <p:ph type="body" idx="1"/>
          </p:nvPr>
        </p:nvSpPr>
        <p:spPr>
          <a:xfrm>
            <a:off x="913774" y="4204820"/>
            <a:ext cx="3296409"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6" name="Google Shape;126;p28"/>
          <p:cNvSpPr>
            <a:spLocks noGrp="1"/>
          </p:cNvSpPr>
          <p:nvPr>
            <p:ph type="pic" idx="2"/>
          </p:nvPr>
        </p:nvSpPr>
        <p:spPr>
          <a:xfrm>
            <a:off x="913774" y="2367093"/>
            <a:ext cx="3296409" cy="1524000"/>
          </a:xfrm>
          <a:prstGeom prst="roundRect">
            <a:avLst>
              <a:gd name="adj" fmla="val 9363"/>
            </a:avLst>
          </a:prstGeom>
          <a:noFill/>
          <a:ln w="82550" cap="sq" cmpd="sng">
            <a:solidFill>
              <a:srgbClr val="CBD7E6"/>
            </a:solidFill>
            <a:prstDash val="solid"/>
            <a:miter lim="800000"/>
            <a:headEnd type="none" w="sm" len="sm"/>
            <a:tailEnd type="none" w="sm" len="sm"/>
          </a:ln>
        </p:spPr>
      </p:sp>
      <p:sp>
        <p:nvSpPr>
          <p:cNvPr id="127" name="Google Shape;127;p28"/>
          <p:cNvSpPr txBox="1">
            <a:spLocks noGrp="1"/>
          </p:cNvSpPr>
          <p:nvPr>
            <p:ph type="body" idx="3"/>
          </p:nvPr>
        </p:nvSpPr>
        <p:spPr>
          <a:xfrm>
            <a:off x="913774" y="4781082"/>
            <a:ext cx="3296409" cy="101011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28" name="Google Shape;128;p28"/>
          <p:cNvSpPr txBox="1">
            <a:spLocks noGrp="1"/>
          </p:cNvSpPr>
          <p:nvPr>
            <p:ph type="body" idx="4"/>
          </p:nvPr>
        </p:nvSpPr>
        <p:spPr>
          <a:xfrm>
            <a:off x="4442759" y="4204820"/>
            <a:ext cx="3301828"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29" name="Google Shape;129;p28"/>
          <p:cNvSpPr>
            <a:spLocks noGrp="1"/>
          </p:cNvSpPr>
          <p:nvPr>
            <p:ph type="pic" idx="5"/>
          </p:nvPr>
        </p:nvSpPr>
        <p:spPr>
          <a:xfrm>
            <a:off x="4441348" y="2367093"/>
            <a:ext cx="3303352" cy="1524000"/>
          </a:xfrm>
          <a:prstGeom prst="roundRect">
            <a:avLst>
              <a:gd name="adj" fmla="val 8841"/>
            </a:avLst>
          </a:prstGeom>
          <a:noFill/>
          <a:ln w="82550" cap="sq" cmpd="sng">
            <a:solidFill>
              <a:srgbClr val="CBD7E6"/>
            </a:solidFill>
            <a:prstDash val="solid"/>
            <a:miter lim="800000"/>
            <a:headEnd type="none" w="sm" len="sm"/>
            <a:tailEnd type="none" w="sm" len="sm"/>
          </a:ln>
        </p:spPr>
      </p:sp>
      <p:sp>
        <p:nvSpPr>
          <p:cNvPr id="130" name="Google Shape;130;p28"/>
          <p:cNvSpPr txBox="1">
            <a:spLocks noGrp="1"/>
          </p:cNvSpPr>
          <p:nvPr>
            <p:ph type="body" idx="6"/>
          </p:nvPr>
        </p:nvSpPr>
        <p:spPr>
          <a:xfrm>
            <a:off x="4441348" y="4781080"/>
            <a:ext cx="3303352" cy="101011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1" name="Google Shape;131;p28"/>
          <p:cNvSpPr txBox="1">
            <a:spLocks noGrp="1"/>
          </p:cNvSpPr>
          <p:nvPr>
            <p:ph type="body" idx="7"/>
          </p:nvPr>
        </p:nvSpPr>
        <p:spPr>
          <a:xfrm>
            <a:off x="7973298" y="4204820"/>
            <a:ext cx="3300681" cy="576262"/>
          </a:xfrm>
          <a:prstGeom prst="rect">
            <a:avLst/>
          </a:prstGeom>
          <a:noFill/>
          <a:ln>
            <a:noFill/>
          </a:ln>
        </p:spPr>
        <p:txBody>
          <a:bodyPr spcFirstLastPara="1" wrap="square" lIns="91425" tIns="45700" rIns="91425" bIns="45700" anchor="b" anchorCtr="0">
            <a:noAutofit/>
          </a:bodyPr>
          <a:lstStyle>
            <a:lvl1pPr marL="457200" lvl="0" indent="-228600" algn="ctr">
              <a:lnSpc>
                <a:spcPct val="85000"/>
              </a:lnSpc>
              <a:spcBef>
                <a:spcPts val="1000"/>
              </a:spcBef>
              <a:spcAft>
                <a:spcPts val="0"/>
              </a:spcAft>
              <a:buSzPts val="2200"/>
              <a:buNone/>
              <a:defRPr sz="22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132" name="Google Shape;132;p28"/>
          <p:cNvSpPr>
            <a:spLocks noGrp="1"/>
          </p:cNvSpPr>
          <p:nvPr>
            <p:ph type="pic" idx="8"/>
          </p:nvPr>
        </p:nvSpPr>
        <p:spPr>
          <a:xfrm>
            <a:off x="7973298" y="2367093"/>
            <a:ext cx="3304928" cy="1524000"/>
          </a:xfrm>
          <a:prstGeom prst="roundRect">
            <a:avLst>
              <a:gd name="adj" fmla="val 8841"/>
            </a:avLst>
          </a:prstGeom>
          <a:noFill/>
          <a:ln w="82550" cap="sq" cmpd="sng">
            <a:solidFill>
              <a:srgbClr val="CBD7E6"/>
            </a:solidFill>
            <a:prstDash val="solid"/>
            <a:miter lim="800000"/>
            <a:headEnd type="none" w="sm" len="sm"/>
            <a:tailEnd type="none" w="sm" len="sm"/>
          </a:ln>
        </p:spPr>
      </p:sp>
      <p:sp>
        <p:nvSpPr>
          <p:cNvPr id="133" name="Google Shape;133;p28"/>
          <p:cNvSpPr txBox="1">
            <a:spLocks noGrp="1"/>
          </p:cNvSpPr>
          <p:nvPr>
            <p:ph type="body" idx="9"/>
          </p:nvPr>
        </p:nvSpPr>
        <p:spPr>
          <a:xfrm>
            <a:off x="7973173" y="4781078"/>
            <a:ext cx="3305053" cy="1010121"/>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400"/>
              <a:buNone/>
              <a:defRPr sz="1400"/>
            </a:lvl1pPr>
            <a:lvl2pPr marL="914400" lvl="1" indent="-228600" algn="l">
              <a:lnSpc>
                <a:spcPct val="120000"/>
              </a:lnSpc>
              <a:spcBef>
                <a:spcPts val="500"/>
              </a:spcBef>
              <a:spcAft>
                <a:spcPts val="0"/>
              </a:spcAft>
              <a:buSzPts val="1200"/>
              <a:buNone/>
              <a:defRPr sz="1200"/>
            </a:lvl2pPr>
            <a:lvl3pPr marL="1371600" lvl="2" indent="-228600" algn="l">
              <a:lnSpc>
                <a:spcPct val="120000"/>
              </a:lnSpc>
              <a:spcBef>
                <a:spcPts val="500"/>
              </a:spcBef>
              <a:spcAft>
                <a:spcPts val="0"/>
              </a:spcAft>
              <a:buSzPts val="1000"/>
              <a:buNone/>
              <a:defRPr sz="1000"/>
            </a:lvl3pPr>
            <a:lvl4pPr marL="1828800" lvl="3" indent="-228600" algn="l">
              <a:lnSpc>
                <a:spcPct val="120000"/>
              </a:lnSpc>
              <a:spcBef>
                <a:spcPts val="500"/>
              </a:spcBef>
              <a:spcAft>
                <a:spcPts val="0"/>
              </a:spcAft>
              <a:buSzPts val="900"/>
              <a:buNone/>
              <a:defRPr sz="900"/>
            </a:lvl4pPr>
            <a:lvl5pPr marL="2286000" lvl="4" indent="-228600" algn="l">
              <a:lnSpc>
                <a:spcPct val="120000"/>
              </a:lnSpc>
              <a:spcBef>
                <a:spcPts val="500"/>
              </a:spcBef>
              <a:spcAft>
                <a:spcPts val="0"/>
              </a:spcAft>
              <a:buSzPts val="900"/>
              <a:buNone/>
              <a:defRPr sz="900"/>
            </a:lvl5pPr>
            <a:lvl6pPr marL="2743200" lvl="5" indent="-228600" algn="l">
              <a:lnSpc>
                <a:spcPct val="120000"/>
              </a:lnSpc>
              <a:spcBef>
                <a:spcPts val="500"/>
              </a:spcBef>
              <a:spcAft>
                <a:spcPts val="0"/>
              </a:spcAft>
              <a:buSzPts val="900"/>
              <a:buNone/>
              <a:defRPr sz="900"/>
            </a:lvl6pPr>
            <a:lvl7pPr marL="3200400" lvl="6" indent="-228600" algn="l">
              <a:lnSpc>
                <a:spcPct val="120000"/>
              </a:lnSpc>
              <a:spcBef>
                <a:spcPts val="500"/>
              </a:spcBef>
              <a:spcAft>
                <a:spcPts val="0"/>
              </a:spcAft>
              <a:buSzPts val="900"/>
              <a:buNone/>
              <a:defRPr sz="900"/>
            </a:lvl7pPr>
            <a:lvl8pPr marL="3657600" lvl="7" indent="-228600" algn="l">
              <a:lnSpc>
                <a:spcPct val="120000"/>
              </a:lnSpc>
              <a:spcBef>
                <a:spcPts val="500"/>
              </a:spcBef>
              <a:spcAft>
                <a:spcPts val="0"/>
              </a:spcAft>
              <a:buSzPts val="900"/>
              <a:buNone/>
              <a:defRPr sz="900"/>
            </a:lvl8pPr>
            <a:lvl9pPr marL="4114800" lvl="8" indent="-228600" algn="l">
              <a:lnSpc>
                <a:spcPct val="120000"/>
              </a:lnSpc>
              <a:spcBef>
                <a:spcPts val="500"/>
              </a:spcBef>
              <a:spcAft>
                <a:spcPts val="0"/>
              </a:spcAft>
              <a:buSzPts val="900"/>
              <a:buNone/>
              <a:defRPr sz="900"/>
            </a:lvl9pPr>
          </a:lstStyle>
          <a:p>
            <a:endParaRPr/>
          </a:p>
        </p:txBody>
      </p:sp>
      <p:sp>
        <p:nvSpPr>
          <p:cNvPr id="134" name="Google Shape;134;p2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pic>
        <p:nvPicPr>
          <p:cNvPr id="138" name="Google Shape;138;p2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9" name="Google Shape;139;p2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body" idx="1"/>
          </p:nvPr>
        </p:nvSpPr>
        <p:spPr>
          <a:xfrm rot="5400000">
            <a:off x="4383948" y="-1103079"/>
            <a:ext cx="3424107" cy="1036445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1" name="Google Shape;141;p2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pic>
        <p:nvPicPr>
          <p:cNvPr id="145" name="Google Shape;145;p3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6" name="Google Shape;146;p30"/>
          <p:cNvSpPr txBox="1">
            <a:spLocks noGrp="1"/>
          </p:cNvSpPr>
          <p:nvPr>
            <p:ph type="title"/>
          </p:nvPr>
        </p:nvSpPr>
        <p:spPr>
          <a:xfrm rot="5400000">
            <a:off x="7410763" y="1923737"/>
            <a:ext cx="5181599" cy="25533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0"/>
          <p:cNvSpPr txBox="1">
            <a:spLocks noGrp="1"/>
          </p:cNvSpPr>
          <p:nvPr>
            <p:ph type="body" idx="1"/>
          </p:nvPr>
        </p:nvSpPr>
        <p:spPr>
          <a:xfrm rot="5400000">
            <a:off x="2152338" y="-628961"/>
            <a:ext cx="5181599" cy="7658724"/>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48" name="Google Shape;148;p3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3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pic>
        <p:nvPicPr>
          <p:cNvPr id="20" name="Google Shape;20;p15"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5"/>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3" name="Google Shape;23;p15"/>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pic>
        <p:nvPicPr>
          <p:cNvPr id="27" name="Google Shape;27;p16"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16"/>
          <p:cNvSpPr txBox="1">
            <a:spLocks noGrp="1"/>
          </p:cNvSpPr>
          <p:nvPr>
            <p:ph type="title"/>
          </p:nvPr>
        </p:nvSpPr>
        <p:spPr>
          <a:xfrm>
            <a:off x="913774" y="828563"/>
            <a:ext cx="10351752" cy="273681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000"/>
              <a:buFont typeface="Twentieth Century"/>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913774" y="3657457"/>
            <a:ext cx="10351752" cy="1368183"/>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2000"/>
              <a:buNone/>
              <a:defRPr sz="2000">
                <a:solidFill>
                  <a:srgbClr val="7F7F7F"/>
                </a:solidFill>
              </a:defRPr>
            </a:lvl1pPr>
            <a:lvl2pPr marL="914400" lvl="1" indent="-228600" algn="l">
              <a:lnSpc>
                <a:spcPct val="120000"/>
              </a:lnSpc>
              <a:spcBef>
                <a:spcPts val="500"/>
              </a:spcBef>
              <a:spcAft>
                <a:spcPts val="0"/>
              </a:spcAft>
              <a:buSzPts val="2000"/>
              <a:buNone/>
              <a:defRPr sz="20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pic>
        <p:nvPicPr>
          <p:cNvPr id="34" name="Google Shape;34;p17"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5" name="Google Shape;35;p1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913774" y="2367092"/>
            <a:ext cx="5106026"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7" name="Google Shape;37;p17"/>
          <p:cNvSpPr txBox="1">
            <a:spLocks noGrp="1"/>
          </p:cNvSpPr>
          <p:nvPr>
            <p:ph type="body" idx="2"/>
          </p:nvPr>
        </p:nvSpPr>
        <p:spPr>
          <a:xfrm>
            <a:off x="6172200" y="2367092"/>
            <a:ext cx="5105400" cy="342410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8" name="Google Shape;38;p17"/>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7"/>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pic>
        <p:nvPicPr>
          <p:cNvPr id="42" name="Google Shape;42;p18"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3" name="Google Shape;43;p18"/>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body" idx="1"/>
          </p:nvPr>
        </p:nvSpPr>
        <p:spPr>
          <a:xfrm>
            <a:off x="1146328" y="2371018"/>
            <a:ext cx="487347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5" name="Google Shape;45;p18"/>
          <p:cNvSpPr txBox="1">
            <a:spLocks noGrp="1"/>
          </p:cNvSpPr>
          <p:nvPr>
            <p:ph type="body" idx="2"/>
          </p:nvPr>
        </p:nvSpPr>
        <p:spPr>
          <a:xfrm>
            <a:off x="913774" y="3051012"/>
            <a:ext cx="5106027"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18"/>
          <p:cNvSpPr txBox="1">
            <a:spLocks noGrp="1"/>
          </p:cNvSpPr>
          <p:nvPr>
            <p:ph type="body" idx="3"/>
          </p:nvPr>
        </p:nvSpPr>
        <p:spPr>
          <a:xfrm>
            <a:off x="6396423" y="2371018"/>
            <a:ext cx="4881804" cy="679994"/>
          </a:xfrm>
          <a:prstGeom prst="rect">
            <a:avLst/>
          </a:prstGeom>
          <a:noFill/>
          <a:ln>
            <a:noFill/>
          </a:ln>
        </p:spPr>
        <p:txBody>
          <a:bodyPr spcFirstLastPara="1" wrap="square" lIns="91425" tIns="45700" rIns="91425" bIns="45700" anchor="b" anchorCtr="0">
            <a:noAutofit/>
          </a:bodyPr>
          <a:lstStyle>
            <a:lvl1pPr marL="457200" lvl="0" indent="-228600" algn="l">
              <a:lnSpc>
                <a:spcPct val="85000"/>
              </a:lnSpc>
              <a:spcBef>
                <a:spcPts val="1000"/>
              </a:spcBef>
              <a:spcAft>
                <a:spcPts val="0"/>
              </a:spcAft>
              <a:buSzPts val="2600"/>
              <a:buNone/>
              <a:defRPr sz="2600" b="0">
                <a:solidFill>
                  <a:schemeClr val="dk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47" name="Google Shape;47;p18"/>
          <p:cNvSpPr txBox="1">
            <a:spLocks noGrp="1"/>
          </p:cNvSpPr>
          <p:nvPr>
            <p:ph type="body" idx="4"/>
          </p:nvPr>
        </p:nvSpPr>
        <p:spPr>
          <a:xfrm>
            <a:off x="6172200" y="3051012"/>
            <a:ext cx="5105401" cy="274018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8" name="Google Shape;48;p18"/>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pic>
        <p:nvPicPr>
          <p:cNvPr id="52" name="Google Shape;52;p19"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3" name="Google Shape;53;p19"/>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9"/>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20"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9" name="Google Shape;59;p20"/>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pic>
        <p:nvPicPr>
          <p:cNvPr id="63" name="Google Shape;63;p21"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21"/>
          <p:cNvSpPr txBox="1">
            <a:spLocks noGrp="1"/>
          </p:cNvSpPr>
          <p:nvPr>
            <p:ph type="title"/>
          </p:nvPr>
        </p:nvSpPr>
        <p:spPr>
          <a:xfrm>
            <a:off x="913775" y="609600"/>
            <a:ext cx="3935688" cy="202325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body" idx="1"/>
          </p:nvPr>
        </p:nvSpPr>
        <p:spPr>
          <a:xfrm>
            <a:off x="5078062" y="609600"/>
            <a:ext cx="6200163" cy="518159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21"/>
          <p:cNvSpPr txBox="1">
            <a:spLocks noGrp="1"/>
          </p:cNvSpPr>
          <p:nvPr>
            <p:ph type="body" idx="2"/>
          </p:nvPr>
        </p:nvSpPr>
        <p:spPr>
          <a:xfrm>
            <a:off x="913774" y="2632852"/>
            <a:ext cx="3935689" cy="315834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67" name="Google Shape;67;p21"/>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1"/>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1"/>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pic>
        <p:nvPicPr>
          <p:cNvPr id="71" name="Google Shape;71;p22" descr="Droplets-HD-Content-R1d.pn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2" name="Google Shape;72;p22"/>
          <p:cNvSpPr txBox="1">
            <a:spLocks noGrp="1"/>
          </p:cNvSpPr>
          <p:nvPr>
            <p:ph type="title"/>
          </p:nvPr>
        </p:nvSpPr>
        <p:spPr>
          <a:xfrm>
            <a:off x="913774" y="609600"/>
            <a:ext cx="5934969" cy="202325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a:spLocks noGrp="1"/>
          </p:cNvSpPr>
          <p:nvPr>
            <p:ph type="pic" idx="2"/>
          </p:nvPr>
        </p:nvSpPr>
        <p:spPr>
          <a:xfrm>
            <a:off x="7424803" y="609601"/>
            <a:ext cx="3255358" cy="5181600"/>
          </a:xfrm>
          <a:prstGeom prst="roundRect">
            <a:avLst>
              <a:gd name="adj" fmla="val 4943"/>
            </a:avLst>
          </a:prstGeom>
          <a:noFill/>
          <a:ln w="82550" cap="sq" cmpd="sng">
            <a:solidFill>
              <a:srgbClr val="CBD7E6"/>
            </a:solidFill>
            <a:prstDash val="solid"/>
            <a:miter lim="800000"/>
            <a:headEnd type="none" w="sm" len="sm"/>
            <a:tailEnd type="none" w="sm" len="sm"/>
          </a:ln>
        </p:spPr>
      </p:sp>
      <p:sp>
        <p:nvSpPr>
          <p:cNvPr id="74" name="Google Shape;74;p22"/>
          <p:cNvSpPr txBox="1">
            <a:spLocks noGrp="1"/>
          </p:cNvSpPr>
          <p:nvPr>
            <p:ph type="body" idx="1"/>
          </p:nvPr>
        </p:nvSpPr>
        <p:spPr>
          <a:xfrm>
            <a:off x="913794" y="2632852"/>
            <a:ext cx="5934949" cy="315834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5" name="Google Shape;75;p22"/>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AC7EE"/>
            </a:gs>
            <a:gs pos="100000">
              <a:srgbClr val="87ABDA"/>
            </a:gs>
          </a:gsLst>
          <a:lin ang="5400000" scaled="0"/>
        </a:gradFill>
        <a:effectLst/>
      </p:bgPr>
    </p:bg>
    <p:spTree>
      <p:nvGrpSpPr>
        <p:cNvPr id="1" name="Shape 5"/>
        <p:cNvGrpSpPr/>
        <p:nvPr/>
      </p:nvGrpSpPr>
      <p:grpSpPr>
        <a:xfrm>
          <a:off x="0" y="0"/>
          <a:ext cx="0" cy="0"/>
          <a:chOff x="0" y="0"/>
          <a:chExt cx="0" cy="0"/>
        </a:xfrm>
      </p:grpSpPr>
      <p:pic>
        <p:nvPicPr>
          <p:cNvPr id="6" name="Google Shape;6;p13" descr="\\DROBO-FS\QuickDrops\JB\PPTX NG\Droplets\LightingOverlay.png"/>
          <p:cNvPicPr preferRelativeResize="0"/>
          <p:nvPr/>
        </p:nvPicPr>
        <p:blipFill rotWithShape="1">
          <a:blip r:embed="rId19">
            <a:alphaModFix amt="80000"/>
          </a:blip>
          <a:srcRect/>
          <a:stretch/>
        </p:blipFill>
        <p:spPr>
          <a:xfrm>
            <a:off x="0" y="0"/>
            <a:ext cx="12192003" cy="6858001"/>
          </a:xfrm>
          <a:prstGeom prst="rect">
            <a:avLst/>
          </a:prstGeom>
          <a:noFill/>
          <a:ln>
            <a:noFill/>
          </a:ln>
        </p:spPr>
      </p:pic>
      <p:sp>
        <p:nvSpPr>
          <p:cNvPr id="7" name="Google Shape;7;p13"/>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600"/>
              <a:buFont typeface="Twentieth Century"/>
              <a:buNone/>
              <a:defRPr sz="36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3"/>
          <p:cNvSpPr txBox="1">
            <a:spLocks noGrp="1"/>
          </p:cNvSpPr>
          <p:nvPr>
            <p:ph type="body" idx="1"/>
          </p:nvPr>
        </p:nvSpPr>
        <p:spPr>
          <a:xfrm>
            <a:off x="913775" y="2367093"/>
            <a:ext cx="10364452" cy="3424107"/>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Twentieth Century"/>
                <a:ea typeface="Twentieth Century"/>
                <a:cs typeface="Twentieth Century"/>
                <a:sym typeface="Twentieth Century"/>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4pPr>
            <a:lvl5pPr marL="2286000" marR="0" lvl="4"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5pPr>
            <a:lvl6pPr marL="2743200" marR="0" lvl="5"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9" name="Google Shape;9;p13"/>
          <p:cNvSpPr txBox="1">
            <a:spLocks noGrp="1"/>
          </p:cNvSpPr>
          <p:nvPr>
            <p:ph type="dt" idx="10"/>
          </p:nvPr>
        </p:nvSpPr>
        <p:spPr>
          <a:xfrm>
            <a:off x="7678737" y="5883275"/>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0" name="Google Shape;10;p13"/>
          <p:cNvSpPr txBox="1">
            <a:spLocks noGrp="1"/>
          </p:cNvSpPr>
          <p:nvPr>
            <p:ph type="ftr" idx="11"/>
          </p:nvPr>
        </p:nvSpPr>
        <p:spPr>
          <a:xfrm>
            <a:off x="913774" y="5883275"/>
            <a:ext cx="6672887"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1" name="Google Shape;11;p13"/>
          <p:cNvSpPr txBox="1">
            <a:spLocks noGrp="1"/>
          </p:cNvSpPr>
          <p:nvPr>
            <p:ph type="sldNum" idx="12"/>
          </p:nvPr>
        </p:nvSpPr>
        <p:spPr>
          <a:xfrm>
            <a:off x="10514011" y="5883275"/>
            <a:ext cx="76421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Barbers.cos@Maryland.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abor.maryland.gov/license/cos/coseduc.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candidate.psiexams.com/bulletin/display_bulletin.jsp?ro=yes&amp;actionname=83&amp;bulletinid=731&amp;bulletinurl=.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mdcosapp@psionline.com" TargetMode="External"/><Relationship Id="rId4" Type="http://schemas.openxmlformats.org/officeDocument/2006/relationships/hyperlink" Target="mailto:Cosmetologoy@psionlin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psiexam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labor.maryland.gov/license/law/coslaw.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
          <p:cNvPicPr preferRelativeResize="0"/>
          <p:nvPr/>
        </p:nvPicPr>
        <p:blipFill rotWithShape="1">
          <a:blip r:embed="rId3">
            <a:alphaModFix/>
          </a:blip>
          <a:srcRect/>
          <a:stretch/>
        </p:blipFill>
        <p:spPr>
          <a:xfrm>
            <a:off x="0" y="-59162"/>
            <a:ext cx="12191999" cy="6976335"/>
          </a:xfrm>
          <a:prstGeom prst="rect">
            <a:avLst/>
          </a:prstGeom>
          <a:noFill/>
          <a:ln>
            <a:noFill/>
          </a:ln>
        </p:spPr>
      </p:pic>
      <p:sp>
        <p:nvSpPr>
          <p:cNvPr id="156" name="Google Shape;156;p1"/>
          <p:cNvSpPr txBox="1">
            <a:spLocks noGrp="1"/>
          </p:cNvSpPr>
          <p:nvPr>
            <p:ph type="ctrTitle"/>
          </p:nvPr>
        </p:nvSpPr>
        <p:spPr>
          <a:xfrm>
            <a:off x="1979407" y="-86063"/>
            <a:ext cx="9365100" cy="13233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4800"/>
              <a:buNone/>
            </a:pPr>
            <a:r>
              <a:rPr lang="en-US" sz="3200" b="1" i="1">
                <a:solidFill>
                  <a:srgbClr val="FFC000"/>
                </a:solidFill>
                <a:latin typeface="Arial Black"/>
                <a:ea typeface="Arial Black"/>
                <a:cs typeface="Arial Black"/>
                <a:sym typeface="Arial Black"/>
              </a:rPr>
              <a:t>.</a:t>
            </a:r>
            <a:endParaRPr sz="3200" b="1" i="1">
              <a:solidFill>
                <a:srgbClr val="FFC000"/>
              </a:solidFill>
              <a:latin typeface="Arial Black"/>
              <a:ea typeface="Arial Black"/>
              <a:cs typeface="Arial Black"/>
              <a:sym typeface="Arial Black"/>
            </a:endParaRPr>
          </a:p>
        </p:txBody>
      </p:sp>
      <p:sp>
        <p:nvSpPr>
          <p:cNvPr id="157" name="Google Shape;157;p1"/>
          <p:cNvSpPr txBox="1">
            <a:spLocks noGrp="1"/>
          </p:cNvSpPr>
          <p:nvPr>
            <p:ph type="subTitle" idx="1"/>
          </p:nvPr>
        </p:nvSpPr>
        <p:spPr>
          <a:xfrm>
            <a:off x="827475" y="802400"/>
            <a:ext cx="10833900" cy="3873900"/>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SzPts val="2200"/>
              <a:buNone/>
            </a:pPr>
            <a:endParaRPr/>
          </a:p>
          <a:p>
            <a:pPr marL="0" lvl="0" indent="0" algn="ctr" rtl="0">
              <a:lnSpc>
                <a:spcPct val="110000"/>
              </a:lnSpc>
              <a:spcBef>
                <a:spcPts val="1000"/>
              </a:spcBef>
              <a:spcAft>
                <a:spcPts val="0"/>
              </a:spcAft>
              <a:buSzPts val="2800"/>
              <a:buNone/>
            </a:pPr>
            <a:endParaRPr sz="3200" i="1">
              <a:solidFill>
                <a:srgbClr val="FFC000"/>
              </a:solidFill>
              <a:latin typeface="Arial Black"/>
              <a:ea typeface="Arial Black"/>
              <a:cs typeface="Arial Black"/>
              <a:sym typeface="Arial Black"/>
            </a:endParaRPr>
          </a:p>
          <a:p>
            <a:pPr marL="0" lvl="0" indent="0" algn="ctr" rtl="0">
              <a:lnSpc>
                <a:spcPct val="110000"/>
              </a:lnSpc>
              <a:spcBef>
                <a:spcPts val="1000"/>
              </a:spcBef>
              <a:spcAft>
                <a:spcPts val="0"/>
              </a:spcAft>
              <a:buSzPts val="2800"/>
              <a:buNone/>
            </a:pPr>
            <a:endParaRPr sz="3200" i="1">
              <a:solidFill>
                <a:srgbClr val="FFC000"/>
              </a:solidFill>
              <a:latin typeface="Arial Black"/>
              <a:ea typeface="Arial Black"/>
              <a:cs typeface="Arial Black"/>
              <a:sym typeface="Arial Black"/>
            </a:endParaRPr>
          </a:p>
          <a:p>
            <a:pPr marL="0" lvl="0" indent="0" algn="ctr" rtl="0">
              <a:lnSpc>
                <a:spcPct val="110000"/>
              </a:lnSpc>
              <a:spcBef>
                <a:spcPts val="1000"/>
              </a:spcBef>
              <a:spcAft>
                <a:spcPts val="0"/>
              </a:spcAft>
              <a:buSzPts val="2800"/>
              <a:buNone/>
            </a:pPr>
            <a:r>
              <a:rPr lang="en-US" sz="3200" i="1">
                <a:solidFill>
                  <a:srgbClr val="FFC000"/>
                </a:solidFill>
                <a:latin typeface="Arial Black"/>
                <a:ea typeface="Arial Black"/>
                <a:cs typeface="Arial Black"/>
                <a:sym typeface="Arial Black"/>
              </a:rPr>
              <a:t>THE MARYLAND BOARD OF COSMETOLOGISTS APPRENTICESHIPS</a:t>
            </a:r>
            <a:endParaRPr sz="2800" b="1" i="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8a92dde3d4_0_12"/>
          <p:cNvSpPr txBox="1">
            <a:spLocks noGrp="1"/>
          </p:cNvSpPr>
          <p:nvPr>
            <p:ph type="title"/>
          </p:nvPr>
        </p:nvSpPr>
        <p:spPr>
          <a:xfrm>
            <a:off x="913475" y="0"/>
            <a:ext cx="10364400" cy="597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200" dirty="0"/>
              <a:t>COSMETOLOGIST SUPPLY LIST</a:t>
            </a:r>
            <a:endParaRPr sz="3200" dirty="0"/>
          </a:p>
        </p:txBody>
      </p:sp>
      <p:sp>
        <p:nvSpPr>
          <p:cNvPr id="215" name="Google Shape;215;g28a92dde3d4_0_12"/>
          <p:cNvSpPr txBox="1">
            <a:spLocks noGrp="1"/>
          </p:cNvSpPr>
          <p:nvPr>
            <p:ph type="body" idx="1"/>
          </p:nvPr>
        </p:nvSpPr>
        <p:spPr>
          <a:xfrm>
            <a:off x="913475" y="313608"/>
            <a:ext cx="10969800" cy="6431575"/>
          </a:xfrm>
          <a:prstGeom prst="rect">
            <a:avLst/>
          </a:prstGeom>
        </p:spPr>
        <p:txBody>
          <a:bodyPr spcFirstLastPara="1" wrap="square" lIns="91425" tIns="45700" rIns="91425" bIns="45700" anchor="t" anchorCtr="0">
            <a:noAutofit/>
          </a:bodyPr>
          <a:lstStyle/>
          <a:p>
            <a:pPr marL="3200400" lvl="0" indent="457200" algn="l" rtl="0">
              <a:lnSpc>
                <a:spcPct val="100000"/>
              </a:lnSpc>
              <a:spcBef>
                <a:spcPts val="1000"/>
              </a:spcBef>
              <a:spcAft>
                <a:spcPts val="0"/>
              </a:spcAft>
              <a:buSzPts val="770"/>
              <a:buNone/>
            </a:pPr>
            <a:r>
              <a:rPr lang="en-US" sz="1500" b="1" dirty="0"/>
              <a:t>THERMAL CURLING SERVICE </a:t>
            </a:r>
            <a:endParaRPr sz="1500" b="1" dirty="0"/>
          </a:p>
          <a:p>
            <a:pPr marL="0" lvl="0" indent="0" algn="l" rtl="0">
              <a:lnSpc>
                <a:spcPct val="100000"/>
              </a:lnSpc>
              <a:spcBef>
                <a:spcPts val="1000"/>
              </a:spcBef>
              <a:spcAft>
                <a:spcPts val="0"/>
              </a:spcAft>
              <a:buSzPts val="770"/>
              <a:buNone/>
            </a:pPr>
            <a:r>
              <a:rPr lang="en-US" sz="1500" dirty="0"/>
              <a:t>• Towel • Tissue/neck strip • Curling iron • Combs • Clippies • Styling aids labeled as Styling aid (non aerosol) Optional </a:t>
            </a:r>
            <a:endParaRPr sz="1500" dirty="0"/>
          </a:p>
          <a:p>
            <a:pPr marL="2286000" lvl="0" indent="457200" algn="l" rtl="0">
              <a:lnSpc>
                <a:spcPct val="100000"/>
              </a:lnSpc>
              <a:spcBef>
                <a:spcPts val="1000"/>
              </a:spcBef>
              <a:spcAft>
                <a:spcPts val="0"/>
              </a:spcAft>
              <a:buSzPts val="770"/>
              <a:buNone/>
            </a:pPr>
            <a:r>
              <a:rPr lang="en-US" sz="1500" b="1" dirty="0"/>
              <a:t>HAIR REMOVAL — EYEBROW TWEEZING &amp; WAXING </a:t>
            </a:r>
            <a:endParaRPr sz="1500" b="1" dirty="0"/>
          </a:p>
          <a:p>
            <a:pPr marL="0" lvl="0" indent="0" algn="l" rtl="0">
              <a:lnSpc>
                <a:spcPct val="100000"/>
              </a:lnSpc>
              <a:spcBef>
                <a:spcPts val="1000"/>
              </a:spcBef>
              <a:spcAft>
                <a:spcPts val="0"/>
              </a:spcAft>
              <a:buSzPts val="770"/>
              <a:buNone/>
            </a:pPr>
            <a:r>
              <a:rPr lang="en-US" sz="1500" dirty="0"/>
              <a:t>• Mock product labeled as Antiseptic • Disposable gloves • Tweezers • Cotton/tissue • Mock product labeled as Astringent • Mock wax product (i.e. honey, petroleum jelly) labeled as wax • Fabric strips</a:t>
            </a:r>
            <a:endParaRPr sz="1500" dirty="0"/>
          </a:p>
          <a:p>
            <a:pPr marL="3200400" lvl="0" indent="457200" algn="l" rtl="0">
              <a:lnSpc>
                <a:spcPct val="100000"/>
              </a:lnSpc>
              <a:spcBef>
                <a:spcPts val="1000"/>
              </a:spcBef>
              <a:spcAft>
                <a:spcPts val="0"/>
              </a:spcAft>
              <a:buSzPts val="770"/>
              <a:buNone/>
            </a:pPr>
            <a:r>
              <a:rPr lang="en-US" sz="1500" b="1" dirty="0"/>
              <a:t> HAIRCUTTING SERVICE</a:t>
            </a:r>
            <a:endParaRPr sz="1500" b="1" dirty="0"/>
          </a:p>
          <a:p>
            <a:pPr marL="0" lvl="0" indent="0" algn="l" rtl="0">
              <a:lnSpc>
                <a:spcPct val="100000"/>
              </a:lnSpc>
              <a:spcBef>
                <a:spcPts val="1000"/>
              </a:spcBef>
              <a:spcAft>
                <a:spcPts val="0"/>
              </a:spcAft>
              <a:buSzPts val="770"/>
              <a:buNone/>
            </a:pPr>
            <a:r>
              <a:rPr lang="en-US" sz="1500" dirty="0"/>
              <a:t>• </a:t>
            </a:r>
            <a:r>
              <a:rPr lang="en-US" sz="1500" dirty="0" err="1"/>
              <a:t>Neckstrip</a:t>
            </a:r>
            <a:r>
              <a:rPr lang="en-US" sz="1500" dirty="0"/>
              <a:t> • Cape • Spray water bottle • Combs • Razor • Shears/Scissors • Clips</a:t>
            </a:r>
            <a:endParaRPr sz="1500" dirty="0"/>
          </a:p>
          <a:p>
            <a:pPr marL="0" lvl="0" indent="0" algn="l" rtl="0">
              <a:lnSpc>
                <a:spcPct val="100000"/>
              </a:lnSpc>
              <a:spcBef>
                <a:spcPts val="1000"/>
              </a:spcBef>
              <a:spcAft>
                <a:spcPts val="0"/>
              </a:spcAft>
              <a:buSzPts val="770"/>
              <a:buNone/>
            </a:pPr>
            <a:r>
              <a:rPr lang="en-US" sz="1500" b="1" dirty="0"/>
              <a:t> 				BLOOD EXPOSURE SERVICE</a:t>
            </a:r>
            <a:endParaRPr sz="1500" b="1" dirty="0"/>
          </a:p>
          <a:p>
            <a:pPr marL="0" lvl="0" indent="0" algn="l" rtl="0">
              <a:lnSpc>
                <a:spcPct val="100000"/>
              </a:lnSpc>
              <a:spcBef>
                <a:spcPts val="1000"/>
              </a:spcBef>
              <a:spcAft>
                <a:spcPts val="0"/>
              </a:spcAft>
              <a:buSzPts val="770"/>
              <a:buNone/>
            </a:pPr>
            <a:r>
              <a:rPr lang="en-US" sz="1500" dirty="0"/>
              <a:t> • First aid kit • Gloves • Adhesive bandage • Mock product labeled as Astringent • Plastic bag </a:t>
            </a:r>
            <a:endParaRPr sz="1500" dirty="0"/>
          </a:p>
          <a:p>
            <a:pPr marL="3200400" lvl="0" indent="457200" algn="l" rtl="0">
              <a:lnSpc>
                <a:spcPct val="100000"/>
              </a:lnSpc>
              <a:spcBef>
                <a:spcPts val="1000"/>
              </a:spcBef>
              <a:spcAft>
                <a:spcPts val="0"/>
              </a:spcAft>
              <a:buSzPts val="770"/>
              <a:buNone/>
            </a:pPr>
            <a:r>
              <a:rPr lang="en-US" sz="1500" b="1" dirty="0"/>
              <a:t>PERMANENT WAVE SERVICE</a:t>
            </a:r>
            <a:endParaRPr sz="1500" b="1" dirty="0"/>
          </a:p>
          <a:p>
            <a:pPr marL="0" lvl="0" indent="0" algn="l" rtl="0">
              <a:lnSpc>
                <a:spcPct val="100000"/>
              </a:lnSpc>
              <a:spcBef>
                <a:spcPts val="1000"/>
              </a:spcBef>
              <a:spcAft>
                <a:spcPts val="0"/>
              </a:spcAft>
              <a:buSzPts val="770"/>
              <a:buNone/>
            </a:pPr>
            <a:r>
              <a:rPr lang="en-US" sz="1500" dirty="0"/>
              <a:t>• Chemical drape • Permanent Rods (minimum of 6) • Towels • End papers • Mock waving solution (i.e. water) Labeled waving solution • Protective cotton • Gloves </a:t>
            </a:r>
            <a:endParaRPr sz="1500" dirty="0"/>
          </a:p>
          <a:p>
            <a:pPr marL="3200400" lvl="0" indent="457200" algn="l" rtl="0">
              <a:lnSpc>
                <a:spcPct val="100000"/>
              </a:lnSpc>
              <a:spcBef>
                <a:spcPts val="1000"/>
              </a:spcBef>
              <a:spcAft>
                <a:spcPts val="0"/>
              </a:spcAft>
              <a:buSzPts val="770"/>
              <a:buNone/>
            </a:pPr>
            <a:r>
              <a:rPr lang="en-US" sz="1500" b="1" dirty="0"/>
              <a:t>CHEMICAL SERVICES</a:t>
            </a:r>
            <a:endParaRPr sz="1500" b="1" dirty="0"/>
          </a:p>
          <a:p>
            <a:pPr marL="0" lvl="0" indent="0" algn="l" rtl="0">
              <a:lnSpc>
                <a:spcPct val="100000"/>
              </a:lnSpc>
              <a:spcBef>
                <a:spcPts val="1000"/>
              </a:spcBef>
              <a:spcAft>
                <a:spcPts val="0"/>
              </a:spcAft>
              <a:buSzPts val="770"/>
              <a:buNone/>
            </a:pPr>
            <a:r>
              <a:rPr lang="en-US" sz="1500" dirty="0"/>
              <a:t> • Towels • Chemical cape • Comb or applicator brush • Disposable gloves • Mock </a:t>
            </a:r>
            <a:r>
              <a:rPr lang="en-US" sz="1500" dirty="0" err="1"/>
              <a:t>Highlift</a:t>
            </a:r>
            <a:r>
              <a:rPr lang="en-US" sz="1500" dirty="0"/>
              <a:t> color product (</a:t>
            </a:r>
            <a:r>
              <a:rPr lang="en-US" sz="1500" dirty="0" err="1"/>
              <a:t>Labeled:Highlift</a:t>
            </a:r>
            <a:r>
              <a:rPr lang="en-US" sz="1500" dirty="0"/>
              <a:t> color) • Mock Color product (Labeled: Color) • Mock Relaxer product (Labeled: Relaxer) • Mock product labeled as Protective cream (i.e. honey, petroleum jelly) </a:t>
            </a:r>
            <a:endParaRPr sz="1500" dirty="0"/>
          </a:p>
          <a:p>
            <a:pPr marL="3200400" lvl="0" indent="457200" algn="l" rtl="0">
              <a:lnSpc>
                <a:spcPct val="100000"/>
              </a:lnSpc>
              <a:spcBef>
                <a:spcPts val="1000"/>
              </a:spcBef>
              <a:spcAft>
                <a:spcPts val="0"/>
              </a:spcAft>
              <a:buSzPts val="770"/>
              <a:buNone/>
            </a:pPr>
            <a:r>
              <a:rPr lang="en-US" sz="1500" b="1" dirty="0"/>
              <a:t>ACRYLIC NAIL APPLICATION</a:t>
            </a:r>
            <a:r>
              <a:rPr lang="en-US" sz="1500" dirty="0"/>
              <a:t> </a:t>
            </a:r>
            <a:endParaRPr sz="1500" dirty="0"/>
          </a:p>
          <a:p>
            <a:pPr marL="0" lvl="0" indent="0" algn="l" rtl="0">
              <a:lnSpc>
                <a:spcPct val="100000"/>
              </a:lnSpc>
              <a:spcBef>
                <a:spcPts val="1000"/>
              </a:spcBef>
              <a:spcAft>
                <a:spcPts val="0"/>
              </a:spcAft>
              <a:buSzPts val="770"/>
              <a:buNone/>
            </a:pPr>
            <a:r>
              <a:rPr lang="en-US" sz="1500" dirty="0"/>
              <a:t>• Cuticle pusher or orangewood sticks • Nail form • Files • Buffers • Nail dehydrator • Primer • Acrylic Powder • Sealed Odorless monomer (If monomer is not sealed or have the manufactures labeled as odorless, the • candidate will not be permitted to use the product • Acrylic nail brush</a:t>
            </a:r>
            <a:r>
              <a:rPr lang="en-US" sz="1400" dirty="0">
                <a:latin typeface="Times New Roman"/>
                <a:ea typeface="Times New Roman"/>
                <a:cs typeface="Times New Roman"/>
                <a:sym typeface="Times New Roman"/>
              </a:rPr>
              <a:t> </a:t>
            </a:r>
            <a:endParaRPr sz="1400" dirty="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8a92dde3d4_0_24"/>
          <p:cNvSpPr txBox="1">
            <a:spLocks noGrp="1"/>
          </p:cNvSpPr>
          <p:nvPr>
            <p:ph type="title"/>
          </p:nvPr>
        </p:nvSpPr>
        <p:spPr>
          <a:xfrm>
            <a:off x="913775" y="3"/>
            <a:ext cx="10364400" cy="66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HAIRSTYLIST SUPPLY LIST</a:t>
            </a:r>
            <a:endParaRPr/>
          </a:p>
        </p:txBody>
      </p:sp>
      <p:sp>
        <p:nvSpPr>
          <p:cNvPr id="221" name="Google Shape;221;g28a92dde3d4_0_24"/>
          <p:cNvSpPr txBox="1">
            <a:spLocks noGrp="1"/>
          </p:cNvSpPr>
          <p:nvPr>
            <p:ph type="body" idx="1"/>
          </p:nvPr>
        </p:nvSpPr>
        <p:spPr>
          <a:xfrm>
            <a:off x="913775" y="735775"/>
            <a:ext cx="10363800" cy="5803200"/>
          </a:xfrm>
          <a:prstGeom prst="rect">
            <a:avLst/>
          </a:prstGeom>
        </p:spPr>
        <p:txBody>
          <a:bodyPr spcFirstLastPara="1" wrap="square" lIns="91425" tIns="45700" rIns="91425" bIns="45700" anchor="t" anchorCtr="0">
            <a:normAutofit fontScale="92500" lnSpcReduction="20000"/>
          </a:bodyPr>
          <a:lstStyle/>
          <a:p>
            <a:pPr marL="2743200" lvl="0" indent="457200" algn="l" rtl="0">
              <a:spcBef>
                <a:spcPts val="1000"/>
              </a:spcBef>
              <a:spcAft>
                <a:spcPts val="0"/>
              </a:spcAft>
              <a:buNone/>
            </a:pPr>
            <a:r>
              <a:rPr lang="en-US" b="1"/>
              <a:t>THERMAL CURLING SERVICE </a:t>
            </a:r>
            <a:endParaRPr b="1"/>
          </a:p>
          <a:p>
            <a:pPr marL="0" lvl="0" indent="0" algn="l" rtl="0">
              <a:spcBef>
                <a:spcPts val="1000"/>
              </a:spcBef>
              <a:spcAft>
                <a:spcPts val="0"/>
              </a:spcAft>
              <a:buNone/>
            </a:pPr>
            <a:r>
              <a:rPr lang="en-US"/>
              <a:t>• Towel • Tissue/neck strip • Curling iron • Combs • Clippies • Styling aids labeled as Styling aid (non aerosol) Optional</a:t>
            </a:r>
            <a:endParaRPr/>
          </a:p>
          <a:p>
            <a:pPr marL="3200400" lvl="0" indent="457200" algn="l" rtl="0">
              <a:spcBef>
                <a:spcPts val="1000"/>
              </a:spcBef>
              <a:spcAft>
                <a:spcPts val="0"/>
              </a:spcAft>
              <a:buNone/>
            </a:pPr>
            <a:r>
              <a:rPr lang="en-US" b="1"/>
              <a:t>HAIRCUTTING SERVICE </a:t>
            </a:r>
            <a:endParaRPr b="1"/>
          </a:p>
          <a:p>
            <a:pPr marL="0" lvl="0" indent="0" algn="l" rtl="0">
              <a:spcBef>
                <a:spcPts val="1000"/>
              </a:spcBef>
              <a:spcAft>
                <a:spcPts val="0"/>
              </a:spcAft>
              <a:buNone/>
            </a:pPr>
            <a:r>
              <a:rPr lang="en-US"/>
              <a:t>• Neckstrip • Cape • Spray water bottle • Combs • Razor • Shears/Scissors • Clips </a:t>
            </a:r>
            <a:endParaRPr/>
          </a:p>
          <a:p>
            <a:pPr marL="3200400" lvl="0" indent="457200" algn="l" rtl="0">
              <a:spcBef>
                <a:spcPts val="1000"/>
              </a:spcBef>
              <a:spcAft>
                <a:spcPts val="0"/>
              </a:spcAft>
              <a:buNone/>
            </a:pPr>
            <a:r>
              <a:rPr lang="en-US" b="1"/>
              <a:t>BLOOD EXPOSURE SERVICE</a:t>
            </a:r>
            <a:endParaRPr b="1"/>
          </a:p>
          <a:p>
            <a:pPr marL="0" lvl="0" indent="0" algn="l" rtl="0">
              <a:spcBef>
                <a:spcPts val="1000"/>
              </a:spcBef>
              <a:spcAft>
                <a:spcPts val="0"/>
              </a:spcAft>
              <a:buNone/>
            </a:pPr>
            <a:r>
              <a:rPr lang="en-US"/>
              <a:t>• First aid kit • Gloves • Adhesive bandage • Mock product labeled as Astringent • Plastic bag </a:t>
            </a:r>
            <a:endParaRPr/>
          </a:p>
          <a:p>
            <a:pPr marL="2743200" lvl="0" indent="457200" algn="l" rtl="0">
              <a:spcBef>
                <a:spcPts val="1000"/>
              </a:spcBef>
              <a:spcAft>
                <a:spcPts val="0"/>
              </a:spcAft>
              <a:buNone/>
            </a:pPr>
            <a:r>
              <a:rPr lang="en-US" b="1"/>
              <a:t>PERMANENT WAVE SERVICE</a:t>
            </a:r>
            <a:r>
              <a:rPr lang="en-US"/>
              <a:t> </a:t>
            </a:r>
            <a:endParaRPr/>
          </a:p>
          <a:p>
            <a:pPr marL="0" lvl="0" indent="0" algn="l" rtl="0">
              <a:spcBef>
                <a:spcPts val="1000"/>
              </a:spcBef>
              <a:spcAft>
                <a:spcPts val="0"/>
              </a:spcAft>
              <a:buNone/>
            </a:pPr>
            <a:r>
              <a:rPr lang="en-US"/>
              <a:t>• Chemical drape • Permanent Rods (minimum of 6) • Towels • End papers • Mock waving solution (i.e. water) Labeled waving solution • Protective cotton • Gloves </a:t>
            </a:r>
            <a:endParaRPr/>
          </a:p>
          <a:p>
            <a:pPr marL="3200400" lvl="0" indent="457200" algn="l" rtl="0">
              <a:spcBef>
                <a:spcPts val="1000"/>
              </a:spcBef>
              <a:spcAft>
                <a:spcPts val="0"/>
              </a:spcAft>
              <a:buNone/>
            </a:pPr>
            <a:r>
              <a:rPr lang="en-US" b="1"/>
              <a:t>CHEMICAL SERVICES</a:t>
            </a:r>
            <a:r>
              <a:rPr lang="en-US"/>
              <a:t> </a:t>
            </a:r>
            <a:endParaRPr/>
          </a:p>
          <a:p>
            <a:pPr marL="0" lvl="0" indent="0" algn="l" rtl="0">
              <a:spcBef>
                <a:spcPts val="1000"/>
              </a:spcBef>
              <a:spcAft>
                <a:spcPts val="0"/>
              </a:spcAft>
              <a:buNone/>
            </a:pPr>
            <a:r>
              <a:rPr lang="en-US"/>
              <a:t>• Towels • Chemical cape • Comb or applicator brush • Disposable gloves • Mock Highlift color product (Labeled:Highlift color) • Mock Color product (Labeled: Color) • Mock Relaxer product (Labeled: Relaxer) • Mock product labeled as Protective cream (i.e. honey, petroleum jelly)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8a92dde3d4_0_31"/>
          <p:cNvSpPr txBox="1">
            <a:spLocks noGrp="1"/>
          </p:cNvSpPr>
          <p:nvPr>
            <p:ph type="title"/>
          </p:nvPr>
        </p:nvSpPr>
        <p:spPr>
          <a:xfrm>
            <a:off x="913475" y="513652"/>
            <a:ext cx="10364400" cy="805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ESTHETICIAN SUPPLY LIST</a:t>
            </a:r>
            <a:endParaRPr/>
          </a:p>
        </p:txBody>
      </p:sp>
      <p:sp>
        <p:nvSpPr>
          <p:cNvPr id="227" name="Google Shape;227;g28a92dde3d4_0_31"/>
          <p:cNvSpPr txBox="1">
            <a:spLocks noGrp="1"/>
          </p:cNvSpPr>
          <p:nvPr>
            <p:ph type="body" idx="1"/>
          </p:nvPr>
        </p:nvSpPr>
        <p:spPr>
          <a:xfrm>
            <a:off x="913775" y="1402150"/>
            <a:ext cx="10363800" cy="4789500"/>
          </a:xfrm>
          <a:prstGeom prst="rect">
            <a:avLst/>
          </a:prstGeom>
        </p:spPr>
        <p:txBody>
          <a:bodyPr spcFirstLastPara="1" wrap="square" lIns="91425" tIns="45700" rIns="91425" bIns="45700" anchor="t" anchorCtr="0">
            <a:normAutofit fontScale="85000" lnSpcReduction="20000"/>
          </a:bodyPr>
          <a:lstStyle/>
          <a:p>
            <a:pPr marL="1828800" lvl="0" indent="457200" algn="l" rtl="0">
              <a:spcBef>
                <a:spcPts val="1000"/>
              </a:spcBef>
              <a:spcAft>
                <a:spcPts val="0"/>
              </a:spcAft>
              <a:buNone/>
            </a:pPr>
            <a:r>
              <a:rPr lang="en-US" b="1"/>
              <a:t>HAIR REMOVAL — EYEBROW TWEEZING &amp; WAXING </a:t>
            </a:r>
            <a:endParaRPr b="1"/>
          </a:p>
          <a:p>
            <a:pPr marL="0" lvl="0" indent="0" algn="l" rtl="0">
              <a:spcBef>
                <a:spcPts val="1000"/>
              </a:spcBef>
              <a:spcAft>
                <a:spcPts val="0"/>
              </a:spcAft>
              <a:buNone/>
            </a:pPr>
            <a:r>
              <a:rPr lang="en-US"/>
              <a:t>• Mock product labeled as Antiseptic • Disposable gloves • Tweezers • Cotton/tissue • Mock product labeled as Astringent • Mock wax product (i.e. honey, petroleum jelly) labeled as wax • Fabric strips </a:t>
            </a:r>
            <a:endParaRPr/>
          </a:p>
          <a:p>
            <a:pPr marL="3200400" lvl="0" indent="0" algn="l" rtl="0">
              <a:spcBef>
                <a:spcPts val="1000"/>
              </a:spcBef>
              <a:spcAft>
                <a:spcPts val="0"/>
              </a:spcAft>
              <a:buNone/>
            </a:pPr>
            <a:r>
              <a:rPr lang="en-US" b="1"/>
              <a:t>BLOOD EXPOSURE SERVICES </a:t>
            </a:r>
            <a:endParaRPr b="1"/>
          </a:p>
          <a:p>
            <a:pPr marL="0" lvl="0" indent="0" algn="l" rtl="0">
              <a:spcBef>
                <a:spcPts val="1000"/>
              </a:spcBef>
              <a:spcAft>
                <a:spcPts val="0"/>
              </a:spcAft>
              <a:buNone/>
            </a:pPr>
            <a:r>
              <a:rPr lang="en-US"/>
              <a:t>• First aid kit • Gloves • Adhesive bandage • Mock product labeled as Astringent • Plastic bag </a:t>
            </a:r>
            <a:endParaRPr/>
          </a:p>
          <a:p>
            <a:pPr marL="2743200" lvl="0" indent="457200" algn="l" rtl="0">
              <a:spcBef>
                <a:spcPts val="1000"/>
              </a:spcBef>
              <a:spcAft>
                <a:spcPts val="0"/>
              </a:spcAft>
              <a:buNone/>
            </a:pPr>
            <a:r>
              <a:rPr lang="en-US" b="1"/>
              <a:t>FACIAL SKIN CLEANSING </a:t>
            </a:r>
            <a:endParaRPr b="1"/>
          </a:p>
          <a:p>
            <a:pPr marL="0" lvl="0" indent="0" algn="l" rtl="0">
              <a:spcBef>
                <a:spcPts val="1000"/>
              </a:spcBef>
              <a:spcAft>
                <a:spcPts val="0"/>
              </a:spcAft>
              <a:buNone/>
            </a:pPr>
            <a:r>
              <a:rPr lang="en-US"/>
              <a:t>• Head drape • Towel • Mock product labeled as Cleanser • Cotton/tissue • Spatulas </a:t>
            </a:r>
            <a:endParaRPr/>
          </a:p>
          <a:p>
            <a:pPr marL="3200400" lvl="0" indent="0" algn="l" rtl="0">
              <a:spcBef>
                <a:spcPts val="1000"/>
              </a:spcBef>
              <a:spcAft>
                <a:spcPts val="0"/>
              </a:spcAft>
              <a:buNone/>
            </a:pPr>
            <a:r>
              <a:rPr lang="en-US" b="1"/>
              <a:t>FACE AND NECK MASSAGING</a:t>
            </a:r>
            <a:endParaRPr b="1"/>
          </a:p>
          <a:p>
            <a:pPr marL="0" lvl="0" indent="0" algn="l" rtl="0">
              <a:spcBef>
                <a:spcPts val="1000"/>
              </a:spcBef>
              <a:spcAft>
                <a:spcPts val="0"/>
              </a:spcAft>
              <a:buNone/>
            </a:pPr>
            <a:r>
              <a:rPr lang="en-US"/>
              <a:t> • Mock massage product labeled as massage cream • Towel • Cotton rounds </a:t>
            </a:r>
            <a:endParaRPr/>
          </a:p>
          <a:p>
            <a:pPr marL="2286000" lvl="0" indent="457200" algn="l" rtl="0">
              <a:spcBef>
                <a:spcPts val="1000"/>
              </a:spcBef>
              <a:spcAft>
                <a:spcPts val="0"/>
              </a:spcAft>
              <a:buNone/>
            </a:pPr>
            <a:r>
              <a:rPr lang="en-US" sz="2216" b="1"/>
              <a:t>MASK/PACK &amp; MOISTURIZING SERVICE</a:t>
            </a:r>
            <a:endParaRPr sz="2216" b="1"/>
          </a:p>
          <a:p>
            <a:pPr marL="0" lvl="0" indent="0" algn="l" rtl="0">
              <a:spcBef>
                <a:spcPts val="1000"/>
              </a:spcBef>
              <a:spcAft>
                <a:spcPts val="0"/>
              </a:spcAft>
              <a:buNone/>
            </a:pPr>
            <a:r>
              <a:rPr lang="en-US"/>
              <a:t> • Mock Mask product labeled as mask • Cotton rounds • Mock product labeled as astringent/toner/freshener • Mock product labeled as moisturize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8a92dde3d4_0_39"/>
          <p:cNvSpPr txBox="1">
            <a:spLocks noGrp="1"/>
          </p:cNvSpPr>
          <p:nvPr>
            <p:ph type="title"/>
          </p:nvPr>
        </p:nvSpPr>
        <p:spPr>
          <a:xfrm>
            <a:off x="913775" y="2"/>
            <a:ext cx="10364400" cy="652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NAIL TECHNICIAN SUPPLY LIST</a:t>
            </a:r>
            <a:endParaRPr/>
          </a:p>
        </p:txBody>
      </p:sp>
      <p:sp>
        <p:nvSpPr>
          <p:cNvPr id="233" name="Google Shape;233;g28a92dde3d4_0_39"/>
          <p:cNvSpPr txBox="1">
            <a:spLocks noGrp="1"/>
          </p:cNvSpPr>
          <p:nvPr>
            <p:ph type="body" idx="1"/>
          </p:nvPr>
        </p:nvSpPr>
        <p:spPr>
          <a:xfrm>
            <a:off x="913775" y="652499"/>
            <a:ext cx="10363800" cy="5844600"/>
          </a:xfrm>
          <a:prstGeom prst="rect">
            <a:avLst/>
          </a:prstGeom>
        </p:spPr>
        <p:txBody>
          <a:bodyPr spcFirstLastPara="1" wrap="square" lIns="91425" tIns="45700" rIns="91425" bIns="45700" anchor="t" anchorCtr="0">
            <a:normAutofit fontScale="85000" lnSpcReduction="20000"/>
          </a:bodyPr>
          <a:lstStyle/>
          <a:p>
            <a:pPr marL="3200400" lvl="0" indent="0" algn="l" rtl="0">
              <a:spcBef>
                <a:spcPts val="1000"/>
              </a:spcBef>
              <a:spcAft>
                <a:spcPts val="0"/>
              </a:spcAft>
              <a:buNone/>
            </a:pPr>
            <a:r>
              <a:rPr lang="en-US" b="1"/>
              <a:t>BLOOD EXPOSURE SERVICES</a:t>
            </a:r>
            <a:endParaRPr b="1"/>
          </a:p>
          <a:p>
            <a:pPr marL="0" lvl="0" indent="0" algn="l" rtl="0">
              <a:spcBef>
                <a:spcPts val="1000"/>
              </a:spcBef>
              <a:spcAft>
                <a:spcPts val="0"/>
              </a:spcAft>
              <a:buNone/>
            </a:pPr>
            <a:r>
              <a:rPr lang="en-US"/>
              <a:t> • First aid kit• Gloves • Adhesive bandage • Mock product labeled as Astringent • Plastic bag</a:t>
            </a:r>
            <a:endParaRPr/>
          </a:p>
          <a:p>
            <a:pPr marL="3200400" lvl="0" indent="457200" algn="l" rtl="0">
              <a:spcBef>
                <a:spcPts val="1000"/>
              </a:spcBef>
              <a:spcAft>
                <a:spcPts val="0"/>
              </a:spcAft>
              <a:buClr>
                <a:schemeClr val="dk1"/>
              </a:buClr>
              <a:buSzPct val="55000"/>
              <a:buFont typeface="Arial"/>
              <a:buNone/>
            </a:pPr>
            <a:r>
              <a:rPr lang="en-US" b="1"/>
              <a:t>BASIC MANICURE</a:t>
            </a:r>
            <a:r>
              <a:rPr lang="en-US"/>
              <a:t> </a:t>
            </a:r>
            <a:endParaRPr/>
          </a:p>
          <a:p>
            <a:pPr marL="0" lvl="0" indent="0" algn="l" rtl="0">
              <a:spcBef>
                <a:spcPts val="1000"/>
              </a:spcBef>
              <a:spcAft>
                <a:spcPts val="0"/>
              </a:spcAft>
              <a:buNone/>
            </a:pPr>
            <a:r>
              <a:rPr lang="en-US"/>
              <a:t>• Manicure bowl • Water • Emery boards and nail files • Mock product labeled as Cuticle Remover • Spatulas • Cotton-tipped orangewood sticks or cuticle pusher • Manicure brush • Towel • Base Coat • Dark polish • Top Coat • Mock product labeled as Massage cream • Polish remover</a:t>
            </a:r>
            <a:endParaRPr/>
          </a:p>
          <a:p>
            <a:pPr marL="3200400" lvl="0" indent="457200" algn="l" rtl="0">
              <a:spcBef>
                <a:spcPts val="1000"/>
              </a:spcBef>
              <a:spcAft>
                <a:spcPts val="0"/>
              </a:spcAft>
              <a:buNone/>
            </a:pPr>
            <a:r>
              <a:rPr lang="en-US" b="1"/>
              <a:t>NAIL TIP APPLICATION </a:t>
            </a:r>
            <a:endParaRPr b="1"/>
          </a:p>
          <a:p>
            <a:pPr marL="0" lvl="0" indent="0" algn="l" rtl="0">
              <a:spcBef>
                <a:spcPts val="1000"/>
              </a:spcBef>
              <a:spcAft>
                <a:spcPts val="0"/>
              </a:spcAft>
              <a:buNone/>
            </a:pPr>
            <a:r>
              <a:rPr lang="en-US"/>
              <a:t>• Cotton-tipped orangewood sticks or cuticle pushers • Tip Cutters • Nail tips • Files or emery boards • Manicure brush • Buffers • Nail dehydrator • Nail adhesive NAIL WRAP APPLICATION (Nail Technician) • Dehydrator • Scissors • Wrap material • Resin • Resin Accelerator/Catalyst • Buffer • Files</a:t>
            </a:r>
            <a:endParaRPr/>
          </a:p>
          <a:p>
            <a:pPr marL="3200400" lvl="0" indent="457200" algn="l" rtl="0">
              <a:spcBef>
                <a:spcPts val="1000"/>
              </a:spcBef>
              <a:spcAft>
                <a:spcPts val="0"/>
              </a:spcAft>
              <a:buNone/>
            </a:pPr>
            <a:r>
              <a:rPr lang="en-US" b="1"/>
              <a:t>ACRYLIC NAIL APPLICATION</a:t>
            </a:r>
            <a:endParaRPr b="1"/>
          </a:p>
          <a:p>
            <a:pPr marL="0" lvl="0" indent="0" algn="l" rtl="0">
              <a:spcBef>
                <a:spcPts val="1000"/>
              </a:spcBef>
              <a:spcAft>
                <a:spcPts val="0"/>
              </a:spcAft>
              <a:buNone/>
            </a:pPr>
            <a:r>
              <a:rPr lang="en-US"/>
              <a:t> • Cuticle pusher or orangewood sticks • Nail form • Files • Buffers • Nail dehydrator • Primer • Acrylic Powder • Sealed Odorless monomer (If monomer is not sealed or have the manufactures labeled as odorless, the • candidate will not be permitted to use the product • Acrylic nail brush</a:t>
            </a:r>
            <a:endParaRPr/>
          </a:p>
          <a:p>
            <a:pPr marL="3200400" lvl="0" indent="457200" algn="l" rtl="0">
              <a:spcBef>
                <a:spcPts val="1000"/>
              </a:spcBef>
              <a:spcAft>
                <a:spcPts val="0"/>
              </a:spcAft>
              <a:buNone/>
            </a:pPr>
            <a:r>
              <a:rPr lang="en-US" b="1"/>
              <a:t>NAIL WRAP APPLICATION </a:t>
            </a:r>
            <a:endParaRPr b="1"/>
          </a:p>
          <a:p>
            <a:pPr marL="0" lvl="0" indent="0" algn="l" rtl="0">
              <a:spcBef>
                <a:spcPts val="1000"/>
              </a:spcBef>
              <a:spcAft>
                <a:spcPts val="0"/>
              </a:spcAft>
              <a:buClr>
                <a:schemeClr val="dk1"/>
              </a:buClr>
              <a:buSzPct val="55000"/>
              <a:buFont typeface="Arial"/>
              <a:buNone/>
            </a:pPr>
            <a:r>
              <a:rPr lang="en-US"/>
              <a:t>• Dehydrator • Scissors • Wrap material • Resin • Resin Accelerator/Catalyst • Buffer • Files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913775" y="1"/>
            <a:ext cx="10364400" cy="819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DID YOU KNOW?</a:t>
            </a:r>
            <a:endParaRPr/>
          </a:p>
        </p:txBody>
      </p:sp>
      <p:sp>
        <p:nvSpPr>
          <p:cNvPr id="239" name="Google Shape;239;p8"/>
          <p:cNvSpPr txBox="1">
            <a:spLocks noGrp="1"/>
          </p:cNvSpPr>
          <p:nvPr>
            <p:ph type="body" idx="1"/>
          </p:nvPr>
        </p:nvSpPr>
        <p:spPr>
          <a:xfrm>
            <a:off x="914400" y="916250"/>
            <a:ext cx="10363800" cy="5622300"/>
          </a:xfrm>
          <a:prstGeom prst="rect">
            <a:avLst/>
          </a:prstGeom>
          <a:noFill/>
          <a:ln>
            <a:noFill/>
          </a:ln>
        </p:spPr>
        <p:txBody>
          <a:bodyPr spcFirstLastPara="1" wrap="square" lIns="91425" tIns="45700" rIns="91425" bIns="45700" anchor="t" anchorCtr="0">
            <a:noAutofit/>
          </a:bodyPr>
          <a:lstStyle/>
          <a:p>
            <a:pPr marL="287962" indent="-285750">
              <a:lnSpc>
                <a:spcPct val="110000"/>
              </a:lnSpc>
              <a:spcBef>
                <a:spcPts val="0"/>
              </a:spcBef>
              <a:buSzPts val="1665"/>
            </a:pPr>
            <a:r>
              <a:rPr lang="en-US" sz="1475" dirty="0" smtClean="0"/>
              <a:t>THERE </a:t>
            </a:r>
            <a:r>
              <a:rPr lang="en-US" sz="1475" dirty="0"/>
              <a:t>ARE NO REQUIREMENTS THAT A SPONSOR PAYS AN APPRENTICE OR THAT AN APPRENTICE HAS TO PAY A SPONSOR.</a:t>
            </a:r>
            <a:endParaRPr sz="1665" dirty="0"/>
          </a:p>
          <a:p>
            <a:pPr marL="285750" lvl="0" indent="-177800" algn="l" rtl="0">
              <a:lnSpc>
                <a:spcPct val="110000"/>
              </a:lnSpc>
              <a:spcBef>
                <a:spcPts val="0"/>
              </a:spcBef>
              <a:spcAft>
                <a:spcPts val="0"/>
              </a:spcAft>
              <a:buSzPts val="950"/>
              <a:buNone/>
            </a:pPr>
            <a:endParaRPr sz="1475" dirty="0"/>
          </a:p>
          <a:p>
            <a:pPr marL="285750" lvl="0" indent="-283538" algn="l" rtl="0">
              <a:lnSpc>
                <a:spcPct val="110000"/>
              </a:lnSpc>
              <a:spcBef>
                <a:spcPts val="0"/>
              </a:spcBef>
              <a:spcAft>
                <a:spcPts val="0"/>
              </a:spcAft>
              <a:buSzPts val="1665"/>
              <a:buChar char="•"/>
            </a:pPr>
            <a:r>
              <a:rPr lang="en-US" sz="1522" dirty="0"/>
              <a:t>CAN’T WORK WITHOUT SPONSOR, MUST WORK WHEN SPONSOR WORKS.</a:t>
            </a:r>
            <a:endParaRPr sz="1665" dirty="0"/>
          </a:p>
          <a:p>
            <a:pPr marL="228600" lvl="0" indent="-226388" algn="l" rtl="0">
              <a:lnSpc>
                <a:spcPct val="110000"/>
              </a:lnSpc>
              <a:spcBef>
                <a:spcPts val="1000"/>
              </a:spcBef>
              <a:spcAft>
                <a:spcPts val="0"/>
              </a:spcAft>
              <a:buSzPts val="1665"/>
              <a:buChar char="•"/>
            </a:pPr>
            <a:r>
              <a:rPr lang="en-US" sz="1522" dirty="0"/>
              <a:t>IF YOU HAVE A LICENSE IN ANOTHER STATE, YOU DO NOT HAVE TO BECOME AN APPRENTICE (unless coming from Connecticut, Florida, Hawaii, Illinois, Nebraska)</a:t>
            </a:r>
            <a:endParaRPr sz="1522" dirty="0"/>
          </a:p>
          <a:p>
            <a:pPr marL="228600" lvl="0" indent="-226388" algn="l" rtl="0">
              <a:lnSpc>
                <a:spcPct val="110000"/>
              </a:lnSpc>
              <a:spcBef>
                <a:spcPts val="1000"/>
              </a:spcBef>
              <a:spcAft>
                <a:spcPts val="0"/>
              </a:spcAft>
              <a:buSzPts val="1665"/>
              <a:buChar char="•"/>
            </a:pPr>
            <a:r>
              <a:rPr lang="en-US" sz="1522" dirty="0"/>
              <a:t>SPONSOR CAN TRAIN 2 APPRENTICE AT A TIME</a:t>
            </a:r>
            <a:endParaRPr sz="1665" dirty="0"/>
          </a:p>
          <a:p>
            <a:pPr marL="228600" lvl="0" indent="-226388" algn="l" rtl="0">
              <a:lnSpc>
                <a:spcPct val="110000"/>
              </a:lnSpc>
              <a:spcBef>
                <a:spcPts val="1000"/>
              </a:spcBef>
              <a:spcAft>
                <a:spcPts val="0"/>
              </a:spcAft>
              <a:buSzPts val="1665"/>
              <a:buChar char="•"/>
            </a:pPr>
            <a:r>
              <a:rPr lang="en-US" sz="1522" dirty="0"/>
              <a:t>SHOP &amp; INDIVIDUAL LICENSE MUST BE VALID (NOT EXPIRED) IN ORDER FOR HOURS TO BE ACCOUNTED FOR.</a:t>
            </a:r>
            <a:endParaRPr sz="1665" dirty="0"/>
          </a:p>
          <a:p>
            <a:pPr marL="228600" lvl="0" indent="-226388" algn="l" rtl="0">
              <a:lnSpc>
                <a:spcPct val="110000"/>
              </a:lnSpc>
              <a:spcBef>
                <a:spcPts val="1000"/>
              </a:spcBef>
              <a:spcAft>
                <a:spcPts val="0"/>
              </a:spcAft>
              <a:buSzPts val="1665"/>
              <a:buChar char="•"/>
            </a:pPr>
            <a:r>
              <a:rPr lang="en-US" sz="1522" dirty="0"/>
              <a:t>IF SPONSOR OWES CHILD SUPPORT, MUST BE RESOLVED BEFORE THEY CAN TRAIN.</a:t>
            </a:r>
            <a:endParaRPr sz="1665" dirty="0"/>
          </a:p>
          <a:p>
            <a:pPr marL="228600" lvl="0" indent="-226388" algn="l" rtl="0">
              <a:lnSpc>
                <a:spcPct val="110000"/>
              </a:lnSpc>
              <a:spcBef>
                <a:spcPts val="1000"/>
              </a:spcBef>
              <a:spcAft>
                <a:spcPts val="0"/>
              </a:spcAft>
              <a:buSzPts val="1665"/>
              <a:buChar char="•"/>
            </a:pPr>
            <a:r>
              <a:rPr lang="en-US" sz="1522" dirty="0"/>
              <a:t>IF APPRENTICE OWES CHILD SUPPORT, MUST BE RESOLVED BEFORE THEY CAN MOVE FORWARD WITH APPRENTICESHIP PROGRAM.</a:t>
            </a:r>
            <a:endParaRPr sz="1665" dirty="0"/>
          </a:p>
          <a:p>
            <a:pPr marL="228600" lvl="0" indent="-226388" algn="l" rtl="0">
              <a:lnSpc>
                <a:spcPct val="110000"/>
              </a:lnSpc>
              <a:spcBef>
                <a:spcPts val="1000"/>
              </a:spcBef>
              <a:spcAft>
                <a:spcPts val="0"/>
              </a:spcAft>
              <a:buSzPts val="1665"/>
              <a:buChar char="•"/>
            </a:pPr>
            <a:r>
              <a:rPr lang="en-US" sz="1522" dirty="0"/>
              <a:t>IF TAXES ARE UNRESOLVED </a:t>
            </a:r>
            <a:r>
              <a:rPr lang="en-US" sz="1522" dirty="0">
                <a:solidFill>
                  <a:srgbClr val="C41E51"/>
                </a:solidFill>
              </a:rPr>
              <a:t>“TAX LIABILITY</a:t>
            </a:r>
            <a:r>
              <a:rPr lang="en-US" sz="1522" dirty="0"/>
              <a:t>”, MUST BE RESOLVED BEFORE MOVING FORWARD (410-649-0633).</a:t>
            </a:r>
            <a:endParaRPr sz="1665" dirty="0"/>
          </a:p>
          <a:p>
            <a:pPr marL="228600" lvl="0" indent="-226388" algn="l" rtl="0">
              <a:lnSpc>
                <a:spcPct val="110000"/>
              </a:lnSpc>
              <a:spcBef>
                <a:spcPts val="1000"/>
              </a:spcBef>
              <a:spcAft>
                <a:spcPts val="0"/>
              </a:spcAft>
              <a:buSzPts val="1665"/>
              <a:buChar char="•"/>
            </a:pPr>
            <a:r>
              <a:rPr lang="en-US" sz="1522" dirty="0"/>
              <a:t>IF YOU NO LONGER WANT TO BE TRAINED UNDER YOUR SPONSOR OR YOUR SPONSOR DOESN’T WANT TO TRAIN YOU ANYMORE, YOU CAN CHANGE. YOU WILL NOT LOSE ANY HOURS.</a:t>
            </a:r>
            <a:endParaRPr sz="1522" dirty="0"/>
          </a:p>
          <a:p>
            <a:pPr marL="228600" lvl="0" indent="-221648" algn="l" rtl="0">
              <a:lnSpc>
                <a:spcPct val="110000"/>
              </a:lnSpc>
              <a:spcBef>
                <a:spcPts val="1000"/>
              </a:spcBef>
              <a:spcAft>
                <a:spcPts val="0"/>
              </a:spcAft>
              <a:buSzPts val="1591"/>
              <a:buChar char="•"/>
            </a:pPr>
            <a:r>
              <a:rPr lang="en-US" sz="1590" dirty="0"/>
              <a:t>IF THE SALON OWES A CONSENT ORDER FEE THE APPRENTICE WILL NOT RECEIVE ANY CREDIT UNTIL THAT FEE IS PAID </a:t>
            </a:r>
            <a:endParaRPr sz="1590" dirty="0"/>
          </a:p>
          <a:p>
            <a:pPr marL="228600" lvl="0" indent="-120650" algn="l" rtl="0">
              <a:lnSpc>
                <a:spcPct val="110000"/>
              </a:lnSpc>
              <a:spcBef>
                <a:spcPts val="1000"/>
              </a:spcBef>
              <a:spcAft>
                <a:spcPts val="0"/>
              </a:spcAft>
              <a:buSzPts val="950"/>
              <a:buNone/>
            </a:pPr>
            <a:endParaRPr sz="907" dirty="0"/>
          </a:p>
          <a:p>
            <a:pPr marL="0" lvl="0" indent="0" algn="l" rtl="0">
              <a:lnSpc>
                <a:spcPct val="110000"/>
              </a:lnSpc>
              <a:spcBef>
                <a:spcPts val="1000"/>
              </a:spcBef>
              <a:spcAft>
                <a:spcPts val="0"/>
              </a:spcAft>
              <a:buSzPts val="950"/>
              <a:buNone/>
            </a:pPr>
            <a:endParaRPr sz="907"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9"/>
          <p:cNvSpPr txBox="1">
            <a:spLocks noGrp="1"/>
          </p:cNvSpPr>
          <p:nvPr>
            <p:ph type="title"/>
          </p:nvPr>
        </p:nvSpPr>
        <p:spPr>
          <a:xfrm>
            <a:off x="914399" y="311973"/>
            <a:ext cx="10364451" cy="11618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 PROHIBITIONS</a:t>
            </a:r>
            <a:br>
              <a:rPr lang="en-US"/>
            </a:br>
            <a:r>
              <a:rPr lang="en-US"/>
              <a:t>09.22.02.03 (LAWS AND REGULATIONS)</a:t>
            </a:r>
            <a:endParaRPr/>
          </a:p>
        </p:txBody>
      </p:sp>
      <p:sp>
        <p:nvSpPr>
          <p:cNvPr id="245" name="Google Shape;245;p9"/>
          <p:cNvSpPr txBox="1">
            <a:spLocks noGrp="1"/>
          </p:cNvSpPr>
          <p:nvPr>
            <p:ph type="body" idx="1"/>
          </p:nvPr>
        </p:nvSpPr>
        <p:spPr>
          <a:xfrm>
            <a:off x="914399" y="1635572"/>
            <a:ext cx="10363826" cy="4550075"/>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0000"/>
              </a:lnSpc>
              <a:spcBef>
                <a:spcPts val="0"/>
              </a:spcBef>
              <a:spcAft>
                <a:spcPts val="0"/>
              </a:spcAft>
              <a:buSzPts val="2000"/>
              <a:buNone/>
            </a:pPr>
            <a:r>
              <a:rPr lang="en-US"/>
              <a:t>THE FOLLOWING ACTIVITIES ARE PROHIBITED IN ANY FULL SERVICE OR LIMITED PRACTICE SALON OR IN REGARD TO ANY SALON-SPONSORED SERVICES:</a:t>
            </a:r>
            <a:endParaRPr/>
          </a:p>
          <a:p>
            <a:pPr marL="228600" lvl="0" indent="-228600" algn="l" rtl="0">
              <a:lnSpc>
                <a:spcPct val="120000"/>
              </a:lnSpc>
              <a:spcBef>
                <a:spcPts val="1000"/>
              </a:spcBef>
              <a:spcAft>
                <a:spcPts val="0"/>
              </a:spcAft>
              <a:buSzPts val="2000"/>
              <a:buChar char="•"/>
            </a:pPr>
            <a:r>
              <a:rPr lang="en-US"/>
              <a:t> </a:t>
            </a:r>
            <a:r>
              <a:rPr lang="en-US" sz="1600"/>
              <a:t>THE PERFORMANCE OF SERVICES OF ANY KIND ON A CLIENT/LICENSEE OR REGISTRANT WHO HAS AN INFECTIOUS OR CONTAGIOUS DISEASE THAT PRESENTS A HAZARD TO OTHERS. ALSO THE SURFACE OF A CLIENT'S SKIN, SCALP, OR NAIL WHERE THE SKIN, SCALP, OR NAIL IS INFLAMED OR WHERE A SKIN INFECTION OR ERUPTION IS PRESENT UNLESS AUTHORIZED BY A PHYSICIAN. </a:t>
            </a:r>
            <a:endParaRPr/>
          </a:p>
          <a:p>
            <a:pPr marL="228600" lvl="0" indent="-228600" algn="l" rtl="0">
              <a:lnSpc>
                <a:spcPct val="120000"/>
              </a:lnSpc>
              <a:spcBef>
                <a:spcPts val="1000"/>
              </a:spcBef>
              <a:spcAft>
                <a:spcPts val="0"/>
              </a:spcAft>
              <a:buSzPts val="1600"/>
              <a:buChar char="•"/>
            </a:pPr>
            <a:r>
              <a:rPr lang="en-US" sz="1600"/>
              <a:t> THE REMOVAL OF CORNS, CALLUSES, OR OTHER GROWTHS OF THE SKIN, SUCH AS WARTS, BY CUTTING</a:t>
            </a:r>
            <a:endParaRPr/>
          </a:p>
          <a:p>
            <a:pPr marL="228600" lvl="0" indent="-228600" algn="l" rtl="0">
              <a:lnSpc>
                <a:spcPct val="120000"/>
              </a:lnSpc>
              <a:spcBef>
                <a:spcPts val="1000"/>
              </a:spcBef>
              <a:spcAft>
                <a:spcPts val="0"/>
              </a:spcAft>
              <a:buSzPts val="1600"/>
              <a:buChar char="•"/>
            </a:pPr>
            <a:r>
              <a:rPr lang="en-US" sz="1600"/>
              <a:t>THE PRESENCE OF A DOG, CAT, BIRD, OR ANY KIND OF ANIMAL ON THE SALON PREMISES WITH THE EXCEPTION OF GUIDE DOGS FOR THE BLIND.</a:t>
            </a:r>
            <a:endParaRPr/>
          </a:p>
          <a:p>
            <a:pPr marL="228600" lvl="0" indent="-228600" algn="l" rtl="0">
              <a:lnSpc>
                <a:spcPct val="120000"/>
              </a:lnSpc>
              <a:spcBef>
                <a:spcPts val="1000"/>
              </a:spcBef>
              <a:spcAft>
                <a:spcPts val="0"/>
              </a:spcAft>
              <a:buSzPts val="1600"/>
              <a:buChar char="•"/>
            </a:pPr>
            <a:r>
              <a:rPr lang="en-US" sz="1600"/>
              <a:t>THE USE OR POSSESSION OF A CREDO BLADE OR A SIMILAR RAZOR-TYPE IMPLEMENT USED TO CUT GROWTHS ON THE SKIN.</a:t>
            </a:r>
            <a:endParaRPr/>
          </a:p>
          <a:p>
            <a:pPr marL="228600" lvl="0" indent="-228600" algn="l" rtl="0">
              <a:lnSpc>
                <a:spcPct val="120000"/>
              </a:lnSpc>
              <a:spcBef>
                <a:spcPts val="1000"/>
              </a:spcBef>
              <a:spcAft>
                <a:spcPts val="0"/>
              </a:spcAft>
              <a:buSzPts val="1600"/>
              <a:buChar char="•"/>
            </a:pPr>
            <a:r>
              <a:rPr lang="en-US" sz="1600"/>
              <a:t>COSMETIC TATTOOING (MICRO-BLADING)</a:t>
            </a:r>
            <a:endParaRPr/>
          </a:p>
          <a:p>
            <a:pPr marL="0" lvl="0" indent="0" algn="l" rtl="0">
              <a:lnSpc>
                <a:spcPct val="120000"/>
              </a:lnSpc>
              <a:spcBef>
                <a:spcPts val="1000"/>
              </a:spcBef>
              <a:spcAft>
                <a:spcPts val="0"/>
              </a:spcAft>
              <a:buSzPts val="1600"/>
              <a:buNone/>
            </a:pPr>
            <a:endParaRPr sz="1600"/>
          </a:p>
          <a:p>
            <a:pPr marL="228600" lvl="0" indent="-127000" algn="l" rtl="0">
              <a:lnSpc>
                <a:spcPct val="120000"/>
              </a:lnSpc>
              <a:spcBef>
                <a:spcPts val="1000"/>
              </a:spcBef>
              <a:spcAft>
                <a:spcPts val="0"/>
              </a:spcAft>
              <a:buSzPts val="1600"/>
              <a:buNone/>
            </a:pPr>
            <a:endParaRPr sz="1600"/>
          </a:p>
          <a:p>
            <a:pPr marL="228600" lvl="0" indent="-127000" algn="l" rtl="0">
              <a:lnSpc>
                <a:spcPct val="120000"/>
              </a:lnSpc>
              <a:spcBef>
                <a:spcPts val="1000"/>
              </a:spcBef>
              <a:spcAft>
                <a:spcPts val="0"/>
              </a:spcAft>
              <a:buSzPts val="1600"/>
              <a:buNone/>
            </a:pPr>
            <a:endParaRPr sz="1600"/>
          </a:p>
          <a:p>
            <a:pPr marL="228600" lvl="0" indent="-127000" algn="l" rtl="0">
              <a:lnSpc>
                <a:spcPct val="120000"/>
              </a:lnSpc>
              <a:spcBef>
                <a:spcPts val="1000"/>
              </a:spcBef>
              <a:spcAft>
                <a:spcPts val="0"/>
              </a:spcAft>
              <a:buSzPts val="1600"/>
              <a:buNone/>
            </a:pPr>
            <a:endParaRPr sz="1600"/>
          </a:p>
          <a:p>
            <a:pPr marL="0" lvl="0" indent="0" algn="l" rtl="0">
              <a:lnSpc>
                <a:spcPct val="120000"/>
              </a:lnSpc>
              <a:spcBef>
                <a:spcPts val="1000"/>
              </a:spcBef>
              <a:spcAft>
                <a:spcPts val="0"/>
              </a:spcAft>
              <a:buSzPts val="2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txBox="1">
            <a:spLocks noGrp="1"/>
          </p:cNvSpPr>
          <p:nvPr>
            <p:ph type="title"/>
          </p:nvPr>
        </p:nvSpPr>
        <p:spPr>
          <a:xfrm>
            <a:off x="913149" y="0"/>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ESTHETICIAN PROHIBITIONS</a:t>
            </a:r>
            <a:br>
              <a:rPr lang="en-US"/>
            </a:br>
            <a:r>
              <a:rPr lang="en-US"/>
              <a:t>09.22.02.03 (LAWS AND REGULATIONS)</a:t>
            </a:r>
            <a:endParaRPr/>
          </a:p>
        </p:txBody>
      </p:sp>
      <p:sp>
        <p:nvSpPr>
          <p:cNvPr id="251" name="Google Shape;251;p10"/>
          <p:cNvSpPr txBox="1">
            <a:spLocks noGrp="1"/>
          </p:cNvSpPr>
          <p:nvPr>
            <p:ph type="body" idx="1"/>
          </p:nvPr>
        </p:nvSpPr>
        <p:spPr>
          <a:xfrm>
            <a:off x="913774" y="1596178"/>
            <a:ext cx="10363826" cy="419502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ct val="108108"/>
              <a:buChar char="•"/>
            </a:pPr>
            <a:r>
              <a:rPr lang="en-US" sz="1400"/>
              <a:t> </a:t>
            </a:r>
            <a:r>
              <a:rPr lang="en-US" sz="1820"/>
              <a:t>UNLESS AN INDIVIDUAL POSSESSES A VALID AND APPROPRIATE HEALTH OCCUPATION LICENSE ISSUED BY THE MARYLAND DEPARTMENT OF HEALTH:</a:t>
            </a:r>
            <a:endParaRPr sz="1820"/>
          </a:p>
          <a:p>
            <a:pPr marL="228600" lvl="0" indent="-228600" algn="l" rtl="0">
              <a:lnSpc>
                <a:spcPct val="100000"/>
              </a:lnSpc>
              <a:spcBef>
                <a:spcPts val="1000"/>
              </a:spcBef>
              <a:spcAft>
                <a:spcPts val="0"/>
              </a:spcAft>
              <a:buSzPct val="108108"/>
              <a:buChar char="•"/>
            </a:pPr>
            <a:r>
              <a:rPr lang="en-US" sz="1820"/>
              <a:t>(1) THE USE OF LASERS, MICRODERMABRASION EQUIPMENT, OR ANY OTHER MECHANICAL DEVICE USED TO REMOVE ONE OR MORE LAYERS OF SKIN</a:t>
            </a:r>
            <a:endParaRPr sz="1820"/>
          </a:p>
          <a:p>
            <a:pPr marL="228600" lvl="0" indent="-228600" algn="l" rtl="0">
              <a:lnSpc>
                <a:spcPct val="100000"/>
              </a:lnSpc>
              <a:spcBef>
                <a:spcPts val="1000"/>
              </a:spcBef>
              <a:spcAft>
                <a:spcPts val="0"/>
              </a:spcAft>
              <a:buSzPct val="108108"/>
              <a:buChar char="•"/>
            </a:pPr>
            <a:r>
              <a:rPr lang="en-US" sz="1820"/>
              <a:t>(2) THE USE OF ANY PRODUCT OR METHOD THAT CAUSES TISSUE DESTRUCTION OR PENETRATES THE BLOOD FLUID BARRIER, INCLUDING:</a:t>
            </a:r>
            <a:endParaRPr sz="1820"/>
          </a:p>
          <a:p>
            <a:pPr marL="228600" lvl="0" indent="-228600" algn="l" rtl="0">
              <a:lnSpc>
                <a:spcPct val="100000"/>
              </a:lnSpc>
              <a:spcBef>
                <a:spcPts val="1000"/>
              </a:spcBef>
              <a:spcAft>
                <a:spcPts val="0"/>
              </a:spcAft>
              <a:buSzPct val="108108"/>
              <a:buChar char="•"/>
            </a:pPr>
            <a:r>
              <a:rPr lang="en-US" sz="1820"/>
              <a:t>(A) CHEMICAL PEELS</a:t>
            </a:r>
            <a:endParaRPr sz="1820"/>
          </a:p>
          <a:p>
            <a:pPr marL="228600" lvl="0" indent="-228600" algn="l" rtl="0">
              <a:lnSpc>
                <a:spcPct val="100000"/>
              </a:lnSpc>
              <a:spcBef>
                <a:spcPts val="1000"/>
              </a:spcBef>
              <a:spcAft>
                <a:spcPts val="0"/>
              </a:spcAft>
              <a:buSzPct val="108108"/>
              <a:buChar char="•"/>
            </a:pPr>
            <a:r>
              <a:rPr lang="en-US" sz="1820"/>
              <a:t>(B) GLYCOLIC ACIDS</a:t>
            </a:r>
            <a:endParaRPr/>
          </a:p>
          <a:p>
            <a:pPr marL="228600" lvl="0" indent="-228600" algn="l" rtl="0">
              <a:lnSpc>
                <a:spcPct val="100000"/>
              </a:lnSpc>
              <a:spcBef>
                <a:spcPts val="1000"/>
              </a:spcBef>
              <a:spcAft>
                <a:spcPts val="0"/>
              </a:spcAft>
              <a:buSzPct val="108108"/>
              <a:buChar char="•"/>
            </a:pPr>
            <a:r>
              <a:rPr lang="en-US" sz="1820"/>
              <a:t>(C) COSMETIC TATTOOING (MICRO-BLADING)</a:t>
            </a:r>
            <a:endParaRPr/>
          </a:p>
          <a:p>
            <a:pPr marL="228600" lvl="0" indent="-228600" algn="l" rtl="0">
              <a:lnSpc>
                <a:spcPct val="100000"/>
              </a:lnSpc>
              <a:spcBef>
                <a:spcPts val="1000"/>
              </a:spcBef>
              <a:spcAft>
                <a:spcPts val="0"/>
              </a:spcAft>
              <a:buSzPct val="108108"/>
              <a:buChar char="•"/>
            </a:pPr>
            <a:r>
              <a:rPr lang="en-US" sz="1820"/>
              <a:t>There is not a license in Maryland established for eyelashes/ lash extensions/lash lifting with the Board of Cosmetology. You may perform lash services without a cosmetology license. Please be advised that this service includes chemicals that can be very dangerous when used around the eye area causing irritation if it is not done properly. </a:t>
            </a:r>
            <a:endParaRPr sz="182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2" descr="Thank You – A Kind Gesture of Appreciation"/>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257" name="Google Shape;257;p12"/>
          <p:cNvSpPr txBox="1">
            <a:spLocks noGrp="1"/>
          </p:cNvSpPr>
          <p:nvPr>
            <p:ph type="body" idx="1"/>
          </p:nvPr>
        </p:nvSpPr>
        <p:spPr>
          <a:xfrm>
            <a:off x="0" y="4540137"/>
            <a:ext cx="10363826" cy="3424107"/>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SzPts val="2800"/>
              <a:buNone/>
            </a:pPr>
            <a:r>
              <a:rPr lang="en-US" sz="2800"/>
              <a:t>HAVE A GREAT DAY.</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
          <p:cNvSpPr txBox="1">
            <a:spLocks noGrp="1"/>
          </p:cNvSpPr>
          <p:nvPr>
            <p:ph type="title"/>
          </p:nvPr>
        </p:nvSpPr>
        <p:spPr>
          <a:xfrm>
            <a:off x="913149" y="-150607"/>
            <a:ext cx="10364451" cy="17628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Bodoni"/>
              <a:buNone/>
            </a:pPr>
            <a:r>
              <a:rPr lang="en-US">
                <a:latin typeface="Bodoni"/>
                <a:ea typeface="Bodoni"/>
                <a:cs typeface="Bodoni"/>
                <a:sym typeface="Bodoni"/>
              </a:rPr>
              <a:t>APPRENTICE HOURS</a:t>
            </a:r>
            <a:endParaRPr>
              <a:latin typeface="Bodoni"/>
              <a:ea typeface="Bodoni"/>
              <a:cs typeface="Bodoni"/>
              <a:sym typeface="Bodoni"/>
            </a:endParaRPr>
          </a:p>
        </p:txBody>
      </p:sp>
      <p:sp>
        <p:nvSpPr>
          <p:cNvPr id="163" name="Google Shape;163;p2"/>
          <p:cNvSpPr txBox="1">
            <a:spLocks noGrp="1"/>
          </p:cNvSpPr>
          <p:nvPr>
            <p:ph type="body" idx="1"/>
          </p:nvPr>
        </p:nvSpPr>
        <p:spPr>
          <a:xfrm>
            <a:off x="913774" y="1118796"/>
            <a:ext cx="10363826" cy="5540188"/>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n-US">
                <a:solidFill>
                  <a:srgbClr val="8C238F"/>
                </a:solidFill>
              </a:rPr>
              <a:t>APPRENTICE COSMETOLOGIST</a:t>
            </a:r>
            <a:r>
              <a:rPr lang="en-US"/>
              <a:t>: SPONSORED BY A SENIOR COSMETOLOGIST. ALLOWED ONE 2-YEAR ORIGINAL LICENSE AND ONE 2-YEAR RENEWAL. MUST COMPLETE 24 MONTHS OF TRAINING.</a:t>
            </a:r>
            <a:endParaRPr/>
          </a:p>
          <a:p>
            <a:pPr marL="228600" lvl="0" indent="-228600" algn="l" rtl="0">
              <a:lnSpc>
                <a:spcPct val="110000"/>
              </a:lnSpc>
              <a:spcBef>
                <a:spcPts val="0"/>
              </a:spcBef>
              <a:spcAft>
                <a:spcPts val="0"/>
              </a:spcAft>
              <a:buSzPts val="2000"/>
              <a:buChar char="•"/>
            </a:pPr>
            <a:r>
              <a:rPr lang="en-US">
                <a:solidFill>
                  <a:srgbClr val="5EB9E4"/>
                </a:solidFill>
              </a:rPr>
              <a:t>APPRENTICE HAIRSTYLIST</a:t>
            </a:r>
            <a:r>
              <a:rPr lang="en-US"/>
              <a:t>: SPONSORED BY A SENIOR COSMETOLOGIST OR TWO-YEAR LICENSED LIMITED HAIRSTYLIST. ALLOWED A 2-YEAR ORIGINAL LICENSE, </a:t>
            </a:r>
            <a:r>
              <a:rPr lang="en-US">
                <a:solidFill>
                  <a:srgbClr val="FFFF00"/>
                </a:solidFill>
              </a:rPr>
              <a:t>NO RENEWALS</a:t>
            </a:r>
            <a:r>
              <a:rPr lang="en-US"/>
              <a:t>. MUST COMPLETE 15 MONTHS OF TRAINING.</a:t>
            </a:r>
            <a:endParaRPr/>
          </a:p>
          <a:p>
            <a:pPr marL="228600" lvl="0" indent="-228600" algn="l" rtl="0">
              <a:lnSpc>
                <a:spcPct val="110000"/>
              </a:lnSpc>
              <a:spcBef>
                <a:spcPts val="1000"/>
              </a:spcBef>
              <a:spcAft>
                <a:spcPts val="0"/>
              </a:spcAft>
              <a:buSzPts val="2000"/>
              <a:buChar char="•"/>
            </a:pPr>
            <a:r>
              <a:rPr lang="en-US">
                <a:solidFill>
                  <a:srgbClr val="C00000"/>
                </a:solidFill>
              </a:rPr>
              <a:t>APPRENTICE ESTHETICIAN: </a:t>
            </a:r>
            <a:r>
              <a:rPr lang="en-US"/>
              <a:t>SPONSORED BY A SENIOR COSMETOLOGIST OR TWO-YEAR LICENSED LIMITED ESTHETICIAN. ALLOWED A ONE-YEAR ORIGINAL LICENSE AND ONE ONE-YEAR RENEWAL. MUST COMPLETE 12 MONTHS OF TRAINING. </a:t>
            </a:r>
            <a:endParaRPr/>
          </a:p>
          <a:p>
            <a:pPr marL="228600" lvl="0" indent="-228600" algn="l" rtl="0">
              <a:lnSpc>
                <a:spcPct val="110000"/>
              </a:lnSpc>
              <a:spcBef>
                <a:spcPts val="1000"/>
              </a:spcBef>
              <a:spcAft>
                <a:spcPts val="0"/>
              </a:spcAft>
              <a:buSzPts val="2000"/>
              <a:buChar char="•"/>
            </a:pPr>
            <a:r>
              <a:rPr lang="en-US">
                <a:solidFill>
                  <a:srgbClr val="FFFF00"/>
                </a:solidFill>
              </a:rPr>
              <a:t>APPRENTICE NAIL TECHNICIAN</a:t>
            </a:r>
            <a:r>
              <a:rPr lang="en-US"/>
              <a:t>: SPONSORED BY A SENIOR COSMETOLOGIST OR TWO-YEAR LIMITED NAIL TECHNICIAN. ALLOWED A ONE-YEAR ORIGINAL LICENSE, </a:t>
            </a:r>
            <a:r>
              <a:rPr lang="en-US">
                <a:solidFill>
                  <a:srgbClr val="FFFF00"/>
                </a:solidFill>
              </a:rPr>
              <a:t>NO RENEWALS</a:t>
            </a:r>
            <a:r>
              <a:rPr lang="en-US"/>
              <a:t>. MUST COMPLETE EIGHT MONTHS OF TRAINING.</a:t>
            </a:r>
            <a:endParaRPr/>
          </a:p>
          <a:p>
            <a:pPr marL="228600" lvl="0" indent="-101600" algn="l" rtl="0">
              <a:lnSpc>
                <a:spcPct val="110000"/>
              </a:lnSpc>
              <a:spcBef>
                <a:spcPts val="1000"/>
              </a:spcBef>
              <a:spcAft>
                <a:spcPts val="0"/>
              </a:spcAft>
              <a:buSzPts val="2000"/>
              <a:buNone/>
            </a:pPr>
            <a:endParaRPr/>
          </a:p>
          <a:p>
            <a:pPr marL="0" lvl="0" indent="0" algn="l" rtl="0">
              <a:lnSpc>
                <a:spcPct val="110000"/>
              </a:lnSpc>
              <a:spcBef>
                <a:spcPts val="1000"/>
              </a:spcBef>
              <a:spcAft>
                <a:spcPts val="0"/>
              </a:spcAft>
              <a:buSzPts val="2000"/>
              <a:buNone/>
            </a:pPr>
            <a:endParaRPr/>
          </a:p>
          <a:p>
            <a:pPr marL="228600" lvl="0" indent="-127000" algn="l" rtl="0">
              <a:lnSpc>
                <a:spcPct val="110000"/>
              </a:lnSpc>
              <a:spcBef>
                <a:spcPts val="1000"/>
              </a:spcBef>
              <a:spcAft>
                <a:spcPts val="0"/>
              </a:spcAft>
              <a:buSzPts val="1600"/>
              <a:buNone/>
            </a:pPr>
            <a:endParaRPr sz="1600"/>
          </a:p>
          <a:p>
            <a:pPr marL="228600" lvl="0" indent="-127000" algn="l" rtl="0">
              <a:lnSpc>
                <a:spcPct val="110000"/>
              </a:lnSpc>
              <a:spcBef>
                <a:spcPts val="1000"/>
              </a:spcBef>
              <a:spcAft>
                <a:spcPts val="0"/>
              </a:spcAft>
              <a:buSzPts val="1600"/>
              <a:buNone/>
            </a:pP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CHANGING LICENSE CATEGORY</a:t>
            </a:r>
            <a:endParaRPr/>
          </a:p>
        </p:txBody>
      </p:sp>
      <p:sp>
        <p:nvSpPr>
          <p:cNvPr id="169" name="Google Shape;169;p3"/>
          <p:cNvSpPr txBox="1">
            <a:spLocks noGrp="1"/>
          </p:cNvSpPr>
          <p:nvPr>
            <p:ph type="body" idx="1"/>
          </p:nvPr>
        </p:nvSpPr>
        <p:spPr>
          <a:xfrm>
            <a:off x="913774" y="2367092"/>
            <a:ext cx="10363826" cy="3424107"/>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2000"/>
              <a:buChar char="•"/>
            </a:pPr>
            <a:r>
              <a:rPr lang="en-US"/>
              <a:t>ONCE YOUR LICENSE IS ISSUED, &amp; YOU START SUBMITTING YOUR HOURS, IF YOU DECIDE TO CHANGE YOUR LICENSE CATEGORY YOU </a:t>
            </a:r>
            <a:r>
              <a:rPr lang="en-US" b="1" u="sng">
                <a:solidFill>
                  <a:srgbClr val="C00000"/>
                </a:solidFill>
              </a:rPr>
              <a:t>WILL NOT </a:t>
            </a:r>
            <a:r>
              <a:rPr lang="en-US"/>
              <a:t>RECEIVE HOURS FOR YOUR PAST TRAINING.</a:t>
            </a:r>
            <a:endParaRPr/>
          </a:p>
          <a:p>
            <a:pPr marL="228600" lvl="0" indent="-101600" algn="l" rtl="0">
              <a:lnSpc>
                <a:spcPct val="110000"/>
              </a:lnSpc>
              <a:spcBef>
                <a:spcPts val="0"/>
              </a:spcBef>
              <a:spcAft>
                <a:spcPts val="0"/>
              </a:spcAft>
              <a:buSzPts val="2000"/>
              <a:buNone/>
            </a:pPr>
            <a:endParaRPr/>
          </a:p>
          <a:p>
            <a:pPr marL="228600" lvl="0" indent="-228600" algn="l" rtl="0">
              <a:lnSpc>
                <a:spcPct val="110000"/>
              </a:lnSpc>
              <a:spcBef>
                <a:spcPts val="0"/>
              </a:spcBef>
              <a:spcAft>
                <a:spcPts val="0"/>
              </a:spcAft>
              <a:buSzPts val="2000"/>
              <a:buChar char="•"/>
            </a:pPr>
            <a:r>
              <a:rPr lang="en-US"/>
              <a:t>YOU WILL HAVE TO START ALL OVER!</a:t>
            </a:r>
            <a:endParaRPr/>
          </a:p>
          <a:p>
            <a:pPr marL="228600" lvl="0" indent="-101600" algn="l" rtl="0">
              <a:lnSpc>
                <a:spcPct val="110000"/>
              </a:lnSpc>
              <a:spcBef>
                <a:spcPts val="0"/>
              </a:spcBef>
              <a:spcAft>
                <a:spcPts val="0"/>
              </a:spcAft>
              <a:buSzPts val="2000"/>
              <a:buNone/>
            </a:pPr>
            <a:endParaRPr/>
          </a:p>
          <a:p>
            <a:pPr marL="228600" lvl="0" indent="-228600" algn="l" rtl="0">
              <a:lnSpc>
                <a:spcPct val="110000"/>
              </a:lnSpc>
              <a:spcBef>
                <a:spcPts val="0"/>
              </a:spcBef>
              <a:spcAft>
                <a:spcPts val="0"/>
              </a:spcAft>
              <a:buSzPts val="2000"/>
              <a:buChar char="•"/>
            </a:pPr>
            <a:r>
              <a:rPr lang="en-US"/>
              <a:t>Contact </a:t>
            </a:r>
            <a:r>
              <a:rPr lang="en-US" u="sng">
                <a:solidFill>
                  <a:schemeClr val="hlink"/>
                </a:solidFill>
                <a:hlinkClick r:id="rId3"/>
              </a:rPr>
              <a:t>Barbers.cos@Maryland.gov</a:t>
            </a:r>
            <a:r>
              <a:rPr lang="en-US"/>
              <a:t> for assistance</a:t>
            </a:r>
            <a:endParaRPr/>
          </a:p>
          <a:p>
            <a:pPr marL="228600" lvl="0" indent="0" algn="l" rtl="0">
              <a:lnSpc>
                <a:spcPct val="110000"/>
              </a:lnSpc>
              <a:spcBef>
                <a:spcPts val="1000"/>
              </a:spcBef>
              <a:spcAft>
                <a:spcPts val="0"/>
              </a:spcAft>
              <a:buSzPts val="3600"/>
              <a:buNone/>
            </a:pPr>
            <a:endParaRPr sz="3600"/>
          </a:p>
          <a:p>
            <a:pPr marL="228600" lvl="0" indent="0" algn="l" rtl="0">
              <a:lnSpc>
                <a:spcPct val="110000"/>
              </a:lnSpc>
              <a:spcBef>
                <a:spcPts val="1000"/>
              </a:spcBef>
              <a:spcAft>
                <a:spcPts val="0"/>
              </a:spcAft>
              <a:buSzPts val="3600"/>
              <a:buNone/>
            </a:pPr>
            <a:endParaRPr sz="3600"/>
          </a:p>
          <a:p>
            <a:pPr marL="228600" lvl="0" indent="-101600" algn="l" rtl="0">
              <a:lnSpc>
                <a:spcPct val="110000"/>
              </a:lnSpc>
              <a:spcBef>
                <a:spcPts val="1000"/>
              </a:spcBef>
              <a:spcAft>
                <a:spcPts val="0"/>
              </a:spcAft>
              <a:buSzPts val="2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
          <p:cNvSpPr txBox="1">
            <a:spLocks noGrp="1"/>
          </p:cNvSpPr>
          <p:nvPr>
            <p:ph type="title"/>
          </p:nvPr>
        </p:nvSpPr>
        <p:spPr>
          <a:xfrm>
            <a:off x="2775473" y="640032"/>
            <a:ext cx="5182225"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MONTHLY REPORTS</a:t>
            </a:r>
            <a:endParaRPr/>
          </a:p>
        </p:txBody>
      </p:sp>
      <p:sp>
        <p:nvSpPr>
          <p:cNvPr id="175" name="Google Shape;175;p4"/>
          <p:cNvSpPr txBox="1">
            <a:spLocks noGrp="1"/>
          </p:cNvSpPr>
          <p:nvPr>
            <p:ph type="body" idx="1"/>
          </p:nvPr>
        </p:nvSpPr>
        <p:spPr>
          <a:xfrm>
            <a:off x="913775" y="2367103"/>
            <a:ext cx="10363800" cy="44910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00000"/>
              </a:lnSpc>
              <a:spcBef>
                <a:spcPts val="0"/>
              </a:spcBef>
              <a:spcAft>
                <a:spcPts val="0"/>
              </a:spcAft>
              <a:buSzPct val="117647"/>
              <a:buChar char="•"/>
            </a:pPr>
            <a:r>
              <a:rPr lang="en-US" sz="1850" b="1">
                <a:latin typeface="Times New Roman"/>
                <a:ea typeface="Times New Roman"/>
                <a:cs typeface="Times New Roman"/>
                <a:sym typeface="Times New Roman"/>
              </a:rPr>
              <a:t>ONLY THE SPONSOR IS RESPONSIBLE FOR SUBMITTING THE APPRENTICES MONTHLY REPORT</a:t>
            </a:r>
            <a:endParaRPr/>
          </a:p>
          <a:p>
            <a:pPr marL="228600" lvl="0" indent="-111125" algn="l" rtl="0">
              <a:lnSpc>
                <a:spcPct val="100000"/>
              </a:lnSpc>
              <a:spcBef>
                <a:spcPts val="0"/>
              </a:spcBef>
              <a:spcAft>
                <a:spcPts val="0"/>
              </a:spcAft>
              <a:buSzPct val="117647"/>
              <a:buNone/>
            </a:pPr>
            <a:endParaRPr sz="1850">
              <a:latin typeface="Times New Roman"/>
              <a:ea typeface="Times New Roman"/>
              <a:cs typeface="Times New Roman"/>
              <a:sym typeface="Times New Roman"/>
            </a:endParaRPr>
          </a:p>
          <a:p>
            <a:pPr marL="228600" lvl="0" indent="-228600" algn="l" rtl="0">
              <a:lnSpc>
                <a:spcPct val="100000"/>
              </a:lnSpc>
              <a:spcBef>
                <a:spcPts val="0"/>
              </a:spcBef>
              <a:spcAft>
                <a:spcPts val="0"/>
              </a:spcAft>
              <a:buSzPct val="90686"/>
              <a:buChar char="•"/>
            </a:pPr>
            <a:r>
              <a:rPr lang="en-US" sz="2400" b="1">
                <a:latin typeface="Times New Roman"/>
                <a:ea typeface="Times New Roman"/>
                <a:cs typeface="Times New Roman"/>
                <a:sym typeface="Times New Roman"/>
              </a:rPr>
              <a:t>If a sponsor has more than 1 apprentice on their account, the sponsor must email (#4).</a:t>
            </a:r>
            <a:endParaRPr/>
          </a:p>
          <a:p>
            <a:pPr marL="0" lvl="0" indent="0" algn="l" rtl="0">
              <a:lnSpc>
                <a:spcPct val="100000"/>
              </a:lnSpc>
              <a:spcBef>
                <a:spcPts val="0"/>
              </a:spcBef>
              <a:spcAft>
                <a:spcPts val="0"/>
              </a:spcAft>
              <a:buSzPct val="108823"/>
              <a:buNone/>
            </a:pPr>
            <a:endParaRPr/>
          </a:p>
          <a:p>
            <a:pPr marL="228600" lvl="0" indent="-228600" algn="l" rtl="0">
              <a:lnSpc>
                <a:spcPct val="100000"/>
              </a:lnSpc>
              <a:spcBef>
                <a:spcPts val="1000"/>
              </a:spcBef>
              <a:spcAft>
                <a:spcPts val="0"/>
              </a:spcAft>
              <a:buSzPct val="117647"/>
              <a:buChar char="•"/>
            </a:pPr>
            <a:r>
              <a:rPr lang="en-US" sz="1850"/>
              <a:t>THE REGULATIONS AND STATUES REQUIRE MONTHLY APPRENTICE REPORTS TO BE</a:t>
            </a:r>
            <a:endParaRPr/>
          </a:p>
          <a:p>
            <a:pPr marL="457200" lvl="0" indent="-457200" algn="l" rtl="0">
              <a:lnSpc>
                <a:spcPct val="100000"/>
              </a:lnSpc>
              <a:spcBef>
                <a:spcPts val="1000"/>
              </a:spcBef>
              <a:spcAft>
                <a:spcPts val="0"/>
              </a:spcAft>
              <a:buSzPct val="117647"/>
              <a:buFont typeface="Twentieth Century"/>
              <a:buAutoNum type="arabicPeriod"/>
            </a:pPr>
            <a:r>
              <a:rPr lang="en-US" sz="185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ONLINE (Sponsor Certification for Apprentice Training)</a:t>
            </a:r>
            <a:r>
              <a:rPr lang="en-US" sz="1850" u="sng">
                <a:solidFill>
                  <a:schemeClr val="dk1"/>
                </a:solidFill>
              </a:rPr>
              <a:t>  (Right click, Open Hyperlink)</a:t>
            </a:r>
            <a:endParaRPr/>
          </a:p>
          <a:p>
            <a:pPr marL="457200" lvl="0" indent="-457200" algn="l" rtl="0">
              <a:lnSpc>
                <a:spcPct val="100000"/>
              </a:lnSpc>
              <a:spcBef>
                <a:spcPts val="1000"/>
              </a:spcBef>
              <a:spcAft>
                <a:spcPts val="0"/>
              </a:spcAft>
              <a:buSzPct val="108823"/>
              <a:buFont typeface="Twentieth Century"/>
              <a:buAutoNum type="arabicPeriod"/>
            </a:pPr>
            <a:r>
              <a:rPr lang="en-US">
                <a:solidFill>
                  <a:schemeClr val="dk1"/>
                </a:solidFill>
              </a:rPr>
              <a:t>Click “sponsor certification for Apprentice training</a:t>
            </a:r>
            <a:endParaRPr/>
          </a:p>
          <a:p>
            <a:pPr marL="457200" lvl="0" indent="-457200" algn="l" rtl="0">
              <a:lnSpc>
                <a:spcPct val="100000"/>
              </a:lnSpc>
              <a:spcBef>
                <a:spcPts val="1000"/>
              </a:spcBef>
              <a:spcAft>
                <a:spcPts val="0"/>
              </a:spcAft>
              <a:buSzPct val="108823"/>
              <a:buFont typeface="Twentieth Century"/>
              <a:buAutoNum type="arabicPeriod"/>
            </a:pPr>
            <a:r>
              <a:rPr lang="en-US">
                <a:solidFill>
                  <a:schemeClr val="dk1"/>
                </a:solidFill>
              </a:rPr>
              <a:t>Enter the sponsors registration number &amp; password</a:t>
            </a:r>
            <a:endParaRPr>
              <a:solidFill>
                <a:schemeClr val="dk1"/>
              </a:solidFill>
            </a:endParaRPr>
          </a:p>
          <a:p>
            <a:pPr marL="457200" lvl="0" indent="-457200" algn="l" rtl="0">
              <a:lnSpc>
                <a:spcPct val="100000"/>
              </a:lnSpc>
              <a:spcBef>
                <a:spcPts val="1000"/>
              </a:spcBef>
              <a:spcAft>
                <a:spcPts val="0"/>
              </a:spcAft>
              <a:buSzPct val="117647"/>
              <a:buFont typeface="Twentieth Century"/>
              <a:buAutoNum type="arabicPeriod"/>
            </a:pPr>
            <a:r>
              <a:rPr lang="en-US" sz="1850"/>
              <a:t>EMAIL Barbers.cos@Maryland.gov , for assistance </a:t>
            </a:r>
            <a:endParaRPr/>
          </a:p>
          <a:p>
            <a:pPr marL="457200" lvl="0" indent="-339725" algn="l" rtl="0">
              <a:lnSpc>
                <a:spcPct val="100000"/>
              </a:lnSpc>
              <a:spcBef>
                <a:spcPts val="1000"/>
              </a:spcBef>
              <a:spcAft>
                <a:spcPts val="0"/>
              </a:spcAft>
              <a:buSzPct val="117647"/>
              <a:buFont typeface="Twentieth Century"/>
              <a:buNone/>
            </a:pPr>
            <a:endParaRPr sz="1850"/>
          </a:p>
          <a:p>
            <a:pPr marL="0" lvl="0" indent="0" algn="l" rtl="0">
              <a:lnSpc>
                <a:spcPct val="100000"/>
              </a:lnSpc>
              <a:spcBef>
                <a:spcPts val="1000"/>
              </a:spcBef>
              <a:spcAft>
                <a:spcPts val="0"/>
              </a:spcAft>
              <a:buSzPct val="117647"/>
              <a:buNone/>
            </a:pPr>
            <a:r>
              <a:rPr lang="en-US" sz="1850"/>
              <a:t>MONTHLY REPORTS MUST BE SUBMITTED WITHIN 90 CALENDAR DAYS TO BE CONSIDERED VALID.</a:t>
            </a:r>
            <a:endParaRPr/>
          </a:p>
          <a:p>
            <a:pPr marL="0" lvl="0" indent="0" algn="ctr" rtl="0">
              <a:lnSpc>
                <a:spcPct val="100000"/>
              </a:lnSpc>
              <a:spcBef>
                <a:spcPts val="1000"/>
              </a:spcBef>
              <a:spcAft>
                <a:spcPts val="0"/>
              </a:spcAft>
              <a:buSzPct val="155462"/>
              <a:buNone/>
            </a:pPr>
            <a:r>
              <a:rPr lang="en-US" sz="1400" b="1" u="sng">
                <a:solidFill>
                  <a:schemeClr val="dk1"/>
                </a:solidFill>
              </a:rPr>
              <a:t>LATE REPORTS WILL NOT BE COUNTED AFTER 90 CALENDAR DAYS WITHOUT PROOF OF WORK EXPERIENCE:</a:t>
            </a:r>
            <a:endParaRPr/>
          </a:p>
          <a:p>
            <a:pPr marL="0" lvl="0" indent="0" algn="ctr" rtl="0">
              <a:lnSpc>
                <a:spcPct val="100000"/>
              </a:lnSpc>
              <a:spcBef>
                <a:spcPts val="1000"/>
              </a:spcBef>
              <a:spcAft>
                <a:spcPts val="0"/>
              </a:spcAft>
              <a:buSzPct val="155462"/>
              <a:buNone/>
            </a:pPr>
            <a:r>
              <a:rPr lang="en-US" sz="1400" b="1" u="sng">
                <a:solidFill>
                  <a:schemeClr val="dk1"/>
                </a:solidFill>
              </a:rPr>
              <a:t>TAX DOCUMENTATION OR A NOTARIZED LETTER FROM EMPLOYER. </a:t>
            </a:r>
            <a:endParaRPr sz="1400">
              <a:solidFill>
                <a:schemeClr val="dk1"/>
              </a:solidFill>
            </a:endParaRPr>
          </a:p>
          <a:p>
            <a:pPr marL="0" lvl="0" indent="0" algn="l" rtl="0">
              <a:lnSpc>
                <a:spcPct val="100000"/>
              </a:lnSpc>
              <a:spcBef>
                <a:spcPts val="1000"/>
              </a:spcBef>
              <a:spcAft>
                <a:spcPts val="0"/>
              </a:spcAft>
              <a:buSzPct val="114467"/>
              <a:buNone/>
            </a:pPr>
            <a:endParaRPr sz="1850"/>
          </a:p>
          <a:p>
            <a:pPr marL="0" lvl="0" indent="0" algn="ctr" rtl="0">
              <a:lnSpc>
                <a:spcPct val="100000"/>
              </a:lnSpc>
              <a:spcBef>
                <a:spcPts val="1000"/>
              </a:spcBef>
              <a:spcAft>
                <a:spcPts val="0"/>
              </a:spcAft>
              <a:buSzPct val="117647"/>
              <a:buNone/>
            </a:pPr>
            <a:endParaRPr sz="1850"/>
          </a:p>
        </p:txBody>
      </p:sp>
      <p:pic>
        <p:nvPicPr>
          <p:cNvPr id="176" name="Google Shape;176;p4" descr="Ecotourism Development Strategy Of Wera Nature Recreation ..."/>
          <p:cNvPicPr preferRelativeResize="0"/>
          <p:nvPr/>
        </p:nvPicPr>
        <p:blipFill rotWithShape="1">
          <a:blip r:embed="rId4">
            <a:alphaModFix/>
          </a:blip>
          <a:srcRect/>
          <a:stretch/>
        </p:blipFill>
        <p:spPr>
          <a:xfrm>
            <a:off x="7170572" y="4146711"/>
            <a:ext cx="2705100" cy="1244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None/>
            </a:pPr>
            <a:r>
              <a:rPr lang="en-US"/>
              <a:t>Completion of Apprenticeship</a:t>
            </a:r>
            <a:endParaRPr/>
          </a:p>
        </p:txBody>
      </p:sp>
      <p:sp>
        <p:nvSpPr>
          <p:cNvPr id="182" name="Google Shape;182;p31"/>
          <p:cNvSpPr txBox="1">
            <a:spLocks noGrp="1"/>
          </p:cNvSpPr>
          <p:nvPr>
            <p:ph type="body" idx="1"/>
          </p:nvPr>
        </p:nvSpPr>
        <p:spPr>
          <a:xfrm>
            <a:off x="913774" y="1778000"/>
            <a:ext cx="10363826" cy="45847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20000"/>
              </a:lnSpc>
              <a:spcBef>
                <a:spcPts val="1000"/>
              </a:spcBef>
              <a:spcAft>
                <a:spcPts val="0"/>
              </a:spcAft>
              <a:buSzPts val="1800"/>
              <a:buChar char="•"/>
            </a:pPr>
            <a:r>
              <a:rPr lang="en-US"/>
              <a:t>Once the Apprentice completes the Apprenticeship, the apprentice is no longer able to renew their license. Once the apprentice license expires, the apprentice is no longer allowed to work in the shop or under their sponsor. </a:t>
            </a:r>
            <a:endParaRPr/>
          </a:p>
          <a:p>
            <a:pPr marL="457200" lvl="0" indent="-342900" algn="l" rtl="0">
              <a:lnSpc>
                <a:spcPct val="120000"/>
              </a:lnSpc>
              <a:spcBef>
                <a:spcPts val="1000"/>
              </a:spcBef>
              <a:spcAft>
                <a:spcPts val="0"/>
              </a:spcAft>
              <a:buSzPts val="1800"/>
              <a:buChar char="•"/>
            </a:pPr>
            <a:r>
              <a:rPr lang="en-US"/>
              <a:t>Maryland Board of Cosmetology licensee, </a:t>
            </a:r>
            <a:r>
              <a:rPr lang="en-US" u="sng">
                <a:solidFill>
                  <a:schemeClr val="hlink"/>
                </a:solidFill>
                <a:hlinkClick r:id="rId3"/>
              </a:rPr>
              <a:t>Click Here</a:t>
            </a:r>
            <a:r>
              <a:rPr lang="en-US"/>
              <a:t> to review the "Candidate Information Bulletin (CIB)" for additional details for preparing, applying, and taking the test. </a:t>
            </a:r>
            <a:endParaRPr/>
          </a:p>
          <a:p>
            <a:pPr marL="457200" lvl="0" indent="-342900" algn="l" rtl="0">
              <a:lnSpc>
                <a:spcPct val="120000"/>
              </a:lnSpc>
              <a:spcBef>
                <a:spcPts val="1000"/>
              </a:spcBef>
              <a:spcAft>
                <a:spcPts val="0"/>
              </a:spcAft>
              <a:buSzPts val="1800"/>
              <a:buChar char="•"/>
            </a:pPr>
            <a:r>
              <a:rPr lang="en-US"/>
              <a:t>You will need to submit the letter that we will email you displayed on the next slide.</a:t>
            </a:r>
            <a:endParaRPr/>
          </a:p>
          <a:p>
            <a:pPr marL="457200" lvl="0" indent="-342900" algn="l" rtl="0">
              <a:lnSpc>
                <a:spcPct val="120000"/>
              </a:lnSpc>
              <a:spcBef>
                <a:spcPts val="1000"/>
              </a:spcBef>
              <a:spcAft>
                <a:spcPts val="0"/>
              </a:spcAft>
              <a:buSzPts val="1800"/>
              <a:buChar char="•"/>
            </a:pPr>
            <a:r>
              <a:rPr lang="en-US"/>
              <a:t>For any additional questions or concerns pertaining to PSI, (general questions &amp; concerns, test scores/results, application processing &amp; fees, scheduling, etc.) please email at </a:t>
            </a:r>
            <a:r>
              <a:rPr lang="en-US" u="sng">
                <a:solidFill>
                  <a:schemeClr val="hlink"/>
                </a:solidFill>
                <a:hlinkClick r:id="rId4"/>
              </a:rPr>
              <a:t>Cosmetologoy@psionline.com</a:t>
            </a:r>
            <a:r>
              <a:rPr lang="en-US"/>
              <a:t> or </a:t>
            </a:r>
            <a:r>
              <a:rPr lang="en-US" b="1" u="sng">
                <a:solidFill>
                  <a:schemeClr val="hlink"/>
                </a:solidFill>
                <a:hlinkClick r:id="rId5"/>
              </a:rPr>
              <a:t>mdcosapp@psionline.com</a:t>
            </a:r>
            <a:r>
              <a:rPr lang="en-US" b="1"/>
              <a:t>. </a:t>
            </a:r>
            <a:r>
              <a:rPr lang="en-US"/>
              <a:t>You may also call </a:t>
            </a:r>
            <a:r>
              <a:rPr lang="en-US" b="1" u="sng"/>
              <a:t>1-800-367-1565</a:t>
            </a:r>
            <a:r>
              <a:rPr lang="en-US" b="1"/>
              <a:t> or </a:t>
            </a:r>
            <a:r>
              <a:rPr lang="en-US" b="1" u="sng"/>
              <a:t>855-898-0714</a:t>
            </a:r>
            <a:r>
              <a:rPr lang="en-US" b="1"/>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5" descr="Production – There's no BIM like home"/>
          <p:cNvPicPr preferRelativeResize="0"/>
          <p:nvPr/>
        </p:nvPicPr>
        <p:blipFill rotWithShape="1">
          <a:blip r:embed="rId3">
            <a:alphaModFix/>
          </a:blip>
          <a:srcRect/>
          <a:stretch/>
        </p:blipFill>
        <p:spPr>
          <a:xfrm>
            <a:off x="0" y="2967315"/>
            <a:ext cx="3657298" cy="1993750"/>
          </a:xfrm>
          <a:prstGeom prst="rect">
            <a:avLst/>
          </a:prstGeom>
          <a:noFill/>
          <a:ln>
            <a:noFill/>
          </a:ln>
        </p:spPr>
      </p:pic>
      <p:sp>
        <p:nvSpPr>
          <p:cNvPr id="188" name="Google Shape;188;p5"/>
          <p:cNvSpPr txBox="1">
            <a:spLocks noGrp="1"/>
          </p:cNvSpPr>
          <p:nvPr>
            <p:ph type="title"/>
          </p:nvPr>
        </p:nvSpPr>
        <p:spPr>
          <a:xfrm>
            <a:off x="1064382" y="-76639"/>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COMPLETION OF APPRENTICESHIP</a:t>
            </a:r>
            <a:br>
              <a:rPr lang="en-US"/>
            </a:br>
            <a:r>
              <a:rPr lang="en-US"/>
              <a:t>QUALIFIED LETTER FROM THE BOARD</a:t>
            </a:r>
            <a:endParaRPr/>
          </a:p>
        </p:txBody>
      </p:sp>
      <p:sp>
        <p:nvSpPr>
          <p:cNvPr id="189" name="Google Shape;189;p5"/>
          <p:cNvSpPr txBox="1">
            <a:spLocks noGrp="1"/>
          </p:cNvSpPr>
          <p:nvPr>
            <p:ph type="body" idx="1"/>
          </p:nvPr>
        </p:nvSpPr>
        <p:spPr>
          <a:xfrm>
            <a:off x="-560024" y="1850315"/>
            <a:ext cx="10363826" cy="4056321"/>
          </a:xfrm>
          <a:prstGeom prst="rect">
            <a:avLst/>
          </a:prstGeom>
          <a:noFill/>
          <a:ln>
            <a:noFill/>
          </a:ln>
        </p:spPr>
        <p:txBody>
          <a:bodyPr spcFirstLastPara="1" wrap="square" lIns="91425" tIns="45700" rIns="91425" bIns="45700" anchor="t" anchorCtr="0">
            <a:normAutofit/>
          </a:bodyPr>
          <a:lstStyle/>
          <a:p>
            <a:pPr marL="3657600" lvl="8" indent="0" algn="ctr" rtl="0">
              <a:lnSpc>
                <a:spcPct val="120000"/>
              </a:lnSpc>
              <a:spcBef>
                <a:spcPts val="0"/>
              </a:spcBef>
              <a:spcAft>
                <a:spcPts val="0"/>
              </a:spcAft>
              <a:buSzPts val="3000"/>
              <a:buNone/>
            </a:pPr>
            <a:endParaRPr sz="3000"/>
          </a:p>
          <a:p>
            <a:pPr marL="228600" lvl="0" indent="0" algn="ctr" rtl="0">
              <a:lnSpc>
                <a:spcPct val="120000"/>
              </a:lnSpc>
              <a:spcBef>
                <a:spcPts val="1000"/>
              </a:spcBef>
              <a:spcAft>
                <a:spcPts val="0"/>
              </a:spcAft>
              <a:buSzPts val="3600"/>
              <a:buNone/>
            </a:pPr>
            <a:endParaRPr sz="3600"/>
          </a:p>
        </p:txBody>
      </p:sp>
      <p:pic>
        <p:nvPicPr>
          <p:cNvPr id="190" name="Google Shape;190;p5"/>
          <p:cNvPicPr preferRelativeResize="0"/>
          <p:nvPr/>
        </p:nvPicPr>
        <p:blipFill rotWithShape="1">
          <a:blip r:embed="rId4">
            <a:alphaModFix/>
          </a:blip>
          <a:srcRect/>
          <a:stretch/>
        </p:blipFill>
        <p:spPr>
          <a:xfrm>
            <a:off x="8770751" y="2733432"/>
            <a:ext cx="3657917" cy="1993565"/>
          </a:xfrm>
          <a:prstGeom prst="rect">
            <a:avLst/>
          </a:prstGeom>
          <a:noFill/>
          <a:ln>
            <a:noFill/>
          </a:ln>
        </p:spPr>
      </p:pic>
      <p:pic>
        <p:nvPicPr>
          <p:cNvPr id="191" name="Google Shape;191;p5"/>
          <p:cNvPicPr preferRelativeResize="0"/>
          <p:nvPr/>
        </p:nvPicPr>
        <p:blipFill rotWithShape="1">
          <a:blip r:embed="rId5">
            <a:alphaModFix/>
          </a:blip>
          <a:srcRect/>
          <a:stretch/>
        </p:blipFill>
        <p:spPr>
          <a:xfrm>
            <a:off x="3300412" y="1244600"/>
            <a:ext cx="5591175" cy="52512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PSI TESTING COMPANY</a:t>
            </a:r>
            <a:endParaRPr/>
          </a:p>
        </p:txBody>
      </p:sp>
      <p:sp>
        <p:nvSpPr>
          <p:cNvPr id="197" name="Google Shape;197;p6"/>
          <p:cNvSpPr txBox="1">
            <a:spLocks noGrp="1"/>
          </p:cNvSpPr>
          <p:nvPr>
            <p:ph type="body" idx="1"/>
          </p:nvPr>
        </p:nvSpPr>
        <p:spPr>
          <a:xfrm>
            <a:off x="914400" y="1825624"/>
            <a:ext cx="10363826" cy="4106825"/>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550"/>
              <a:buChar char="•"/>
            </a:pPr>
            <a:r>
              <a:rPr lang="en-US" sz="1550"/>
              <a:t>WEBSITE- </a:t>
            </a:r>
            <a:r>
              <a:rPr lang="en-US" sz="1550" u="sng">
                <a:solidFill>
                  <a:schemeClr val="hlink"/>
                </a:solidFill>
                <a:hlinkClick r:id="rId3"/>
              </a:rPr>
              <a:t>Www.Psiexams.COM</a:t>
            </a:r>
            <a:r>
              <a:rPr lang="en-US" sz="1550"/>
              <a:t>  (CIB APPLICATION PG 38-42) (SPONSOR NEEDS TO COMPLETE PG-40 Apprentice Training Certification)</a:t>
            </a:r>
            <a:endParaRPr/>
          </a:p>
          <a:p>
            <a:pPr marL="228600" lvl="0" indent="-228600" algn="l" rtl="0">
              <a:lnSpc>
                <a:spcPct val="100000"/>
              </a:lnSpc>
              <a:spcBef>
                <a:spcPts val="1000"/>
              </a:spcBef>
              <a:spcAft>
                <a:spcPts val="0"/>
              </a:spcAft>
              <a:buSzPts val="1550"/>
              <a:buChar char="•"/>
            </a:pPr>
            <a:r>
              <a:rPr lang="en-US" sz="1550"/>
              <a:t>Cosmetology Theory Examination Reference Materials -Milady’s Standard Textbook Of Cosmetology 2016 &amp; Salon Fundamentals Cosmetology, 3rd Edition, 2014</a:t>
            </a:r>
            <a:endParaRPr/>
          </a:p>
          <a:p>
            <a:pPr marL="228600" lvl="0" indent="-228600" algn="l" rtl="0">
              <a:lnSpc>
                <a:spcPct val="100000"/>
              </a:lnSpc>
              <a:spcBef>
                <a:spcPts val="1000"/>
              </a:spcBef>
              <a:spcAft>
                <a:spcPts val="0"/>
              </a:spcAft>
              <a:buSzPts val="1550"/>
              <a:buChar char="•"/>
            </a:pPr>
            <a:r>
              <a:rPr lang="en-US" sz="1550"/>
              <a:t>Reference To Study- Maryland Law And Regulations (</a:t>
            </a:r>
            <a:r>
              <a:rPr lang="en-US" sz="1600" u="sng">
                <a:solidFill>
                  <a:schemeClr val="hlink"/>
                </a:solidFill>
                <a:hlinkClick r:id="rId4"/>
              </a:rPr>
              <a:t>Law and Regulations - Maryland Board of Cosmetologists - Division of Occupational and Professional Licensing</a:t>
            </a:r>
            <a:r>
              <a:rPr lang="en-US" sz="1550"/>
              <a:t>)</a:t>
            </a:r>
            <a:endParaRPr/>
          </a:p>
          <a:p>
            <a:pPr marL="228600" lvl="0" indent="-228600" algn="l" rtl="0">
              <a:lnSpc>
                <a:spcPct val="100000"/>
              </a:lnSpc>
              <a:spcBef>
                <a:spcPts val="1000"/>
              </a:spcBef>
              <a:spcAft>
                <a:spcPts val="0"/>
              </a:spcAft>
              <a:buSzPts val="1550"/>
              <a:buChar char="•"/>
            </a:pPr>
            <a:r>
              <a:rPr lang="en-US" sz="1550"/>
              <a:t>Theory Test Is Given In Every Language (Paid Interpreters) </a:t>
            </a:r>
            <a:endParaRPr/>
          </a:p>
          <a:p>
            <a:pPr marL="228600" lvl="0" indent="-228600" algn="l" rtl="0">
              <a:lnSpc>
                <a:spcPct val="100000"/>
              </a:lnSpc>
              <a:spcBef>
                <a:spcPts val="1000"/>
              </a:spcBef>
              <a:spcAft>
                <a:spcPts val="0"/>
              </a:spcAft>
              <a:buSzPts val="1550"/>
              <a:buChar char="•"/>
            </a:pPr>
            <a:r>
              <a:rPr lang="en-US" sz="1550"/>
              <a:t>Also Download The Candidate Information Bulletin In Those Languages</a:t>
            </a:r>
            <a:endParaRPr/>
          </a:p>
          <a:p>
            <a:pPr marL="228600" lvl="0" indent="-228600" algn="l" rtl="0">
              <a:lnSpc>
                <a:spcPct val="100000"/>
              </a:lnSpc>
              <a:spcBef>
                <a:spcPts val="1000"/>
              </a:spcBef>
              <a:spcAft>
                <a:spcPts val="0"/>
              </a:spcAft>
              <a:buSzPts val="1550"/>
              <a:buChar char="•"/>
            </a:pPr>
            <a:r>
              <a:rPr lang="en-US" sz="1550" b="1"/>
              <a:t>NO LIVE MODELS, MANNEQUINS ONLY.</a:t>
            </a:r>
            <a:endParaRPr/>
          </a:p>
          <a:p>
            <a:pPr marL="228600" lvl="0" indent="-228600" algn="l" rtl="0">
              <a:lnSpc>
                <a:spcPct val="100000"/>
              </a:lnSpc>
              <a:spcBef>
                <a:spcPts val="1000"/>
              </a:spcBef>
              <a:spcAft>
                <a:spcPts val="0"/>
              </a:spcAft>
              <a:buSzPts val="1550"/>
              <a:buChar char="•"/>
            </a:pPr>
            <a:r>
              <a:rPr lang="en-US" sz="1550"/>
              <a:t>FOR ANY AND ALL ISSUES THAT MAY OCCUR PERTAINING TO PSI, (GENERAL QUESTIONS, CONCERNS, TEST SCORES, APPLICATION PROCESSING, SCHEDULING ISSUES, ETC) EMAIL COSMETOLOGY@PSIONLINE.COM OR BARBER@PSIONLINE.COM. YOU MAY ALSO CALL 1800-367-1565 OR 855-898-0714.</a:t>
            </a:r>
            <a:endParaRPr sz="155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a:spLocks noGrp="1"/>
          </p:cNvSpPr>
          <p:nvPr>
            <p:ph type="title"/>
          </p:nvPr>
        </p:nvSpPr>
        <p:spPr>
          <a:xfrm>
            <a:off x="913775" y="618517"/>
            <a:ext cx="10364451" cy="159617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Twentieth Century"/>
              <a:buNone/>
            </a:pPr>
            <a:r>
              <a:rPr lang="en-US"/>
              <a:t>EXAM FEES</a:t>
            </a:r>
            <a:endParaRPr/>
          </a:p>
        </p:txBody>
      </p:sp>
      <p:sp>
        <p:nvSpPr>
          <p:cNvPr id="203" name="Google Shape;203;p7"/>
          <p:cNvSpPr txBox="1">
            <a:spLocks noGrp="1"/>
          </p:cNvSpPr>
          <p:nvPr>
            <p:ph type="body" idx="1"/>
          </p:nvPr>
        </p:nvSpPr>
        <p:spPr>
          <a:xfrm>
            <a:off x="914400" y="1795592"/>
            <a:ext cx="10363826" cy="3424107"/>
          </a:xfrm>
          <a:prstGeom prst="rect">
            <a:avLst/>
          </a:prstGeom>
          <a:noFill/>
          <a:ln>
            <a:noFill/>
          </a:ln>
        </p:spPr>
        <p:txBody>
          <a:bodyPr spcFirstLastPara="1" wrap="square" lIns="91425" tIns="45700" rIns="91425" bIns="45700" anchor="t" anchorCtr="0">
            <a:noAutofit/>
          </a:bodyPr>
          <a:lstStyle/>
          <a:p>
            <a:pPr marL="0" lvl="0" indent="0" algn="ctr" rtl="0">
              <a:lnSpc>
                <a:spcPct val="120000"/>
              </a:lnSpc>
              <a:spcBef>
                <a:spcPts val="0"/>
              </a:spcBef>
              <a:spcAft>
                <a:spcPts val="0"/>
              </a:spcAft>
              <a:buSzPts val="2000"/>
              <a:buNone/>
            </a:pPr>
            <a:r>
              <a:rPr lang="en-US"/>
              <a:t>APPLICANTS FOR COSMETOLOGIST, ESTHETICIAN, NAIL TECHNICIAN, AND SENIOR COSMETOLOGIST MUST PASS AN EXAMINATION IN ORDER TO QUALIFY FOR A LICENSE.</a:t>
            </a:r>
            <a:endParaRPr/>
          </a:p>
          <a:p>
            <a:pPr marL="228600" lvl="0" indent="-228600" algn="l" rtl="0">
              <a:lnSpc>
                <a:spcPct val="120000"/>
              </a:lnSpc>
              <a:spcBef>
                <a:spcPts val="1000"/>
              </a:spcBef>
              <a:spcAft>
                <a:spcPts val="0"/>
              </a:spcAft>
              <a:buSzPts val="2000"/>
              <a:buChar char="•"/>
            </a:pPr>
            <a:r>
              <a:rPr lang="en-US"/>
              <a:t>COSMETOLOGIST: PRACTICAL AND THEORY - $79; PRACTICAL ONLY - $49; THEORY ONLY - $49</a:t>
            </a:r>
            <a:endParaRPr/>
          </a:p>
          <a:p>
            <a:pPr marL="228600" lvl="0" indent="-228600" algn="l" rtl="0">
              <a:lnSpc>
                <a:spcPct val="120000"/>
              </a:lnSpc>
              <a:spcBef>
                <a:spcPts val="1000"/>
              </a:spcBef>
              <a:spcAft>
                <a:spcPts val="0"/>
              </a:spcAft>
              <a:buSzPts val="2000"/>
              <a:buChar char="•"/>
            </a:pPr>
            <a:r>
              <a:rPr lang="en-US"/>
              <a:t>NAIL TECHNICIAN: PRACTICAL AND THEORY - $79; PRACTICAL ONLY - $49; THEORY ONLY - $49</a:t>
            </a:r>
            <a:endParaRPr/>
          </a:p>
          <a:p>
            <a:pPr marL="228600" lvl="0" indent="-228600" algn="l" rtl="0">
              <a:lnSpc>
                <a:spcPct val="120000"/>
              </a:lnSpc>
              <a:spcBef>
                <a:spcPts val="1000"/>
              </a:spcBef>
              <a:spcAft>
                <a:spcPts val="0"/>
              </a:spcAft>
              <a:buSzPts val="2000"/>
              <a:buChar char="•"/>
            </a:pPr>
            <a:r>
              <a:rPr lang="en-US"/>
              <a:t>ESTHETICIAN: PRACTICAL AND THEORY - $79; PRACTICAL ONLY - $49; THEORY ONLY - $49</a:t>
            </a:r>
            <a:endParaRPr/>
          </a:p>
          <a:p>
            <a:pPr marL="228600" lvl="0" indent="-228600" algn="l" rtl="0">
              <a:lnSpc>
                <a:spcPct val="120000"/>
              </a:lnSpc>
              <a:spcBef>
                <a:spcPts val="1000"/>
              </a:spcBef>
              <a:spcAft>
                <a:spcPts val="0"/>
              </a:spcAft>
              <a:buSzPts val="2000"/>
              <a:buChar char="•"/>
            </a:pPr>
            <a:r>
              <a:rPr lang="en-US"/>
              <a:t>SENIOR COSMETOLOGIST: THEORY - $49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8a92dde3d4_0_0"/>
          <p:cNvSpPr txBox="1">
            <a:spLocks noGrp="1"/>
          </p:cNvSpPr>
          <p:nvPr>
            <p:ph type="title"/>
          </p:nvPr>
        </p:nvSpPr>
        <p:spPr>
          <a:xfrm>
            <a:off x="913475" y="202042"/>
            <a:ext cx="10364400" cy="159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SUGGESTED SUPPLY LIST FOR ALL LICENSEES</a:t>
            </a:r>
            <a:endParaRPr sz="1711">
              <a:latin typeface="Corbel"/>
              <a:ea typeface="Corbel"/>
              <a:cs typeface="Corbel"/>
              <a:sym typeface="Corbel"/>
            </a:endParaRPr>
          </a:p>
        </p:txBody>
      </p:sp>
      <p:sp>
        <p:nvSpPr>
          <p:cNvPr id="209" name="Google Shape;209;g28a92dde3d4_0_0"/>
          <p:cNvSpPr txBox="1">
            <a:spLocks noGrp="1"/>
          </p:cNvSpPr>
          <p:nvPr>
            <p:ph type="body" idx="1"/>
          </p:nvPr>
        </p:nvSpPr>
        <p:spPr>
          <a:xfrm>
            <a:off x="913775" y="1429900"/>
            <a:ext cx="10363800" cy="4345200"/>
          </a:xfrm>
          <a:prstGeom prst="rect">
            <a:avLst/>
          </a:prstGeom>
        </p:spPr>
        <p:txBody>
          <a:bodyPr spcFirstLastPara="1" wrap="square" lIns="91425" tIns="45700" rIns="91425" bIns="45700" anchor="t" anchorCtr="0">
            <a:normAutofit fontScale="85000" lnSpcReduction="20000"/>
          </a:bodyPr>
          <a:lstStyle/>
          <a:p>
            <a:pPr marL="0" lvl="0" indent="0" algn="l" rtl="0">
              <a:spcBef>
                <a:spcPts val="1000"/>
              </a:spcBef>
              <a:spcAft>
                <a:spcPts val="0"/>
              </a:spcAft>
              <a:buNone/>
            </a:pPr>
            <a:r>
              <a:rPr lang="en-US" sz="2324" b="1"/>
              <a:t>The following list is meant to be a suggested list. Candidates are responsible for bringing all necessary supplies/equipment needed to perform all services. Review the practical examination content outlines to ensure you bring all supplies/equipment you need to perform these services. </a:t>
            </a:r>
            <a:endParaRPr sz="2324" b="1"/>
          </a:p>
          <a:p>
            <a:pPr marL="2743200" lvl="0" indent="457200" algn="l" rtl="0">
              <a:spcBef>
                <a:spcPts val="1000"/>
              </a:spcBef>
              <a:spcAft>
                <a:spcPts val="0"/>
              </a:spcAft>
              <a:buNone/>
            </a:pPr>
            <a:r>
              <a:rPr lang="en-US" sz="2324" b="1"/>
              <a:t>PRE EXAM SET UP (All exams) </a:t>
            </a:r>
            <a:endParaRPr sz="2324" b="1"/>
          </a:p>
          <a:p>
            <a:pPr marL="914400" lvl="0" indent="457200" algn="l" rtl="0">
              <a:spcBef>
                <a:spcPts val="1000"/>
              </a:spcBef>
              <a:spcAft>
                <a:spcPts val="0"/>
              </a:spcAft>
              <a:buNone/>
            </a:pPr>
            <a:r>
              <a:rPr lang="en-US" b="1"/>
              <a:t>(THESE ITEMS SHOULD BE IN A ZIP LOCK BAG LABELED: “PRE SANITIZED”) </a:t>
            </a:r>
            <a:endParaRPr b="1"/>
          </a:p>
          <a:p>
            <a:pPr marL="0" lvl="0" indent="0" algn="l" rtl="0">
              <a:spcBef>
                <a:spcPts val="1000"/>
              </a:spcBef>
              <a:spcAft>
                <a:spcPts val="0"/>
              </a:spcAft>
              <a:buNone/>
            </a:pPr>
            <a:r>
              <a:rPr lang="en-US"/>
              <a:t>• Disinfectant (Labeled: EPA disinfectant) • Hand sanitizer (Labeled: Hand Sanitizer) • Paper towels • Trash bag labeled trash/waste • Spray bottle with water labeled water • Blood Exposure Kit /First Aid Kit </a:t>
            </a:r>
            <a:endParaRPr/>
          </a:p>
          <a:p>
            <a:pPr marL="3200400" lvl="0" indent="457200" algn="l" rtl="0">
              <a:spcBef>
                <a:spcPts val="1000"/>
              </a:spcBef>
              <a:spcAft>
                <a:spcPts val="0"/>
              </a:spcAft>
              <a:buNone/>
            </a:pPr>
            <a:r>
              <a:rPr lang="en-US" b="1"/>
              <a:t>OTHER ITEMS TO BRING </a:t>
            </a:r>
            <a:endParaRPr b="1"/>
          </a:p>
          <a:p>
            <a:pPr marL="0" lvl="0" indent="0" algn="l" rtl="0">
              <a:spcBef>
                <a:spcPts val="1000"/>
              </a:spcBef>
              <a:spcAft>
                <a:spcPts val="0"/>
              </a:spcAft>
              <a:buNone/>
            </a:pPr>
            <a:r>
              <a:rPr lang="en-US"/>
              <a:t>• Plain colored smock (Highly recommended, but not mandatory) • Cosmetology, Hair Stylist, Nail Technician exam types will use mannequins and or hand mannequins. • Mannequin stand and/or extender • Esthetician exam types will use models, as described above. </a:t>
            </a:r>
            <a:endParaRPr/>
          </a:p>
        </p:txBody>
      </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2134</Words>
  <Application>Microsoft Office PowerPoint</Application>
  <PresentationFormat>Widescreen</PresentationFormat>
  <Paragraphs>139</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Times New Roman</vt:lpstr>
      <vt:lpstr>Corbel</vt:lpstr>
      <vt:lpstr>Arial Black</vt:lpstr>
      <vt:lpstr>Bodoni</vt:lpstr>
      <vt:lpstr>Twentieth Century</vt:lpstr>
      <vt:lpstr>Droplet</vt:lpstr>
      <vt:lpstr>.</vt:lpstr>
      <vt:lpstr>APPRENTICE HOURS</vt:lpstr>
      <vt:lpstr>CHANGING LICENSE CATEGORY</vt:lpstr>
      <vt:lpstr>MONTHLY REPORTS</vt:lpstr>
      <vt:lpstr>Completion of Apprenticeship</vt:lpstr>
      <vt:lpstr>COMPLETION OF APPRENTICESHIP QUALIFIED LETTER FROM THE BOARD</vt:lpstr>
      <vt:lpstr>PSI TESTING COMPANY</vt:lpstr>
      <vt:lpstr>EXAM FEES</vt:lpstr>
      <vt:lpstr>SUGGESTED SUPPLY LIST FOR ALL LICENSEES</vt:lpstr>
      <vt:lpstr>COSMETOLOGIST SUPPLY LIST</vt:lpstr>
      <vt:lpstr>HAIRSTYLIST SUPPLY LIST</vt:lpstr>
      <vt:lpstr>ESTHETICIAN SUPPLY LIST</vt:lpstr>
      <vt:lpstr>NAIL TECHNICIAN SUPPLY LIST</vt:lpstr>
      <vt:lpstr>DID YOU KNOW?</vt:lpstr>
      <vt:lpstr> PROHIBITIONS 09.22.02.03 (LAWS AND REGULATIONS)</vt:lpstr>
      <vt:lpstr>ESTHETICIAN PROHIBITIONS 09.22.02.03 (LAWS AND REGULATIONS)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Windows User</dc:creator>
  <cp:lastModifiedBy>Breona Scott</cp:lastModifiedBy>
  <cp:revision>1</cp:revision>
  <dcterms:created xsi:type="dcterms:W3CDTF">2018-12-06T19:52:57Z</dcterms:created>
  <dcterms:modified xsi:type="dcterms:W3CDTF">2024-02-02T16:31:06Z</dcterms:modified>
</cp:coreProperties>
</file>