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19"/>
  </p:notesMasterIdLst>
  <p:sldIdLst>
    <p:sldId id="256" r:id="rId2"/>
    <p:sldId id="297" r:id="rId3"/>
    <p:sldId id="257" r:id="rId4"/>
    <p:sldId id="260" r:id="rId5"/>
    <p:sldId id="261" r:id="rId6"/>
    <p:sldId id="262" r:id="rId7"/>
    <p:sldId id="275" r:id="rId8"/>
    <p:sldId id="295" r:id="rId9"/>
    <p:sldId id="264" r:id="rId10"/>
    <p:sldId id="265" r:id="rId11"/>
    <p:sldId id="266" r:id="rId12"/>
    <p:sldId id="267" r:id="rId13"/>
    <p:sldId id="268" r:id="rId14"/>
    <p:sldId id="269" r:id="rId15"/>
    <p:sldId id="304" r:id="rId16"/>
    <p:sldId id="296" r:id="rId17"/>
    <p:sldId id="301" r:id="rId18"/>
  </p:sldIdLst>
  <p:sldSz cx="9144000" cy="5143500" type="screen16x9"/>
  <p:notesSz cx="7010400" cy="9296400"/>
  <p:embeddedFontLst>
    <p:embeddedFont>
      <p:font typeface="Montserrat" panose="00000500000000000000" pitchFamily="2" charset="0"/>
      <p:regular r:id="rId20"/>
      <p:bold r:id="rId21"/>
      <p:italic r:id="rId22"/>
      <p:boldItalic r:id="rId23"/>
    </p:embeddedFont>
    <p:embeddedFont>
      <p:font typeface="Montserrat SemiBold" panose="00000700000000000000" pitchFamily="2" charset="0"/>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5" roundtripDataSignature="AMtx7mjSjo43k5zRLAYDWvVK9N/Iiz9Xp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DF02577-6BCB-128B-072B-1687230ABC7E}" name="Christopher Williamson -LABOR-" initials="CW" userId="S::christopher.williamson@maryland.gov::b5a65a74-19a0-4ebe-8d58-3ed6957d9f0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FA0F69-E858-46ED-A7F3-2F5549E609C7}">
  <a:tblStyle styleId="{6EFA0F69-E858-46ED-A7F3-2F5549E609C7}"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67" autoAdjust="0"/>
    <p:restoredTop sz="86441" autoAdjust="0"/>
  </p:normalViewPr>
  <p:slideViewPr>
    <p:cSldViewPr snapToGrid="0">
      <p:cViewPr varScale="1">
        <p:scale>
          <a:sx n="119" d="100"/>
          <a:sy n="119" d="100"/>
        </p:scale>
        <p:origin x="84" y="222"/>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7.fntdata"/><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37" Type="http://schemas.openxmlformats.org/officeDocument/2006/relationships/viewProps" Target="viewProps.xml"/><Relationship Id="rId40"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font" Target="fonts/font8.fntdata"/><Relationship Id="rId35" Type="http://customschemas.google.com/relationships/presentationmetadata" Target="metadata"/><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af59f911e9_3_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g3af59f911e9_3_5: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26: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9" name="Google Shape;129;p26: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122942" lvl="0" indent="0" algn="l" rtl="0">
              <a:lnSpc>
                <a:spcPct val="90000"/>
              </a:lnSpc>
              <a:spcBef>
                <a:spcPts val="1019"/>
              </a:spcBef>
              <a:spcAft>
                <a:spcPts val="0"/>
              </a:spcAft>
              <a:buClr>
                <a:schemeClr val="dk1"/>
              </a:buClr>
              <a:buSzPts val="1700"/>
              <a:buNone/>
            </a:pPr>
            <a:endParaRPr sz="1700">
              <a:solidFill>
                <a:schemeClr val="dk1"/>
              </a:solidFill>
              <a:latin typeface="Montserrat"/>
              <a:ea typeface="Montserrat"/>
              <a:cs typeface="Montserrat"/>
              <a:sym typeface="Montserrat"/>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2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7" name="Google Shape;137;p27: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122942" lvl="0" indent="0" algn="l" rtl="0">
              <a:lnSpc>
                <a:spcPct val="90000"/>
              </a:lnSpc>
              <a:spcBef>
                <a:spcPts val="1019"/>
              </a:spcBef>
              <a:spcAft>
                <a:spcPts val="0"/>
              </a:spcAft>
              <a:buClr>
                <a:schemeClr val="dk1"/>
              </a:buClr>
              <a:buSzPts val="1700"/>
              <a:buNone/>
            </a:pPr>
            <a:endParaRPr sz="1700">
              <a:solidFill>
                <a:schemeClr val="dk1"/>
              </a:solidFill>
              <a:latin typeface="Montserrat"/>
              <a:ea typeface="Montserrat"/>
              <a:cs typeface="Montserrat"/>
              <a:sym typeface="Montserrat"/>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28: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5" name="Google Shape;145;p28: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122942" lvl="0" indent="0" algn="l" rtl="0">
              <a:lnSpc>
                <a:spcPct val="90000"/>
              </a:lnSpc>
              <a:spcBef>
                <a:spcPts val="1019"/>
              </a:spcBef>
              <a:spcAft>
                <a:spcPts val="0"/>
              </a:spcAft>
              <a:buClr>
                <a:schemeClr val="dk1"/>
              </a:buClr>
              <a:buSzPts val="1700"/>
              <a:buNone/>
            </a:pPr>
            <a:endParaRPr sz="1700">
              <a:solidFill>
                <a:schemeClr val="dk1"/>
              </a:solidFill>
              <a:latin typeface="Montserrat"/>
              <a:ea typeface="Montserrat"/>
              <a:cs typeface="Montserrat"/>
              <a:sym typeface="Montserrat"/>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29: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3" name="Google Shape;153;p29: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122942" lvl="0" indent="0" algn="l" rtl="0">
              <a:lnSpc>
                <a:spcPct val="90000"/>
              </a:lnSpc>
              <a:spcBef>
                <a:spcPts val="1019"/>
              </a:spcBef>
              <a:spcAft>
                <a:spcPts val="0"/>
              </a:spcAft>
              <a:buClr>
                <a:schemeClr val="dk1"/>
              </a:buClr>
              <a:buSzPts val="1700"/>
              <a:buNone/>
            </a:pPr>
            <a:endParaRPr sz="1700">
              <a:solidFill>
                <a:schemeClr val="dk1"/>
              </a:solidFill>
              <a:latin typeface="Montserrat"/>
              <a:ea typeface="Montserrat"/>
              <a:cs typeface="Montserrat"/>
              <a:sym typeface="Montserrat"/>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3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1" name="Google Shape;161;p30: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122942" lvl="0" indent="0" algn="l" rtl="0">
              <a:lnSpc>
                <a:spcPct val="90000"/>
              </a:lnSpc>
              <a:spcBef>
                <a:spcPts val="1019"/>
              </a:spcBef>
              <a:spcAft>
                <a:spcPts val="0"/>
              </a:spcAft>
              <a:buClr>
                <a:schemeClr val="dk1"/>
              </a:buClr>
              <a:buSzPts val="1700"/>
              <a:buNone/>
            </a:pPr>
            <a:endParaRPr sz="1700">
              <a:solidFill>
                <a:schemeClr val="dk1"/>
              </a:solidFill>
              <a:latin typeface="Montserrat"/>
              <a:ea typeface="Montserrat"/>
              <a:cs typeface="Montserrat"/>
              <a:sym typeface="Montserrat"/>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a:extLst>
            <a:ext uri="{FF2B5EF4-FFF2-40B4-BE49-F238E27FC236}">
              <a16:creationId xmlns:a16="http://schemas.microsoft.com/office/drawing/2014/main" id="{61F17305-1B3C-FB6D-00B4-EB25BD51E31C}"/>
            </a:ext>
          </a:extLst>
        </p:cNvPr>
        <p:cNvGrpSpPr/>
        <p:nvPr/>
      </p:nvGrpSpPr>
      <p:grpSpPr>
        <a:xfrm>
          <a:off x="0" y="0"/>
          <a:ext cx="0" cy="0"/>
          <a:chOff x="0" y="0"/>
          <a:chExt cx="0" cy="0"/>
        </a:xfrm>
      </p:grpSpPr>
      <p:sp>
        <p:nvSpPr>
          <p:cNvPr id="123" name="Google Shape;123;g3aeb01f3796_2_6:notes">
            <a:extLst>
              <a:ext uri="{FF2B5EF4-FFF2-40B4-BE49-F238E27FC236}">
                <a16:creationId xmlns:a16="http://schemas.microsoft.com/office/drawing/2014/main" id="{8370BE93-64EA-FAED-0777-75A0106DCFA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4" name="Google Shape;124;g3aeb01f3796_2_6:notes">
            <a:extLst>
              <a:ext uri="{FF2B5EF4-FFF2-40B4-BE49-F238E27FC236}">
                <a16:creationId xmlns:a16="http://schemas.microsoft.com/office/drawing/2014/main" id="{4059F382-5B99-7ADE-FE02-4E252CCD76A3}"/>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1000"/>
              </a:spcBef>
              <a:spcAft>
                <a:spcPts val="0"/>
              </a:spcAft>
              <a:buNone/>
            </a:pPr>
            <a:endParaRPr sz="1500" dirty="0">
              <a:solidFill>
                <a:schemeClr val="dk1"/>
              </a:solidFill>
              <a:latin typeface="Montserrat"/>
              <a:ea typeface="Montserrat"/>
              <a:cs typeface="Montserrat"/>
              <a:sym typeface="Montserrat"/>
            </a:endParaRPr>
          </a:p>
        </p:txBody>
      </p:sp>
    </p:spTree>
    <p:extLst>
      <p:ext uri="{BB962C8B-B14F-4D97-AF65-F5344CB8AC3E}">
        <p14:creationId xmlns:p14="http://schemas.microsoft.com/office/powerpoint/2010/main" val="38392505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a:extLst>
            <a:ext uri="{FF2B5EF4-FFF2-40B4-BE49-F238E27FC236}">
              <a16:creationId xmlns:a16="http://schemas.microsoft.com/office/drawing/2014/main" id="{4608C1B0-8127-09DC-CFF9-42DCD8840DF5}"/>
            </a:ext>
          </a:extLst>
        </p:cNvPr>
        <p:cNvGrpSpPr/>
        <p:nvPr/>
      </p:nvGrpSpPr>
      <p:grpSpPr>
        <a:xfrm>
          <a:off x="0" y="0"/>
          <a:ext cx="0" cy="0"/>
          <a:chOff x="0" y="0"/>
          <a:chExt cx="0" cy="0"/>
        </a:xfrm>
      </p:grpSpPr>
      <p:sp>
        <p:nvSpPr>
          <p:cNvPr id="231" name="Google Shape;231;p12:notes">
            <a:extLst>
              <a:ext uri="{FF2B5EF4-FFF2-40B4-BE49-F238E27FC236}">
                <a16:creationId xmlns:a16="http://schemas.microsoft.com/office/drawing/2014/main" id="{990976C1-3F61-CF64-F5FF-4BCAE304BF09}"/>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2" name="Google Shape;232;p12:notes">
            <a:extLst>
              <a:ext uri="{FF2B5EF4-FFF2-40B4-BE49-F238E27FC236}">
                <a16:creationId xmlns:a16="http://schemas.microsoft.com/office/drawing/2014/main" id="{0E843B49-6924-8F7B-E871-FFAAF3F6A18A}"/>
              </a:ext>
            </a:extLst>
          </p:cNvPr>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9723357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a:extLst>
            <a:ext uri="{FF2B5EF4-FFF2-40B4-BE49-F238E27FC236}">
              <a16:creationId xmlns:a16="http://schemas.microsoft.com/office/drawing/2014/main" id="{F0FD9CBC-6145-BD11-1AD4-5AC244369457}"/>
            </a:ext>
          </a:extLst>
        </p:cNvPr>
        <p:cNvGrpSpPr/>
        <p:nvPr/>
      </p:nvGrpSpPr>
      <p:grpSpPr>
        <a:xfrm>
          <a:off x="0" y="0"/>
          <a:ext cx="0" cy="0"/>
          <a:chOff x="0" y="0"/>
          <a:chExt cx="0" cy="0"/>
        </a:xfrm>
      </p:grpSpPr>
      <p:sp>
        <p:nvSpPr>
          <p:cNvPr id="231" name="Google Shape;231;p12:notes">
            <a:extLst>
              <a:ext uri="{FF2B5EF4-FFF2-40B4-BE49-F238E27FC236}">
                <a16:creationId xmlns:a16="http://schemas.microsoft.com/office/drawing/2014/main" id="{6071D2FF-BC80-DA8C-4F5E-709302C1CEA3}"/>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2" name="Google Shape;232;p12:notes">
            <a:extLst>
              <a:ext uri="{FF2B5EF4-FFF2-40B4-BE49-F238E27FC236}">
                <a16:creationId xmlns:a16="http://schemas.microsoft.com/office/drawing/2014/main" id="{40AA0D91-1B9F-84A0-3EF0-452C1A3D1E27}"/>
              </a:ext>
            </a:extLst>
          </p:cNvPr>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260457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a:extLst>
            <a:ext uri="{FF2B5EF4-FFF2-40B4-BE49-F238E27FC236}">
              <a16:creationId xmlns:a16="http://schemas.microsoft.com/office/drawing/2014/main" id="{8266B906-F498-FF31-6E63-9C025A7BF82F}"/>
            </a:ext>
          </a:extLst>
        </p:cNvPr>
        <p:cNvGrpSpPr/>
        <p:nvPr/>
      </p:nvGrpSpPr>
      <p:grpSpPr>
        <a:xfrm>
          <a:off x="0" y="0"/>
          <a:ext cx="0" cy="0"/>
          <a:chOff x="0" y="0"/>
          <a:chExt cx="0" cy="0"/>
        </a:xfrm>
      </p:grpSpPr>
      <p:sp>
        <p:nvSpPr>
          <p:cNvPr id="108" name="Google Shape;108;g3af0d02c9f3_0_19:notes">
            <a:extLst>
              <a:ext uri="{FF2B5EF4-FFF2-40B4-BE49-F238E27FC236}">
                <a16:creationId xmlns:a16="http://schemas.microsoft.com/office/drawing/2014/main" id="{408108B2-2BD6-803A-7724-FD94DEBA8EA6}"/>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9" name="Google Shape;109;g3af0d02c9f3_0_19:notes">
            <a:extLst>
              <a:ext uri="{FF2B5EF4-FFF2-40B4-BE49-F238E27FC236}">
                <a16:creationId xmlns:a16="http://schemas.microsoft.com/office/drawing/2014/main" id="{C64445FD-D35A-FBA2-30DB-573A63491D1A}"/>
              </a:ext>
            </a:extLst>
          </p:cNvPr>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p>
            <a:pPr marL="122942" indent="0">
              <a:lnSpc>
                <a:spcPct val="90000"/>
              </a:lnSpc>
              <a:spcBef>
                <a:spcPts val="1019"/>
              </a:spcBef>
              <a:buClr>
                <a:schemeClr val="dk1"/>
              </a:buClr>
              <a:buSzPts val="1700"/>
              <a:buNone/>
            </a:pPr>
            <a:endParaRPr sz="1700" dirty="0">
              <a:solidFill>
                <a:schemeClr val="dk1"/>
              </a:solidFill>
              <a:latin typeface="Montserrat"/>
              <a:ea typeface="Montserrat"/>
              <a:cs typeface="Montserrat"/>
              <a:sym typeface="Montserrat"/>
            </a:endParaRPr>
          </a:p>
        </p:txBody>
      </p:sp>
    </p:spTree>
    <p:extLst>
      <p:ext uri="{BB962C8B-B14F-4D97-AF65-F5344CB8AC3E}">
        <p14:creationId xmlns:p14="http://schemas.microsoft.com/office/powerpoint/2010/main" val="34252835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122942" lvl="0" indent="0" algn="l" rtl="0">
              <a:lnSpc>
                <a:spcPct val="90000"/>
              </a:lnSpc>
              <a:spcBef>
                <a:spcPts val="1019"/>
              </a:spcBef>
              <a:spcAft>
                <a:spcPts val="0"/>
              </a:spcAft>
              <a:buClr>
                <a:schemeClr val="dk1"/>
              </a:buClr>
              <a:buSzPts val="1700"/>
              <a:buNone/>
            </a:pPr>
            <a:endParaRPr sz="1700">
              <a:solidFill>
                <a:schemeClr val="dk1"/>
              </a:solidFill>
              <a:latin typeface="Montserrat"/>
              <a:ea typeface="Montserrat"/>
              <a:cs typeface="Montserrat"/>
              <a:sym typeface="Montserrat"/>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4" name="Google Shape;84;p5: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122942" lvl="0" indent="0" algn="l" rtl="0">
              <a:lnSpc>
                <a:spcPct val="90000"/>
              </a:lnSpc>
              <a:spcBef>
                <a:spcPts val="1019"/>
              </a:spcBef>
              <a:spcAft>
                <a:spcPts val="0"/>
              </a:spcAft>
              <a:buClr>
                <a:schemeClr val="dk1"/>
              </a:buClr>
              <a:buSzPts val="1700"/>
              <a:buNone/>
            </a:pPr>
            <a:endParaRPr sz="1700">
              <a:solidFill>
                <a:schemeClr val="dk1"/>
              </a:solidFill>
              <a:latin typeface="Montserrat"/>
              <a:ea typeface="Montserrat"/>
              <a:cs typeface="Montserrat"/>
              <a:sym typeface="Montserrat"/>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8: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3" name="Google Shape;93;p8: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122942" lvl="0" indent="0" algn="l" rtl="0">
              <a:lnSpc>
                <a:spcPct val="90000"/>
              </a:lnSpc>
              <a:spcBef>
                <a:spcPts val="1019"/>
              </a:spcBef>
              <a:spcAft>
                <a:spcPts val="0"/>
              </a:spcAft>
              <a:buClr>
                <a:schemeClr val="dk1"/>
              </a:buClr>
              <a:buSzPts val="1700"/>
              <a:buNone/>
            </a:pPr>
            <a:endParaRPr sz="1700">
              <a:solidFill>
                <a:schemeClr val="dk1"/>
              </a:solidFill>
              <a:latin typeface="Montserrat"/>
              <a:ea typeface="Montserrat"/>
              <a:cs typeface="Montserrat"/>
              <a:sym typeface="Montserra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1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5" name="Google Shape;105;p10: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122942" lvl="0" indent="0" algn="l" rtl="0">
              <a:lnSpc>
                <a:spcPct val="90000"/>
              </a:lnSpc>
              <a:spcBef>
                <a:spcPts val="1019"/>
              </a:spcBef>
              <a:spcAft>
                <a:spcPts val="0"/>
              </a:spcAft>
              <a:buClr>
                <a:schemeClr val="dk1"/>
              </a:buClr>
              <a:buSzPts val="1700"/>
              <a:buNone/>
            </a:pPr>
            <a:endParaRPr sz="1700">
              <a:solidFill>
                <a:schemeClr val="dk1"/>
              </a:solidFill>
              <a:latin typeface="Montserrat"/>
              <a:ea typeface="Montserrat"/>
              <a:cs typeface="Montserrat"/>
              <a:sym typeface="Montserrat"/>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a:extLst>
            <a:ext uri="{FF2B5EF4-FFF2-40B4-BE49-F238E27FC236}">
              <a16:creationId xmlns:a16="http://schemas.microsoft.com/office/drawing/2014/main" id="{ECF85814-6445-CFC8-FDD1-F2632CFE3DDF}"/>
            </a:ext>
          </a:extLst>
        </p:cNvPr>
        <p:cNvGrpSpPr/>
        <p:nvPr/>
      </p:nvGrpSpPr>
      <p:grpSpPr>
        <a:xfrm>
          <a:off x="0" y="0"/>
          <a:ext cx="0" cy="0"/>
          <a:chOff x="0" y="0"/>
          <a:chExt cx="0" cy="0"/>
        </a:xfrm>
      </p:grpSpPr>
      <p:sp>
        <p:nvSpPr>
          <p:cNvPr id="108" name="Google Shape;108;g3af0d02c9f3_0_19:notes">
            <a:extLst>
              <a:ext uri="{FF2B5EF4-FFF2-40B4-BE49-F238E27FC236}">
                <a16:creationId xmlns:a16="http://schemas.microsoft.com/office/drawing/2014/main" id="{63F697CD-F532-D712-6BB1-C412AEACB85A}"/>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9" name="Google Shape;109;g3af0d02c9f3_0_19:notes">
            <a:extLst>
              <a:ext uri="{FF2B5EF4-FFF2-40B4-BE49-F238E27FC236}">
                <a16:creationId xmlns:a16="http://schemas.microsoft.com/office/drawing/2014/main" id="{E57A7D6A-8851-8C41-5536-4BD992CBA88C}"/>
              </a:ext>
            </a:extLst>
          </p:cNvPr>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p>
            <a:pPr marL="122942" indent="0">
              <a:lnSpc>
                <a:spcPct val="90000"/>
              </a:lnSpc>
              <a:spcBef>
                <a:spcPts val="1019"/>
              </a:spcBef>
              <a:buClr>
                <a:schemeClr val="dk1"/>
              </a:buClr>
              <a:buSzPts val="1700"/>
              <a:buNone/>
            </a:pPr>
            <a:endParaRPr sz="1700" dirty="0">
              <a:solidFill>
                <a:schemeClr val="dk1"/>
              </a:solidFill>
              <a:latin typeface="Montserrat"/>
              <a:ea typeface="Montserrat"/>
              <a:cs typeface="Montserrat"/>
              <a:sym typeface="Montserrat"/>
            </a:endParaRPr>
          </a:p>
        </p:txBody>
      </p:sp>
    </p:spTree>
    <p:extLst>
      <p:ext uri="{BB962C8B-B14F-4D97-AF65-F5344CB8AC3E}">
        <p14:creationId xmlns:p14="http://schemas.microsoft.com/office/powerpoint/2010/main" val="40178853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a:extLst>
            <a:ext uri="{FF2B5EF4-FFF2-40B4-BE49-F238E27FC236}">
              <a16:creationId xmlns:a16="http://schemas.microsoft.com/office/drawing/2014/main" id="{5F934FED-C30A-24BF-284C-9D3F7D76248B}"/>
            </a:ext>
          </a:extLst>
        </p:cNvPr>
        <p:cNvGrpSpPr/>
        <p:nvPr/>
      </p:nvGrpSpPr>
      <p:grpSpPr>
        <a:xfrm>
          <a:off x="0" y="0"/>
          <a:ext cx="0" cy="0"/>
          <a:chOff x="0" y="0"/>
          <a:chExt cx="0" cy="0"/>
        </a:xfrm>
      </p:grpSpPr>
      <p:sp>
        <p:nvSpPr>
          <p:cNvPr id="108" name="Google Shape;108;g3af0d02c9f3_0_19:notes">
            <a:extLst>
              <a:ext uri="{FF2B5EF4-FFF2-40B4-BE49-F238E27FC236}">
                <a16:creationId xmlns:a16="http://schemas.microsoft.com/office/drawing/2014/main" id="{ED7108D6-43FC-2A0A-7178-FF4E38170E50}"/>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9" name="Google Shape;109;g3af0d02c9f3_0_19:notes">
            <a:extLst>
              <a:ext uri="{FF2B5EF4-FFF2-40B4-BE49-F238E27FC236}">
                <a16:creationId xmlns:a16="http://schemas.microsoft.com/office/drawing/2014/main" id="{1606EDBD-27DD-4FF9-2563-F4AB08F63E0D}"/>
              </a:ext>
            </a:extLst>
          </p:cNvPr>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p>
            <a:pPr marL="122942" indent="0">
              <a:lnSpc>
                <a:spcPct val="90000"/>
              </a:lnSpc>
              <a:spcBef>
                <a:spcPts val="1019"/>
              </a:spcBef>
              <a:buClr>
                <a:schemeClr val="dk1"/>
              </a:buClr>
              <a:buSzPts val="1700"/>
              <a:buNone/>
            </a:pPr>
            <a:endParaRPr sz="1700" dirty="0">
              <a:solidFill>
                <a:schemeClr val="dk1"/>
              </a:solidFill>
              <a:latin typeface="Montserrat"/>
              <a:ea typeface="Montserrat"/>
              <a:cs typeface="Montserrat"/>
              <a:sym typeface="Montserrat"/>
            </a:endParaRPr>
          </a:p>
        </p:txBody>
      </p:sp>
    </p:spTree>
    <p:extLst>
      <p:ext uri="{BB962C8B-B14F-4D97-AF65-F5344CB8AC3E}">
        <p14:creationId xmlns:p14="http://schemas.microsoft.com/office/powerpoint/2010/main" val="30610234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13: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1" name="Google Shape;121;p13: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122942" lvl="0" indent="0" algn="l" rtl="0">
              <a:lnSpc>
                <a:spcPct val="90000"/>
              </a:lnSpc>
              <a:spcBef>
                <a:spcPts val="1019"/>
              </a:spcBef>
              <a:spcAft>
                <a:spcPts val="0"/>
              </a:spcAft>
              <a:buClr>
                <a:schemeClr val="dk1"/>
              </a:buClr>
              <a:buSzPts val="1700"/>
              <a:buNone/>
            </a:pPr>
            <a:endParaRPr sz="1700">
              <a:solidFill>
                <a:schemeClr val="dk1"/>
              </a:solidFill>
              <a:latin typeface="Montserrat"/>
              <a:ea typeface="Montserrat"/>
              <a:cs typeface="Montserrat"/>
              <a:sym typeface="Montserra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
        <p:cNvGrpSpPr/>
        <p:nvPr/>
      </p:nvGrpSpPr>
      <p:grpSpPr>
        <a:xfrm>
          <a:off x="0" y="0"/>
          <a:ext cx="0" cy="0"/>
          <a:chOff x="0" y="0"/>
          <a:chExt cx="0" cy="0"/>
        </a:xfrm>
      </p:grpSpPr>
      <p:sp>
        <p:nvSpPr>
          <p:cNvPr id="10" name="Google Shape;10;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24"/>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5" name="Google Shape;45;p2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25"/>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8" name="Google Shape;48;p25"/>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9" name="Google Shape;49;p2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1"/>
        <p:cNvGrpSpPr/>
        <p:nvPr/>
      </p:nvGrpSpPr>
      <p:grpSpPr>
        <a:xfrm>
          <a:off x="0" y="0"/>
          <a:ext cx="0" cy="0"/>
          <a:chOff x="0" y="0"/>
          <a:chExt cx="0" cy="0"/>
        </a:xfrm>
      </p:grpSpPr>
      <p:sp>
        <p:nvSpPr>
          <p:cNvPr id="12" name="Google Shape;12;p1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3" name="Google Shape;13;p1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4" name="Google Shape;14;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7"/>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7" name="Google Shape;17;p17"/>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8" name="Google Shape;18;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sp>
        <p:nvSpPr>
          <p:cNvPr id="20" name="Google Shape;20;p1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21" name="Google Shape;21;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2"/>
        <p:cNvGrpSpPr/>
        <p:nvPr/>
      </p:nvGrpSpPr>
      <p:grpSpPr>
        <a:xfrm>
          <a:off x="0" y="0"/>
          <a:ext cx="0" cy="0"/>
          <a:chOff x="0" y="0"/>
          <a:chExt cx="0" cy="0"/>
        </a:xfrm>
      </p:grpSpPr>
      <p:sp>
        <p:nvSpPr>
          <p:cNvPr id="23" name="Google Shape;23;p1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4" name="Google Shape;24;p19"/>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5" name="Google Shape;25;p19"/>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6" name="Google Shape;26;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
        <p:cNvGrpSpPr/>
        <p:nvPr/>
      </p:nvGrpSpPr>
      <p:grpSpPr>
        <a:xfrm>
          <a:off x="0" y="0"/>
          <a:ext cx="0" cy="0"/>
          <a:chOff x="0" y="0"/>
          <a:chExt cx="0" cy="0"/>
        </a:xfrm>
      </p:grpSpPr>
      <p:sp>
        <p:nvSpPr>
          <p:cNvPr id="28" name="Google Shape;28;p2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9" name="Google Shape;29;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0"/>
        <p:cNvGrpSpPr/>
        <p:nvPr/>
      </p:nvGrpSpPr>
      <p:grpSpPr>
        <a:xfrm>
          <a:off x="0" y="0"/>
          <a:ext cx="0" cy="0"/>
          <a:chOff x="0" y="0"/>
          <a:chExt cx="0" cy="0"/>
        </a:xfrm>
      </p:grpSpPr>
      <p:sp>
        <p:nvSpPr>
          <p:cNvPr id="31" name="Google Shape;31;p21"/>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2" name="Google Shape;32;p21"/>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3" name="Google Shape;33;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4"/>
        <p:cNvGrpSpPr/>
        <p:nvPr/>
      </p:nvGrpSpPr>
      <p:grpSpPr>
        <a:xfrm>
          <a:off x="0" y="0"/>
          <a:ext cx="0" cy="0"/>
          <a:chOff x="0" y="0"/>
          <a:chExt cx="0" cy="0"/>
        </a:xfrm>
      </p:grpSpPr>
      <p:sp>
        <p:nvSpPr>
          <p:cNvPr id="35" name="Google Shape;35;p2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6" name="Google Shape;36;p2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7"/>
        <p:cNvGrpSpPr/>
        <p:nvPr/>
      </p:nvGrpSpPr>
      <p:grpSpPr>
        <a:xfrm>
          <a:off x="0" y="0"/>
          <a:ext cx="0" cy="0"/>
          <a:chOff x="0" y="0"/>
          <a:chExt cx="0" cy="0"/>
        </a:xfrm>
      </p:grpSpPr>
      <p:sp>
        <p:nvSpPr>
          <p:cNvPr id="38" name="Google Shape;38;p2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 name="Google Shape;39;p23"/>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40" name="Google Shape;40;p23"/>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1" name="Google Shape;41;p23"/>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2" name="Google Shape;42;p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labor.maryland.gov/labor/mosh/volc.s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53"/>
        <p:cNvGrpSpPr/>
        <p:nvPr/>
      </p:nvGrpSpPr>
      <p:grpSpPr>
        <a:xfrm>
          <a:off x="0" y="0"/>
          <a:ext cx="0" cy="0"/>
          <a:chOff x="0" y="0"/>
          <a:chExt cx="0" cy="0"/>
        </a:xfrm>
      </p:grpSpPr>
      <p:sp>
        <p:nvSpPr>
          <p:cNvPr id="55" name="Google Shape;55;g3af59f911e9_3_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Clr>
                <a:srgbClr val="000000"/>
              </a:buClr>
              <a:buSzPts val="1000"/>
              <a:buFont typeface="Arial"/>
              <a:buNone/>
            </a:pPr>
            <a:fld id="{00000000-1234-1234-1234-123412341234}" type="slidenum">
              <a:rPr lang="en"/>
              <a:t>1</a:t>
            </a:fld>
            <a:endParaRPr/>
          </a:p>
        </p:txBody>
      </p:sp>
      <p:sp>
        <p:nvSpPr>
          <p:cNvPr id="54" name="Google Shape;54;g3af59f911e9_3_5"/>
          <p:cNvSpPr txBox="1">
            <a:spLocks noGrp="1"/>
          </p:cNvSpPr>
          <p:nvPr>
            <p:ph type="title" idx="4294967295"/>
          </p:nvPr>
        </p:nvSpPr>
        <p:spPr>
          <a:xfrm>
            <a:off x="617100" y="1542700"/>
            <a:ext cx="7899774" cy="1243578"/>
          </a:xfrm>
          <a:prstGeom prst="rect">
            <a:avLst/>
          </a:prstGeom>
          <a:solidFill>
            <a:srgbClr val="FFD966"/>
          </a:solid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chemeClr val="dk1"/>
                </a:solidFill>
                <a:effectLst/>
                <a:uLnTx/>
                <a:uFillTx/>
                <a:latin typeface="Montserrat SemiBold"/>
                <a:ea typeface="Montserrat SemiBold"/>
                <a:cs typeface="Montserrat SemiBold"/>
                <a:sym typeface="Montserrat SemiBold"/>
              </a:rPr>
              <a:t>MOSH Workplace Violence Prevention Standard</a:t>
            </a:r>
          </a:p>
          <a:p>
            <a:pPr marL="0" marR="0" lvl="0" indent="0" algn="ctr" defTabSz="914400" rtl="0" eaLnBrk="1" fontAlgn="auto" latinLnBrk="0" hangingPunct="1">
              <a:lnSpc>
                <a:spcPct val="100000"/>
              </a:lnSpc>
              <a:spcBef>
                <a:spcPts val="0"/>
              </a:spcBef>
              <a:spcAft>
                <a:spcPts val="0"/>
              </a:spcAft>
              <a:buClr>
                <a:srgbClr val="000000"/>
              </a:buClr>
              <a:buSzPts val="3900"/>
              <a:buFont typeface="Arial"/>
              <a:buNone/>
              <a:tabLst/>
              <a:defRPr/>
            </a:pPr>
            <a:endParaRPr kumimoji="0" lang="en-US" sz="3900" b="1" i="0" u="none" strike="noStrike" kern="0" cap="none" spc="0" normalizeH="0" baseline="0" noProof="0" dirty="0">
              <a:ln>
                <a:noFill/>
              </a:ln>
              <a:solidFill>
                <a:schemeClr val="dk1"/>
              </a:solidFill>
              <a:effectLst/>
              <a:uLnTx/>
              <a:uFillTx/>
              <a:latin typeface="Montserrat SemiBold"/>
              <a:ea typeface="Montserrat SemiBold"/>
              <a:cs typeface="Montserrat SemiBold"/>
              <a:sym typeface="Montserrat SemiBold"/>
            </a:endParaRPr>
          </a:p>
        </p:txBody>
      </p:sp>
      <p:pic>
        <p:nvPicPr>
          <p:cNvPr id="56" name="Google Shape;56;g3af59f911e9_3_5" descr="Logo for the Maryland Department of Labor, Maryland Occupational Safety and Health."/>
          <p:cNvPicPr preferRelativeResize="0"/>
          <p:nvPr/>
        </p:nvPicPr>
        <p:blipFill rotWithShape="1">
          <a:blip r:embed="rId3">
            <a:alphaModFix/>
          </a:blip>
          <a:srcRect/>
          <a:stretch/>
        </p:blipFill>
        <p:spPr>
          <a:xfrm>
            <a:off x="1966625" y="3359200"/>
            <a:ext cx="5210750" cy="1096500"/>
          </a:xfrm>
          <a:prstGeom prst="rect">
            <a:avLst/>
          </a:prstGeom>
          <a:noFill/>
          <a:ln>
            <a:noFill/>
          </a:ln>
        </p:spPr>
      </p:pic>
      <p:sp>
        <p:nvSpPr>
          <p:cNvPr id="57" name="Google Shape;57;g3af59f911e9_3_5">
            <a:extLst>
              <a:ext uri="{C183D7F6-B498-43B3-948B-1728B52AA6E4}">
                <adec:decorative xmlns:adec="http://schemas.microsoft.com/office/drawing/2017/decorative" val="1"/>
              </a:ext>
            </a:extLst>
          </p:cNvPr>
          <p:cNvSpPr txBox="1"/>
          <p:nvPr/>
        </p:nvSpPr>
        <p:spPr>
          <a:xfrm>
            <a:off x="2286000" y="2417862"/>
            <a:ext cx="4572000"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3" name="Google Shape;133;p2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t>10</a:t>
            </a:fld>
            <a:endParaRPr/>
          </a:p>
        </p:txBody>
      </p:sp>
      <p:sp>
        <p:nvSpPr>
          <p:cNvPr id="131" name="Google Shape;131;p26"/>
          <p:cNvSpPr txBox="1">
            <a:spLocks noGrp="1"/>
          </p:cNvSpPr>
          <p:nvPr>
            <p:ph type="title" idx="4294967295"/>
          </p:nvPr>
        </p:nvSpPr>
        <p:spPr>
          <a:xfrm>
            <a:off x="527300" y="303900"/>
            <a:ext cx="7820700" cy="346200"/>
          </a:xfrm>
          <a:prstGeom prst="rect">
            <a:avLst/>
          </a:prstGeom>
          <a:noFill/>
          <a:ln>
            <a:noFill/>
            <a:prstDash/>
          </a:ln>
          <a:effectLst/>
        </p:spPr>
        <p:txBody>
          <a:bodyPr rot="0" spcFirstLastPara="1"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90000"/>
              </a:lnSpc>
              <a:spcBef>
                <a:spcPts val="0"/>
              </a:spcBef>
              <a:spcAft>
                <a:spcPts val="0"/>
              </a:spcAft>
              <a:buClr>
                <a:schemeClr val="dk1"/>
              </a:buClr>
              <a:buSzPts val="3200"/>
              <a:buFont typeface="Times New Roman"/>
              <a:buNone/>
              <a:tabLst/>
              <a:defRPr/>
            </a:pPr>
            <a:r>
              <a:rPr kumimoji="0" lang="en-US" sz="2500" b="1" i="0" u="none" strike="noStrike" kern="0" cap="none" spc="0" normalizeH="0" baseline="0" noProof="0" dirty="0">
                <a:ln>
                  <a:noFill/>
                </a:ln>
                <a:solidFill>
                  <a:schemeClr val="dk1"/>
                </a:solidFill>
                <a:effectLst/>
                <a:uLnTx/>
                <a:uFillTx/>
                <a:latin typeface="Montserrat"/>
                <a:ea typeface="Montserrat"/>
                <a:cs typeface="Montserrat"/>
                <a:sym typeface="Montserrat"/>
              </a:rPr>
              <a:t>Workplace Violence Prevention Plan</a:t>
            </a:r>
          </a:p>
        </p:txBody>
      </p:sp>
      <p:cxnSp>
        <p:nvCxnSpPr>
          <p:cNvPr id="132" name="Google Shape;132;p26">
            <a:extLst>
              <a:ext uri="{C183D7F6-B498-43B3-948B-1728B52AA6E4}">
                <adec:decorative xmlns:adec="http://schemas.microsoft.com/office/drawing/2017/decorative" val="1"/>
              </a:ext>
            </a:extLst>
          </p:cNvPr>
          <p:cNvCxnSpPr/>
          <p:nvPr/>
        </p:nvCxnSpPr>
        <p:spPr>
          <a:xfrm rot="10800000" flipH="1">
            <a:off x="288650" y="869013"/>
            <a:ext cx="8298000" cy="28500"/>
          </a:xfrm>
          <a:prstGeom prst="straightConnector1">
            <a:avLst/>
          </a:prstGeom>
          <a:noFill/>
          <a:ln w="9525" cap="flat" cmpd="sng">
            <a:solidFill>
              <a:srgbClr val="C40E3E"/>
            </a:solidFill>
            <a:prstDash val="solid"/>
            <a:round/>
            <a:headEnd type="none" w="sm" len="sm"/>
            <a:tailEnd type="none" w="sm" len="sm"/>
          </a:ln>
        </p:spPr>
      </p:cxnSp>
      <p:sp>
        <p:nvSpPr>
          <p:cNvPr id="134" name="Google Shape;134;p26"/>
          <p:cNvSpPr txBox="1"/>
          <p:nvPr/>
        </p:nvSpPr>
        <p:spPr>
          <a:xfrm>
            <a:off x="510900" y="995375"/>
            <a:ext cx="8209200" cy="3738300"/>
          </a:xfrm>
          <a:prstGeom prst="rect">
            <a:avLst/>
          </a:prstGeom>
          <a:noFill/>
          <a:ln>
            <a:noFill/>
          </a:ln>
        </p:spPr>
        <p:txBody>
          <a:bodyPr spcFirstLastPara="1" wrap="square" lIns="91425" tIns="45700" rIns="91425" bIns="45700" anchor="t" anchorCtr="0">
            <a:noAutofit/>
          </a:bodyPr>
          <a:lstStyle/>
          <a:p>
            <a:pPr marL="285750" marR="0" lvl="0" indent="-285750" algn="l" rtl="0">
              <a:lnSpc>
                <a:spcPct val="120000"/>
              </a:lnSpc>
              <a:spcBef>
                <a:spcPts val="0"/>
              </a:spcBef>
              <a:spcAft>
                <a:spcPts val="0"/>
              </a:spcAft>
              <a:buClr>
                <a:srgbClr val="000000"/>
              </a:buClr>
              <a:buSzPts val="1400"/>
              <a:buFont typeface="Noto Sans Symbols"/>
              <a:buChar char="❖"/>
            </a:pPr>
            <a:r>
              <a:rPr lang="en" sz="1800" b="0" i="0" u="none" strike="noStrike" cap="none">
                <a:solidFill>
                  <a:srgbClr val="000000"/>
                </a:solidFill>
                <a:latin typeface="Montserrat"/>
                <a:ea typeface="Montserrat"/>
                <a:cs typeface="Montserrat"/>
                <a:sym typeface="Montserrat"/>
              </a:rPr>
              <a:t>The development, implementation, and maintenance of a workplace violence prevention plan can be an important tool for employers to manage risk and reduce employee exposure to workplace violence.</a:t>
            </a:r>
            <a:endParaRPr/>
          </a:p>
          <a:p>
            <a:pPr marL="285750" marR="0" lvl="0" indent="-196850" algn="l" rtl="0">
              <a:lnSpc>
                <a:spcPct val="120000"/>
              </a:lnSpc>
              <a:spcBef>
                <a:spcPts val="0"/>
              </a:spcBef>
              <a:spcAft>
                <a:spcPts val="0"/>
              </a:spcAft>
              <a:buClr>
                <a:srgbClr val="000000"/>
              </a:buClr>
              <a:buSzPts val="1400"/>
              <a:buFont typeface="Noto Sans Symbols"/>
              <a:buNone/>
            </a:pPr>
            <a:endParaRPr sz="1800" b="0" i="0" u="none" strike="noStrike" cap="none">
              <a:solidFill>
                <a:srgbClr val="000000"/>
              </a:solidFill>
              <a:latin typeface="Montserrat"/>
              <a:ea typeface="Montserrat"/>
              <a:cs typeface="Montserrat"/>
              <a:sym typeface="Montserrat"/>
            </a:endParaRPr>
          </a:p>
          <a:p>
            <a:pPr marL="285750" marR="0" lvl="0" indent="-285750" algn="l" rtl="0">
              <a:lnSpc>
                <a:spcPct val="120000"/>
              </a:lnSpc>
              <a:spcBef>
                <a:spcPts val="0"/>
              </a:spcBef>
              <a:spcAft>
                <a:spcPts val="0"/>
              </a:spcAft>
              <a:buClr>
                <a:srgbClr val="000000"/>
              </a:buClr>
              <a:buSzPts val="1400"/>
              <a:buFont typeface="Noto Sans Symbols"/>
              <a:buChar char="❖"/>
            </a:pPr>
            <a:r>
              <a:rPr lang="en" sz="1800" b="0" i="0" u="none" strike="noStrike" cap="none">
                <a:solidFill>
                  <a:srgbClr val="000000"/>
                </a:solidFill>
                <a:latin typeface="Montserrat"/>
                <a:ea typeface="Montserrat"/>
                <a:cs typeface="Montserrat"/>
                <a:sym typeface="Montserrat"/>
              </a:rPr>
              <a:t>Plans should be available and accessible to employees and MOSH.</a:t>
            </a:r>
            <a:endParaRPr/>
          </a:p>
          <a:p>
            <a:pPr marL="0" marR="0" lvl="0" indent="0" algn="l" rtl="0">
              <a:lnSpc>
                <a:spcPct val="120000"/>
              </a:lnSpc>
              <a:spcBef>
                <a:spcPts val="0"/>
              </a:spcBef>
              <a:spcAft>
                <a:spcPts val="0"/>
              </a:spcAft>
              <a:buNone/>
            </a:pPr>
            <a:endParaRPr sz="1800" b="0" i="0" u="none" strike="noStrike" cap="none">
              <a:solidFill>
                <a:srgbClr val="000000"/>
              </a:solidFill>
              <a:latin typeface="Montserrat"/>
              <a:ea typeface="Montserrat"/>
              <a:cs typeface="Montserrat"/>
              <a:sym typeface="Montserrat"/>
            </a:endParaRPr>
          </a:p>
          <a:p>
            <a:pPr marL="285750" marR="0" lvl="0" indent="-285750" algn="l" rtl="0">
              <a:lnSpc>
                <a:spcPct val="120000"/>
              </a:lnSpc>
              <a:spcBef>
                <a:spcPts val="0"/>
              </a:spcBef>
              <a:spcAft>
                <a:spcPts val="0"/>
              </a:spcAft>
              <a:buClr>
                <a:srgbClr val="000000"/>
              </a:buClr>
              <a:buSzPts val="1400"/>
              <a:buFont typeface="Noto Sans Symbols"/>
              <a:buChar char="❖"/>
            </a:pPr>
            <a:r>
              <a:rPr lang="en" sz="1800" b="0" i="0" u="none" strike="noStrike" cap="none">
                <a:solidFill>
                  <a:srgbClr val="000000"/>
                </a:solidFill>
                <a:latin typeface="Montserrat"/>
                <a:ea typeface="Montserrat"/>
                <a:cs typeface="Montserrat"/>
                <a:sym typeface="Montserrat"/>
              </a:rPr>
              <a:t>In order to remain effective, plans are usually reviewed periodically or when a deficiency is observed or becomes apparent after a workplace violence incident.</a:t>
            </a:r>
            <a:endParaRPr/>
          </a:p>
          <a:p>
            <a:pPr marL="285750" marR="0" lvl="0" indent="-196850" algn="l" rtl="0">
              <a:lnSpc>
                <a:spcPct val="120000"/>
              </a:lnSpc>
              <a:spcBef>
                <a:spcPts val="0"/>
              </a:spcBef>
              <a:spcAft>
                <a:spcPts val="0"/>
              </a:spcAft>
              <a:buClr>
                <a:srgbClr val="000000"/>
              </a:buClr>
              <a:buSzPts val="1400"/>
              <a:buFont typeface="Noto Sans Symbols"/>
              <a:buNone/>
            </a:pPr>
            <a:endParaRPr sz="1300" b="0" i="0" u="none" strike="noStrike" cap="none">
              <a:solidFill>
                <a:srgbClr val="000000"/>
              </a:solidFill>
              <a:latin typeface="Montserrat"/>
              <a:ea typeface="Montserrat"/>
              <a:cs typeface="Montserrat"/>
              <a:sym typeface="Montserrat"/>
            </a:endParaRPr>
          </a:p>
          <a:p>
            <a:pPr marL="285750" marR="0" lvl="0" indent="-196850" algn="l" rtl="0">
              <a:lnSpc>
                <a:spcPct val="120000"/>
              </a:lnSpc>
              <a:spcBef>
                <a:spcPts val="0"/>
              </a:spcBef>
              <a:spcAft>
                <a:spcPts val="0"/>
              </a:spcAft>
              <a:buClr>
                <a:srgbClr val="000000"/>
              </a:buClr>
              <a:buSzPts val="1400"/>
              <a:buFont typeface="Noto Sans Symbols"/>
              <a:buNone/>
            </a:pPr>
            <a:endParaRPr sz="1300" b="0" i="0" u="none" strike="noStrike" cap="none">
              <a:solidFill>
                <a:srgbClr val="000000"/>
              </a:solidFill>
              <a:latin typeface="Montserrat"/>
              <a:ea typeface="Montserrat"/>
              <a:cs typeface="Montserrat"/>
              <a:sym typeface="Montserrat"/>
            </a:endParaRPr>
          </a:p>
          <a:p>
            <a:pPr marL="285750" marR="0" lvl="0" indent="-196850" algn="l" rtl="0">
              <a:lnSpc>
                <a:spcPct val="120000"/>
              </a:lnSpc>
              <a:spcBef>
                <a:spcPts val="0"/>
              </a:spcBef>
              <a:spcAft>
                <a:spcPts val="0"/>
              </a:spcAft>
              <a:buClr>
                <a:srgbClr val="000000"/>
              </a:buClr>
              <a:buSzPts val="1400"/>
              <a:buFont typeface="Noto Sans Symbols"/>
              <a:buNone/>
            </a:pPr>
            <a:endParaRPr sz="1300" b="0" i="0" u="none" strike="noStrike" cap="none">
              <a:solidFill>
                <a:srgbClr val="000000"/>
              </a:solidFill>
              <a:latin typeface="Montserrat"/>
              <a:ea typeface="Montserrat"/>
              <a:cs typeface="Montserrat"/>
              <a:sym typeface="Montserra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41" name="Google Shape;141;p2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t>11</a:t>
            </a:fld>
            <a:endParaRPr/>
          </a:p>
        </p:txBody>
      </p:sp>
      <p:sp>
        <p:nvSpPr>
          <p:cNvPr id="139" name="Google Shape;139;p27"/>
          <p:cNvSpPr txBox="1">
            <a:spLocks noGrp="1"/>
          </p:cNvSpPr>
          <p:nvPr>
            <p:ph type="title" idx="4294967295"/>
          </p:nvPr>
        </p:nvSpPr>
        <p:spPr>
          <a:xfrm>
            <a:off x="527300" y="303900"/>
            <a:ext cx="7820700" cy="346200"/>
          </a:xfrm>
          <a:prstGeom prst="rect">
            <a:avLst/>
          </a:prstGeom>
          <a:noFill/>
          <a:ln>
            <a:noFill/>
            <a:prstDash/>
          </a:ln>
          <a:effectLst/>
        </p:spPr>
        <p:txBody>
          <a:bodyPr rot="0" spcFirstLastPara="1"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90000"/>
              </a:lnSpc>
              <a:spcBef>
                <a:spcPts val="0"/>
              </a:spcBef>
              <a:spcAft>
                <a:spcPts val="0"/>
              </a:spcAft>
              <a:buClr>
                <a:schemeClr val="dk1"/>
              </a:buClr>
              <a:buSzPts val="3200"/>
              <a:buFont typeface="Times New Roman"/>
              <a:buNone/>
              <a:tabLst/>
              <a:defRPr/>
            </a:pPr>
            <a:r>
              <a:rPr kumimoji="0" lang="fr-FR" sz="2500" b="1" i="0" u="none" strike="noStrike" kern="0" cap="none" spc="0" normalizeH="0" baseline="0" noProof="0" dirty="0">
                <a:ln>
                  <a:noFill/>
                </a:ln>
                <a:solidFill>
                  <a:schemeClr val="dk1"/>
                </a:solidFill>
                <a:effectLst/>
                <a:uLnTx/>
                <a:uFillTx/>
                <a:latin typeface="Montserrat"/>
                <a:ea typeface="Montserrat"/>
                <a:cs typeface="Montserrat"/>
                <a:sym typeface="Montserrat"/>
              </a:rPr>
              <a:t>Workplace Violence Prevention Plan </a:t>
            </a:r>
            <a:r>
              <a:rPr kumimoji="0" lang="fr-FR" sz="2500" b="1" i="0" u="none" strike="noStrike" kern="0" cap="none" spc="0" normalizeH="0" baseline="0" noProof="0" dirty="0" err="1">
                <a:ln>
                  <a:noFill/>
                </a:ln>
                <a:solidFill>
                  <a:schemeClr val="dk1"/>
                </a:solidFill>
                <a:effectLst/>
                <a:uLnTx/>
                <a:uFillTx/>
                <a:latin typeface="Montserrat"/>
                <a:ea typeface="Montserrat"/>
                <a:cs typeface="Montserrat"/>
                <a:sym typeface="Montserrat"/>
              </a:rPr>
              <a:t>Cont</a:t>
            </a:r>
            <a:r>
              <a:rPr kumimoji="0" lang="fr-FR" sz="2500" b="1" i="0" u="none" strike="noStrike" kern="0" cap="none" spc="0" normalizeH="0" baseline="0" noProof="0" dirty="0">
                <a:ln>
                  <a:noFill/>
                </a:ln>
                <a:solidFill>
                  <a:schemeClr val="dk1"/>
                </a:solidFill>
                <a:effectLst/>
                <a:uLnTx/>
                <a:uFillTx/>
                <a:latin typeface="Montserrat"/>
                <a:ea typeface="Montserrat"/>
                <a:cs typeface="Montserrat"/>
                <a:sym typeface="Montserrat"/>
              </a:rPr>
              <a:t>.</a:t>
            </a:r>
          </a:p>
        </p:txBody>
      </p:sp>
      <p:cxnSp>
        <p:nvCxnSpPr>
          <p:cNvPr id="140" name="Google Shape;140;p27">
            <a:extLst>
              <a:ext uri="{C183D7F6-B498-43B3-948B-1728B52AA6E4}">
                <adec:decorative xmlns:adec="http://schemas.microsoft.com/office/drawing/2017/decorative" val="1"/>
              </a:ext>
            </a:extLst>
          </p:cNvPr>
          <p:cNvCxnSpPr/>
          <p:nvPr/>
        </p:nvCxnSpPr>
        <p:spPr>
          <a:xfrm rot="10800000" flipH="1">
            <a:off x="288650" y="869013"/>
            <a:ext cx="8298000" cy="28500"/>
          </a:xfrm>
          <a:prstGeom prst="straightConnector1">
            <a:avLst/>
          </a:prstGeom>
          <a:noFill/>
          <a:ln w="9525" cap="flat" cmpd="sng">
            <a:solidFill>
              <a:srgbClr val="C40E3E"/>
            </a:solidFill>
            <a:prstDash val="solid"/>
            <a:round/>
            <a:headEnd type="none" w="sm" len="sm"/>
            <a:tailEnd type="none" w="sm" len="sm"/>
          </a:ln>
        </p:spPr>
      </p:cxnSp>
      <p:sp>
        <p:nvSpPr>
          <p:cNvPr id="142" name="Google Shape;142;p27"/>
          <p:cNvSpPr txBox="1"/>
          <p:nvPr/>
        </p:nvSpPr>
        <p:spPr>
          <a:xfrm>
            <a:off x="510900" y="995375"/>
            <a:ext cx="8209200" cy="3738300"/>
          </a:xfrm>
          <a:prstGeom prst="rect">
            <a:avLst/>
          </a:prstGeom>
          <a:noFill/>
          <a:ln>
            <a:noFill/>
          </a:ln>
        </p:spPr>
        <p:txBody>
          <a:bodyPr spcFirstLastPara="1" wrap="square" lIns="91425" tIns="45700" rIns="91425" bIns="45700" anchor="t" anchorCtr="0">
            <a:noAutofit/>
          </a:bodyPr>
          <a:lstStyle/>
          <a:p>
            <a:pPr marL="285750" marR="0" lvl="0" indent="-285750" algn="l" rtl="0">
              <a:lnSpc>
                <a:spcPct val="120000"/>
              </a:lnSpc>
              <a:spcBef>
                <a:spcPts val="0"/>
              </a:spcBef>
              <a:spcAft>
                <a:spcPts val="0"/>
              </a:spcAft>
              <a:buClr>
                <a:srgbClr val="000000"/>
              </a:buClr>
              <a:buSzPts val="1400"/>
              <a:buFont typeface="Noto Sans Symbols"/>
              <a:buChar char="❖"/>
            </a:pPr>
            <a:r>
              <a:rPr lang="en" sz="1500" b="0" i="0" u="none" strike="noStrike" cap="none">
                <a:solidFill>
                  <a:srgbClr val="000000"/>
                </a:solidFill>
                <a:latin typeface="Montserrat"/>
                <a:ea typeface="Montserrat"/>
                <a:cs typeface="Montserrat"/>
                <a:sym typeface="Montserrat"/>
              </a:rPr>
              <a:t>Potential plan elements could include: </a:t>
            </a:r>
            <a:endParaRPr/>
          </a:p>
          <a:p>
            <a:pPr marL="285750" marR="0" lvl="0" indent="-196850" algn="l" rtl="0">
              <a:lnSpc>
                <a:spcPct val="120000"/>
              </a:lnSpc>
              <a:spcBef>
                <a:spcPts val="0"/>
              </a:spcBef>
              <a:spcAft>
                <a:spcPts val="0"/>
              </a:spcAft>
              <a:buClr>
                <a:srgbClr val="000000"/>
              </a:buClr>
              <a:buSzPts val="1400"/>
              <a:buFont typeface="Noto Sans Symbols"/>
              <a:buNone/>
            </a:pPr>
            <a:endParaRPr sz="1500" b="0" i="0" u="none" strike="noStrike" cap="none">
              <a:solidFill>
                <a:srgbClr val="000000"/>
              </a:solidFill>
              <a:latin typeface="Montserrat"/>
              <a:ea typeface="Montserrat"/>
              <a:cs typeface="Montserrat"/>
              <a:sym typeface="Montserrat"/>
            </a:endParaRPr>
          </a:p>
          <a:p>
            <a:pPr marL="1200150" marR="0" lvl="2" indent="-285750" algn="l" rtl="0">
              <a:lnSpc>
                <a:spcPct val="100000"/>
              </a:lnSpc>
              <a:spcBef>
                <a:spcPts val="0"/>
              </a:spcBef>
              <a:spcAft>
                <a:spcPts val="0"/>
              </a:spcAft>
              <a:buClr>
                <a:srgbClr val="000000"/>
              </a:buClr>
              <a:buSzPts val="1200"/>
              <a:buFont typeface="Noto Sans Symbols"/>
              <a:buChar char="⮚"/>
            </a:pPr>
            <a:r>
              <a:rPr lang="en" sz="1200" b="0" i="0" u="none" strike="noStrike" cap="none">
                <a:solidFill>
                  <a:srgbClr val="000000"/>
                </a:solidFill>
                <a:latin typeface="Montserrat"/>
                <a:ea typeface="Montserrat"/>
                <a:cs typeface="Montserrat"/>
                <a:sym typeface="Montserrat"/>
              </a:rPr>
              <a:t>A list of the risk factors, hazards, and patterns of injuries and illnesses identified;</a:t>
            </a:r>
            <a:endParaRPr/>
          </a:p>
          <a:p>
            <a:pPr marL="1200150" marR="0" lvl="2" indent="-285750" algn="l" rtl="0">
              <a:lnSpc>
                <a:spcPct val="100000"/>
              </a:lnSpc>
              <a:spcBef>
                <a:spcPts val="0"/>
              </a:spcBef>
              <a:spcAft>
                <a:spcPts val="0"/>
              </a:spcAft>
              <a:buClr>
                <a:srgbClr val="000000"/>
              </a:buClr>
              <a:buSzPts val="1200"/>
              <a:buFont typeface="Noto Sans Symbols"/>
              <a:buChar char="⮚"/>
            </a:pPr>
            <a:r>
              <a:rPr lang="en" sz="1200" b="0" i="0" u="none" strike="noStrike" cap="none">
                <a:solidFill>
                  <a:srgbClr val="000000"/>
                </a:solidFill>
                <a:latin typeface="Montserrat"/>
                <a:ea typeface="Montserrat"/>
                <a:cs typeface="Montserrat"/>
                <a:sym typeface="Montserrat"/>
              </a:rPr>
              <a:t>The methods and means by which each specific hazard will be addressed;</a:t>
            </a:r>
            <a:endParaRPr/>
          </a:p>
          <a:p>
            <a:pPr marL="1200150" marR="0" lvl="2" indent="-285750" algn="l" rtl="0">
              <a:lnSpc>
                <a:spcPct val="100000"/>
              </a:lnSpc>
              <a:spcBef>
                <a:spcPts val="0"/>
              </a:spcBef>
              <a:spcAft>
                <a:spcPts val="0"/>
              </a:spcAft>
              <a:buClr>
                <a:srgbClr val="000000"/>
              </a:buClr>
              <a:buSzPts val="1200"/>
              <a:buFont typeface="Noto Sans Symbols"/>
              <a:buChar char="⮚"/>
            </a:pPr>
            <a:r>
              <a:rPr lang="en" sz="1200" b="0" i="0" u="none" strike="noStrike" cap="none">
                <a:solidFill>
                  <a:srgbClr val="000000"/>
                </a:solidFill>
                <a:latin typeface="Montserrat"/>
                <a:ea typeface="Montserrat"/>
                <a:cs typeface="Montserrat"/>
                <a:sym typeface="Montserrat"/>
              </a:rPr>
              <a:t>Procedures to identify, evaluate, and eliminate or minimize hazards;</a:t>
            </a:r>
            <a:endParaRPr/>
          </a:p>
          <a:p>
            <a:pPr marL="1200150" marR="0" lvl="2" indent="-285750" algn="l" rtl="0">
              <a:lnSpc>
                <a:spcPct val="100000"/>
              </a:lnSpc>
              <a:spcBef>
                <a:spcPts val="0"/>
              </a:spcBef>
              <a:spcAft>
                <a:spcPts val="0"/>
              </a:spcAft>
              <a:buClr>
                <a:srgbClr val="000000"/>
              </a:buClr>
              <a:buSzPts val="1200"/>
              <a:buFont typeface="Noto Sans Symbols"/>
              <a:buChar char="⮚"/>
            </a:pPr>
            <a:r>
              <a:rPr lang="en" sz="1200" b="0" i="0" u="none" strike="noStrike" cap="none">
                <a:solidFill>
                  <a:srgbClr val="000000"/>
                </a:solidFill>
                <a:latin typeface="Montserrat"/>
                <a:ea typeface="Montserrat"/>
                <a:cs typeface="Montserrat"/>
                <a:sym typeface="Montserrat"/>
              </a:rPr>
              <a:t>Procedures to accept and respond to reports of workplace violence and to prohibit retaliation for reporting;</a:t>
            </a:r>
            <a:endParaRPr/>
          </a:p>
          <a:p>
            <a:pPr marL="1200150" marR="0" lvl="2" indent="-285750" algn="l" rtl="0">
              <a:lnSpc>
                <a:spcPct val="100000"/>
              </a:lnSpc>
              <a:spcBef>
                <a:spcPts val="0"/>
              </a:spcBef>
              <a:spcAft>
                <a:spcPts val="0"/>
              </a:spcAft>
              <a:buClr>
                <a:srgbClr val="000000"/>
              </a:buClr>
              <a:buSzPts val="1200"/>
              <a:buFont typeface="Noto Sans Symbols"/>
              <a:buChar char="⮚"/>
            </a:pPr>
            <a:r>
              <a:rPr lang="en" sz="1200" b="0" i="0" u="none" strike="noStrike" cap="none">
                <a:solidFill>
                  <a:srgbClr val="000000"/>
                </a:solidFill>
                <a:latin typeface="Montserrat"/>
                <a:ea typeface="Montserrat"/>
                <a:cs typeface="Montserrat"/>
                <a:sym typeface="Montserrat"/>
              </a:rPr>
              <a:t>Procedures for post-incident response and investigation;</a:t>
            </a:r>
            <a:endParaRPr/>
          </a:p>
          <a:p>
            <a:pPr marL="1200150" marR="0" lvl="2" indent="-285750" algn="l" rtl="0">
              <a:lnSpc>
                <a:spcPct val="100000"/>
              </a:lnSpc>
              <a:spcBef>
                <a:spcPts val="0"/>
              </a:spcBef>
              <a:spcAft>
                <a:spcPts val="0"/>
              </a:spcAft>
              <a:buClr>
                <a:srgbClr val="000000"/>
              </a:buClr>
              <a:buSzPts val="1200"/>
              <a:buFont typeface="Noto Sans Symbols"/>
              <a:buChar char="⮚"/>
            </a:pPr>
            <a:r>
              <a:rPr lang="en" sz="1200" b="0" i="0" u="none" strike="noStrike" cap="none">
                <a:solidFill>
                  <a:srgbClr val="000000"/>
                </a:solidFill>
                <a:latin typeface="Montserrat"/>
                <a:ea typeface="Montserrat"/>
                <a:cs typeface="Montserrat"/>
                <a:sym typeface="Montserrat"/>
              </a:rPr>
              <a:t>Procedures to obtain active employee and authorized employee representative involvement;</a:t>
            </a:r>
            <a:endParaRPr/>
          </a:p>
          <a:p>
            <a:pPr marL="1200150" marR="0" lvl="2" indent="-285750" algn="l" rtl="0">
              <a:lnSpc>
                <a:spcPct val="100000"/>
              </a:lnSpc>
              <a:spcBef>
                <a:spcPts val="0"/>
              </a:spcBef>
              <a:spcAft>
                <a:spcPts val="0"/>
              </a:spcAft>
              <a:buClr>
                <a:srgbClr val="000000"/>
              </a:buClr>
              <a:buSzPts val="1200"/>
              <a:buFont typeface="Noto Sans Symbols"/>
              <a:buChar char="⮚"/>
            </a:pPr>
            <a:r>
              <a:rPr lang="en" sz="1200" b="0" i="0" u="none" strike="noStrike" cap="none">
                <a:solidFill>
                  <a:srgbClr val="000000"/>
                </a:solidFill>
                <a:latin typeface="Montserrat"/>
                <a:ea typeface="Montserrat"/>
                <a:cs typeface="Montserrat"/>
                <a:sym typeface="Montserrat"/>
              </a:rPr>
              <a:t>Procedures to communicate with employees regarding workplace violence;</a:t>
            </a:r>
            <a:endParaRPr/>
          </a:p>
          <a:p>
            <a:pPr marL="1200150" marR="0" lvl="2" indent="-285750" algn="l" rtl="0">
              <a:lnSpc>
                <a:spcPct val="100000"/>
              </a:lnSpc>
              <a:spcBef>
                <a:spcPts val="0"/>
              </a:spcBef>
              <a:spcAft>
                <a:spcPts val="0"/>
              </a:spcAft>
              <a:buClr>
                <a:srgbClr val="000000"/>
              </a:buClr>
              <a:buSzPts val="1200"/>
              <a:buFont typeface="Noto Sans Symbols"/>
              <a:buChar char="⮚"/>
            </a:pPr>
            <a:r>
              <a:rPr lang="en" sz="1200" b="0" i="0" u="none" strike="noStrike" cap="none">
                <a:solidFill>
                  <a:srgbClr val="000000"/>
                </a:solidFill>
                <a:latin typeface="Montserrat"/>
                <a:ea typeface="Montserrat"/>
                <a:cs typeface="Montserrat"/>
                <a:sym typeface="Montserrat"/>
              </a:rPr>
              <a:t>Procedures to respond to workplace violence emergencies;</a:t>
            </a:r>
            <a:endParaRPr/>
          </a:p>
          <a:p>
            <a:pPr marL="1200150" marR="0" lvl="2" indent="-285750" algn="l" rtl="0">
              <a:lnSpc>
                <a:spcPct val="100000"/>
              </a:lnSpc>
              <a:spcBef>
                <a:spcPts val="0"/>
              </a:spcBef>
              <a:spcAft>
                <a:spcPts val="0"/>
              </a:spcAft>
              <a:buClr>
                <a:srgbClr val="000000"/>
              </a:buClr>
              <a:buSzPts val="1200"/>
              <a:buFont typeface="Noto Sans Symbols"/>
              <a:buChar char="⮚"/>
            </a:pPr>
            <a:r>
              <a:rPr lang="en" sz="1200" b="0" i="0" u="none" strike="noStrike" cap="none">
                <a:solidFill>
                  <a:srgbClr val="000000"/>
                </a:solidFill>
                <a:latin typeface="Montserrat"/>
                <a:ea typeface="Montserrat"/>
                <a:cs typeface="Montserrat"/>
                <a:sym typeface="Montserrat"/>
              </a:rPr>
              <a:t>Methods to coordinate implementation and maintenance with other public bodies and covered employers;</a:t>
            </a:r>
            <a:endParaRPr/>
          </a:p>
          <a:p>
            <a:pPr marL="1200150" marR="0" lvl="2" indent="-285750" algn="l" rtl="0">
              <a:lnSpc>
                <a:spcPct val="100000"/>
              </a:lnSpc>
              <a:spcBef>
                <a:spcPts val="0"/>
              </a:spcBef>
              <a:spcAft>
                <a:spcPts val="0"/>
              </a:spcAft>
              <a:buClr>
                <a:srgbClr val="000000"/>
              </a:buClr>
              <a:buSzPts val="1200"/>
              <a:buFont typeface="Noto Sans Symbols"/>
              <a:buChar char="⮚"/>
            </a:pPr>
            <a:r>
              <a:rPr lang="en" sz="1200" b="0" i="0" u="none" strike="noStrike" cap="none">
                <a:solidFill>
                  <a:srgbClr val="000000"/>
                </a:solidFill>
                <a:latin typeface="Montserrat"/>
                <a:ea typeface="Montserrat"/>
                <a:cs typeface="Montserrat"/>
                <a:sym typeface="Montserrat"/>
              </a:rPr>
              <a:t>Names and job titles of the persons responsible for implementing and maintaining the plan;</a:t>
            </a:r>
            <a:endParaRPr/>
          </a:p>
          <a:p>
            <a:pPr marL="1200150" marR="0" lvl="2" indent="-285750" algn="l" rtl="0">
              <a:lnSpc>
                <a:spcPct val="100000"/>
              </a:lnSpc>
              <a:spcBef>
                <a:spcPts val="0"/>
              </a:spcBef>
              <a:spcAft>
                <a:spcPts val="0"/>
              </a:spcAft>
              <a:buClr>
                <a:srgbClr val="000000"/>
              </a:buClr>
              <a:buSzPts val="1200"/>
              <a:buFont typeface="Noto Sans Symbols"/>
              <a:buChar char="⮚"/>
            </a:pPr>
            <a:r>
              <a:rPr lang="en" sz="1200" b="0" i="0" u="none" strike="noStrike" cap="none">
                <a:solidFill>
                  <a:srgbClr val="000000"/>
                </a:solidFill>
                <a:latin typeface="Montserrat"/>
                <a:ea typeface="Montserrat"/>
                <a:cs typeface="Montserrat"/>
                <a:sym typeface="Montserrat"/>
              </a:rPr>
              <a:t>Procedures to review effectiveness and revise as needed.</a:t>
            </a:r>
            <a:endParaRPr/>
          </a:p>
          <a:p>
            <a:pPr marL="1200150" marR="0" lvl="2" indent="-190500" algn="l" rtl="0">
              <a:lnSpc>
                <a:spcPct val="100000"/>
              </a:lnSpc>
              <a:spcBef>
                <a:spcPts val="0"/>
              </a:spcBef>
              <a:spcAft>
                <a:spcPts val="0"/>
              </a:spcAft>
              <a:buClr>
                <a:srgbClr val="000000"/>
              </a:buClr>
              <a:buSzPts val="1500"/>
              <a:buFont typeface="Noto Sans Symbols"/>
              <a:buNone/>
            </a:pPr>
            <a:endParaRPr sz="1500" b="0" i="0" u="none" strike="noStrike" cap="none">
              <a:solidFill>
                <a:srgbClr val="000000"/>
              </a:solidFill>
              <a:latin typeface="Montserrat"/>
              <a:ea typeface="Montserrat"/>
              <a:cs typeface="Montserrat"/>
              <a:sym typeface="Montserrat"/>
            </a:endParaRPr>
          </a:p>
          <a:p>
            <a:pPr marL="285750" marR="0" lvl="0" indent="-196850" algn="l" rtl="0">
              <a:lnSpc>
                <a:spcPct val="120000"/>
              </a:lnSpc>
              <a:spcBef>
                <a:spcPts val="0"/>
              </a:spcBef>
              <a:spcAft>
                <a:spcPts val="0"/>
              </a:spcAft>
              <a:buClr>
                <a:srgbClr val="000000"/>
              </a:buClr>
              <a:buSzPts val="1400"/>
              <a:buFont typeface="Noto Sans Symbols"/>
              <a:buNone/>
            </a:pPr>
            <a:endParaRPr sz="1300" b="0" i="0" u="none" strike="noStrike" cap="none">
              <a:solidFill>
                <a:srgbClr val="000000"/>
              </a:solidFill>
              <a:latin typeface="Montserrat"/>
              <a:ea typeface="Montserrat"/>
              <a:cs typeface="Montserrat"/>
              <a:sym typeface="Montserrat"/>
            </a:endParaRPr>
          </a:p>
          <a:p>
            <a:pPr marL="285750" marR="0" lvl="0" indent="-196850" algn="l" rtl="0">
              <a:lnSpc>
                <a:spcPct val="120000"/>
              </a:lnSpc>
              <a:spcBef>
                <a:spcPts val="0"/>
              </a:spcBef>
              <a:spcAft>
                <a:spcPts val="0"/>
              </a:spcAft>
              <a:buClr>
                <a:srgbClr val="000000"/>
              </a:buClr>
              <a:buSzPts val="1400"/>
              <a:buFont typeface="Noto Sans Symbols"/>
              <a:buNone/>
            </a:pPr>
            <a:endParaRPr sz="1300" b="0" i="0" u="none" strike="noStrike" cap="none">
              <a:solidFill>
                <a:srgbClr val="000000"/>
              </a:solidFill>
              <a:latin typeface="Montserrat"/>
              <a:ea typeface="Montserrat"/>
              <a:cs typeface="Montserrat"/>
              <a:sym typeface="Montserrat"/>
            </a:endParaRPr>
          </a:p>
          <a:p>
            <a:pPr marL="285750" marR="0" lvl="0" indent="-196850" algn="l" rtl="0">
              <a:lnSpc>
                <a:spcPct val="120000"/>
              </a:lnSpc>
              <a:spcBef>
                <a:spcPts val="0"/>
              </a:spcBef>
              <a:spcAft>
                <a:spcPts val="0"/>
              </a:spcAft>
              <a:buClr>
                <a:srgbClr val="000000"/>
              </a:buClr>
              <a:buSzPts val="1400"/>
              <a:buFont typeface="Noto Sans Symbols"/>
              <a:buNone/>
            </a:pPr>
            <a:endParaRPr sz="1300" b="0" i="0" u="none" strike="noStrike" cap="none">
              <a:solidFill>
                <a:srgbClr val="000000"/>
              </a:solidFill>
              <a:latin typeface="Montserrat"/>
              <a:ea typeface="Montserrat"/>
              <a:cs typeface="Montserrat"/>
              <a:sym typeface="Montserra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9" name="Google Shape;149;p2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t>12</a:t>
            </a:fld>
            <a:endParaRPr/>
          </a:p>
        </p:txBody>
      </p:sp>
      <p:sp>
        <p:nvSpPr>
          <p:cNvPr id="147" name="Google Shape;147;p28"/>
          <p:cNvSpPr txBox="1">
            <a:spLocks noGrp="1"/>
          </p:cNvSpPr>
          <p:nvPr>
            <p:ph type="title" idx="4294967295"/>
          </p:nvPr>
        </p:nvSpPr>
        <p:spPr>
          <a:xfrm>
            <a:off x="527300" y="303900"/>
            <a:ext cx="7820700" cy="346200"/>
          </a:xfrm>
          <a:prstGeom prst="rect">
            <a:avLst/>
          </a:prstGeom>
          <a:noFill/>
          <a:ln>
            <a:noFill/>
            <a:prstDash/>
          </a:ln>
          <a:effectLst/>
        </p:spPr>
        <p:txBody>
          <a:bodyPr rot="0" spcFirstLastPara="1"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90000"/>
              </a:lnSpc>
              <a:spcBef>
                <a:spcPts val="0"/>
              </a:spcBef>
              <a:spcAft>
                <a:spcPts val="0"/>
              </a:spcAft>
              <a:buClr>
                <a:schemeClr val="dk1"/>
              </a:buClr>
              <a:buSzPts val="3200"/>
              <a:buFont typeface="Times New Roman"/>
              <a:buNone/>
              <a:tabLst/>
              <a:defRPr/>
            </a:pPr>
            <a:r>
              <a:rPr kumimoji="0" lang="en-US" sz="2500" b="1" i="0" u="none" strike="noStrike" kern="0" cap="none" spc="0" normalizeH="0" baseline="0" noProof="0" dirty="0">
                <a:ln>
                  <a:noFill/>
                </a:ln>
                <a:solidFill>
                  <a:schemeClr val="dk1"/>
                </a:solidFill>
                <a:effectLst/>
                <a:uLnTx/>
                <a:uFillTx/>
                <a:latin typeface="Montserrat"/>
                <a:ea typeface="Montserrat"/>
                <a:cs typeface="Montserrat"/>
                <a:sym typeface="Montserrat"/>
              </a:rPr>
              <a:t>Training</a:t>
            </a:r>
          </a:p>
        </p:txBody>
      </p:sp>
      <p:cxnSp>
        <p:nvCxnSpPr>
          <p:cNvPr id="148" name="Google Shape;148;p28">
            <a:extLst>
              <a:ext uri="{C183D7F6-B498-43B3-948B-1728B52AA6E4}">
                <adec:decorative xmlns:adec="http://schemas.microsoft.com/office/drawing/2017/decorative" val="1"/>
              </a:ext>
            </a:extLst>
          </p:cNvPr>
          <p:cNvCxnSpPr/>
          <p:nvPr/>
        </p:nvCxnSpPr>
        <p:spPr>
          <a:xfrm rot="10800000" flipH="1">
            <a:off x="288650" y="869013"/>
            <a:ext cx="8298000" cy="28500"/>
          </a:xfrm>
          <a:prstGeom prst="straightConnector1">
            <a:avLst/>
          </a:prstGeom>
          <a:noFill/>
          <a:ln w="9525" cap="flat" cmpd="sng">
            <a:solidFill>
              <a:srgbClr val="C40E3E"/>
            </a:solidFill>
            <a:prstDash val="solid"/>
            <a:round/>
            <a:headEnd type="none" w="sm" len="sm"/>
            <a:tailEnd type="none" w="sm" len="sm"/>
          </a:ln>
        </p:spPr>
      </p:cxnSp>
      <p:sp>
        <p:nvSpPr>
          <p:cNvPr id="150" name="Google Shape;150;p28"/>
          <p:cNvSpPr txBox="1"/>
          <p:nvPr/>
        </p:nvSpPr>
        <p:spPr>
          <a:xfrm>
            <a:off x="510900" y="995375"/>
            <a:ext cx="8209200" cy="3738300"/>
          </a:xfrm>
          <a:prstGeom prst="rect">
            <a:avLst/>
          </a:prstGeom>
          <a:noFill/>
          <a:ln>
            <a:noFill/>
          </a:ln>
        </p:spPr>
        <p:txBody>
          <a:bodyPr spcFirstLastPara="1" wrap="square" lIns="91425" tIns="45700" rIns="91425" bIns="45700" anchor="t" anchorCtr="0">
            <a:noAutofit/>
          </a:bodyPr>
          <a:lstStyle/>
          <a:p>
            <a:pPr marL="0" marR="0" lvl="0" indent="0" algn="l" rtl="0">
              <a:lnSpc>
                <a:spcPct val="120000"/>
              </a:lnSpc>
              <a:spcBef>
                <a:spcPts val="0"/>
              </a:spcBef>
              <a:spcAft>
                <a:spcPts val="0"/>
              </a:spcAft>
              <a:buNone/>
            </a:pPr>
            <a:endParaRPr sz="2000" b="0" i="0" u="none" strike="noStrike" cap="none">
              <a:solidFill>
                <a:srgbClr val="000000"/>
              </a:solidFill>
              <a:latin typeface="Montserrat"/>
              <a:ea typeface="Montserrat"/>
              <a:cs typeface="Montserrat"/>
              <a:sym typeface="Montserrat"/>
            </a:endParaRPr>
          </a:p>
          <a:p>
            <a:pPr marL="285750" marR="0" lvl="0" indent="-285750" algn="l" rtl="0">
              <a:lnSpc>
                <a:spcPct val="120000"/>
              </a:lnSpc>
              <a:spcBef>
                <a:spcPts val="0"/>
              </a:spcBef>
              <a:spcAft>
                <a:spcPts val="0"/>
              </a:spcAft>
              <a:buClr>
                <a:srgbClr val="000000"/>
              </a:buClr>
              <a:buSzPts val="1400"/>
              <a:buFont typeface="Noto Sans Symbols"/>
              <a:buChar char="❖"/>
            </a:pPr>
            <a:r>
              <a:rPr lang="en" sz="2000" b="0" i="0" u="none" strike="noStrike" cap="none">
                <a:solidFill>
                  <a:srgbClr val="000000"/>
                </a:solidFill>
                <a:latin typeface="Montserrat"/>
                <a:ea typeface="Montserrat"/>
                <a:cs typeface="Montserrat"/>
                <a:sym typeface="Montserrat"/>
              </a:rPr>
              <a:t>Training on workplace violence can be an important tool to educate employees.</a:t>
            </a:r>
            <a:endParaRPr sz="2000" b="0" i="0" u="none" strike="noStrike" cap="none">
              <a:solidFill>
                <a:srgbClr val="000000"/>
              </a:solidFill>
              <a:latin typeface="Montserrat"/>
              <a:ea typeface="Montserrat"/>
              <a:cs typeface="Montserrat"/>
              <a:sym typeface="Montserrat"/>
            </a:endParaRPr>
          </a:p>
          <a:p>
            <a:pPr marL="285750" marR="0" lvl="0" indent="-196850" algn="l" rtl="0">
              <a:lnSpc>
                <a:spcPct val="120000"/>
              </a:lnSpc>
              <a:spcBef>
                <a:spcPts val="0"/>
              </a:spcBef>
              <a:spcAft>
                <a:spcPts val="0"/>
              </a:spcAft>
              <a:buClr>
                <a:srgbClr val="000000"/>
              </a:buClr>
              <a:buSzPts val="1400"/>
              <a:buFont typeface="Noto Sans Symbols"/>
              <a:buNone/>
            </a:pPr>
            <a:endParaRPr sz="2000" b="0" i="0" u="none" strike="noStrike" cap="none">
              <a:solidFill>
                <a:srgbClr val="000000"/>
              </a:solidFill>
              <a:latin typeface="Montserrat"/>
              <a:ea typeface="Montserrat"/>
              <a:cs typeface="Montserrat"/>
              <a:sym typeface="Montserrat"/>
            </a:endParaRPr>
          </a:p>
          <a:p>
            <a:pPr marL="285750" marR="0" lvl="0" indent="-285750" algn="l" rtl="0">
              <a:lnSpc>
                <a:spcPct val="120000"/>
              </a:lnSpc>
              <a:spcBef>
                <a:spcPts val="0"/>
              </a:spcBef>
              <a:spcAft>
                <a:spcPts val="0"/>
              </a:spcAft>
              <a:buClr>
                <a:srgbClr val="000000"/>
              </a:buClr>
              <a:buSzPts val="1400"/>
              <a:buFont typeface="Noto Sans Symbols"/>
              <a:buChar char="❖"/>
            </a:pPr>
            <a:r>
              <a:rPr lang="en" sz="2000" b="0" i="0" u="none" strike="noStrike" cap="none">
                <a:solidFill>
                  <a:srgbClr val="000000"/>
                </a:solidFill>
                <a:latin typeface="Montserrat"/>
                <a:ea typeface="Montserrat"/>
                <a:cs typeface="Montserrat"/>
                <a:sym typeface="Montserrat"/>
              </a:rPr>
              <a:t>Should </a:t>
            </a:r>
            <a:r>
              <a:rPr lang="en" sz="2000" b="0" i="1" u="none" strike="noStrike" cap="none">
                <a:solidFill>
                  <a:srgbClr val="000000"/>
                </a:solidFill>
                <a:latin typeface="Montserrat"/>
                <a:ea typeface="Montserrat"/>
                <a:cs typeface="Montserrat"/>
                <a:sym typeface="Montserrat"/>
              </a:rPr>
              <a:t>all</a:t>
            </a:r>
            <a:r>
              <a:rPr lang="en" sz="2000" b="0" i="0" u="none" strike="noStrike" cap="none">
                <a:solidFill>
                  <a:srgbClr val="000000"/>
                </a:solidFill>
                <a:latin typeface="Montserrat"/>
                <a:ea typeface="Montserrat"/>
                <a:cs typeface="Montserrat"/>
                <a:sym typeface="Montserrat"/>
              </a:rPr>
              <a:t> covered employers be required to provide </a:t>
            </a:r>
            <a:r>
              <a:rPr lang="en" sz="2000" b="0" i="1" u="none" strike="noStrike" cap="none">
                <a:solidFill>
                  <a:srgbClr val="000000"/>
                </a:solidFill>
                <a:latin typeface="Montserrat"/>
                <a:ea typeface="Montserrat"/>
                <a:cs typeface="Montserrat"/>
                <a:sym typeface="Montserrat"/>
              </a:rPr>
              <a:t>all</a:t>
            </a:r>
            <a:r>
              <a:rPr lang="en" sz="2000" b="0" i="0" u="none" strike="noStrike" cap="none">
                <a:solidFill>
                  <a:srgbClr val="000000"/>
                </a:solidFill>
                <a:latin typeface="Montserrat"/>
                <a:ea typeface="Montserrat"/>
                <a:cs typeface="Montserrat"/>
                <a:sym typeface="Montserrat"/>
              </a:rPr>
              <a:t> employees some form of workplace violence training?</a:t>
            </a:r>
            <a:endParaRPr sz="2000" b="0" i="0" u="none" strike="noStrike" cap="none">
              <a:solidFill>
                <a:srgbClr val="000000"/>
              </a:solidFill>
              <a:latin typeface="Montserrat"/>
              <a:ea typeface="Montserrat"/>
              <a:cs typeface="Montserrat"/>
              <a:sym typeface="Montserrat"/>
            </a:endParaRPr>
          </a:p>
          <a:p>
            <a:pPr marL="285750" marR="0" lvl="0" indent="-196850" algn="l" rtl="0">
              <a:lnSpc>
                <a:spcPct val="120000"/>
              </a:lnSpc>
              <a:spcBef>
                <a:spcPts val="0"/>
              </a:spcBef>
              <a:spcAft>
                <a:spcPts val="0"/>
              </a:spcAft>
              <a:buClr>
                <a:srgbClr val="000000"/>
              </a:buClr>
              <a:buSzPts val="1400"/>
              <a:buFont typeface="Noto Sans Symbols"/>
              <a:buNone/>
            </a:pPr>
            <a:endParaRPr sz="2000" b="0" i="0" u="none" strike="noStrike" cap="none">
              <a:solidFill>
                <a:srgbClr val="000000"/>
              </a:solidFill>
              <a:latin typeface="Montserrat"/>
              <a:ea typeface="Montserrat"/>
              <a:cs typeface="Montserrat"/>
              <a:sym typeface="Montserrat"/>
            </a:endParaRPr>
          </a:p>
          <a:p>
            <a:pPr marL="285750" marR="0" lvl="0" indent="-285750" algn="l" rtl="0">
              <a:lnSpc>
                <a:spcPct val="120000"/>
              </a:lnSpc>
              <a:spcBef>
                <a:spcPts val="0"/>
              </a:spcBef>
              <a:spcAft>
                <a:spcPts val="0"/>
              </a:spcAft>
              <a:buClr>
                <a:srgbClr val="000000"/>
              </a:buClr>
              <a:buSzPts val="1400"/>
              <a:buFont typeface="Noto Sans Symbols"/>
              <a:buChar char="❖"/>
            </a:pPr>
            <a:r>
              <a:rPr lang="en" sz="2000" b="0" i="0" u="none" strike="noStrike" cap="none">
                <a:solidFill>
                  <a:srgbClr val="000000"/>
                </a:solidFill>
                <a:latin typeface="Montserrat"/>
                <a:ea typeface="Montserrat"/>
                <a:cs typeface="Montserrat"/>
                <a:sym typeface="Montserrat"/>
              </a:rPr>
              <a:t>If employers are required to develop and maintain a workplace violence prevention plan, then employees would need to be trained on the plan.</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7" name="Google Shape;157;p2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t>13</a:t>
            </a:fld>
            <a:endParaRPr/>
          </a:p>
        </p:txBody>
      </p:sp>
      <p:sp>
        <p:nvSpPr>
          <p:cNvPr id="155" name="Google Shape;155;p29"/>
          <p:cNvSpPr txBox="1">
            <a:spLocks noGrp="1"/>
          </p:cNvSpPr>
          <p:nvPr>
            <p:ph type="title" idx="4294967295"/>
          </p:nvPr>
        </p:nvSpPr>
        <p:spPr>
          <a:xfrm>
            <a:off x="527300" y="303900"/>
            <a:ext cx="7820700" cy="276999"/>
          </a:xfrm>
          <a:prstGeom prst="rect">
            <a:avLst/>
          </a:prstGeom>
          <a:noFill/>
          <a:ln>
            <a:noFill/>
            <a:prstDash/>
          </a:ln>
          <a:effectLst/>
        </p:spPr>
        <p:txBody>
          <a:bodyPr rot="0" spcFirstLastPara="1"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90000"/>
              </a:lnSpc>
              <a:spcBef>
                <a:spcPts val="0"/>
              </a:spcBef>
              <a:spcAft>
                <a:spcPts val="0"/>
              </a:spcAft>
              <a:buClr>
                <a:schemeClr val="dk1"/>
              </a:buClr>
              <a:buSzPts val="3200"/>
              <a:buFont typeface="Times New Roman"/>
              <a:buNone/>
              <a:tabLst/>
              <a:defRPr/>
            </a:pPr>
            <a:r>
              <a:rPr kumimoji="0" lang="en-US" sz="2000" b="1" i="0" u="none" strike="noStrike" kern="0" cap="none" spc="0" normalizeH="0" baseline="0" noProof="0" dirty="0">
                <a:ln>
                  <a:noFill/>
                </a:ln>
                <a:solidFill>
                  <a:schemeClr val="dk1"/>
                </a:solidFill>
                <a:effectLst/>
                <a:uLnTx/>
                <a:uFillTx/>
                <a:latin typeface="Montserrat"/>
                <a:ea typeface="Montserrat"/>
                <a:cs typeface="Montserrat"/>
                <a:sym typeface="Montserrat"/>
              </a:rPr>
              <a:t>Reporting and Recording Workplace Violence Incidents</a:t>
            </a:r>
          </a:p>
        </p:txBody>
      </p:sp>
      <p:cxnSp>
        <p:nvCxnSpPr>
          <p:cNvPr id="156" name="Google Shape;156;p29">
            <a:extLst>
              <a:ext uri="{C183D7F6-B498-43B3-948B-1728B52AA6E4}">
                <adec:decorative xmlns:adec="http://schemas.microsoft.com/office/drawing/2017/decorative" val="1"/>
              </a:ext>
            </a:extLst>
          </p:cNvPr>
          <p:cNvCxnSpPr/>
          <p:nvPr/>
        </p:nvCxnSpPr>
        <p:spPr>
          <a:xfrm rot="10800000" flipH="1">
            <a:off x="288650" y="869013"/>
            <a:ext cx="8298000" cy="28500"/>
          </a:xfrm>
          <a:prstGeom prst="straightConnector1">
            <a:avLst/>
          </a:prstGeom>
          <a:noFill/>
          <a:ln w="9525" cap="flat" cmpd="sng">
            <a:solidFill>
              <a:srgbClr val="C40E3E"/>
            </a:solidFill>
            <a:prstDash val="solid"/>
            <a:round/>
            <a:headEnd type="none" w="sm" len="sm"/>
            <a:tailEnd type="none" w="sm" len="sm"/>
          </a:ln>
        </p:spPr>
      </p:cxnSp>
      <p:sp>
        <p:nvSpPr>
          <p:cNvPr id="158" name="Google Shape;158;p29"/>
          <p:cNvSpPr txBox="1"/>
          <p:nvPr/>
        </p:nvSpPr>
        <p:spPr>
          <a:xfrm>
            <a:off x="510900" y="995375"/>
            <a:ext cx="8209200" cy="3738300"/>
          </a:xfrm>
          <a:prstGeom prst="rect">
            <a:avLst/>
          </a:prstGeom>
          <a:noFill/>
          <a:ln>
            <a:noFill/>
          </a:ln>
        </p:spPr>
        <p:txBody>
          <a:bodyPr spcFirstLastPara="1" wrap="square" lIns="91425" tIns="45700" rIns="91425" bIns="45700" anchor="t" anchorCtr="0">
            <a:noAutofit/>
          </a:bodyPr>
          <a:lstStyle/>
          <a:p>
            <a:pPr marL="285750" marR="0" lvl="0" indent="-285750" algn="l" rtl="0">
              <a:lnSpc>
                <a:spcPct val="120000"/>
              </a:lnSpc>
              <a:spcBef>
                <a:spcPts val="0"/>
              </a:spcBef>
              <a:spcAft>
                <a:spcPts val="0"/>
              </a:spcAft>
              <a:buClr>
                <a:srgbClr val="000000"/>
              </a:buClr>
              <a:buSzPts val="1400"/>
              <a:buFont typeface="Noto Sans Symbols"/>
              <a:buChar char="❖"/>
            </a:pPr>
            <a:r>
              <a:rPr lang="en" sz="1400" b="0" i="0" u="none" strike="noStrike" cap="none">
                <a:solidFill>
                  <a:srgbClr val="000000"/>
                </a:solidFill>
                <a:latin typeface="Montserrat"/>
                <a:ea typeface="Montserrat"/>
                <a:cs typeface="Montserrat"/>
                <a:sym typeface="Montserrat"/>
              </a:rPr>
              <a:t>Encouraging reporting of workplace violence and protecting employees from retaliation for reporting is important.  </a:t>
            </a:r>
            <a:endParaRPr/>
          </a:p>
          <a:p>
            <a:pPr marL="285750" marR="0" lvl="0" indent="-196850" algn="l" rtl="0">
              <a:lnSpc>
                <a:spcPct val="120000"/>
              </a:lnSpc>
              <a:spcBef>
                <a:spcPts val="0"/>
              </a:spcBef>
              <a:spcAft>
                <a:spcPts val="0"/>
              </a:spcAft>
              <a:buClr>
                <a:srgbClr val="000000"/>
              </a:buClr>
              <a:buSzPts val="1400"/>
              <a:buFont typeface="Noto Sans Symbols"/>
              <a:buNone/>
            </a:pPr>
            <a:endParaRPr sz="1400" b="0" i="0" u="none" strike="noStrike" cap="none">
              <a:solidFill>
                <a:srgbClr val="000000"/>
              </a:solidFill>
              <a:latin typeface="Montserrat"/>
              <a:ea typeface="Montserrat"/>
              <a:cs typeface="Montserrat"/>
              <a:sym typeface="Montserrat"/>
            </a:endParaRPr>
          </a:p>
          <a:p>
            <a:pPr marL="285750" marR="0" lvl="0" indent="-285750" algn="l" rtl="0">
              <a:lnSpc>
                <a:spcPct val="120000"/>
              </a:lnSpc>
              <a:spcBef>
                <a:spcPts val="0"/>
              </a:spcBef>
              <a:spcAft>
                <a:spcPts val="0"/>
              </a:spcAft>
              <a:buClr>
                <a:srgbClr val="000000"/>
              </a:buClr>
              <a:buSzPts val="1400"/>
              <a:buFont typeface="Noto Sans Symbols"/>
              <a:buChar char="❖"/>
            </a:pPr>
            <a:r>
              <a:rPr lang="en" sz="1400" b="0" i="0" u="none" strike="noStrike" cap="none">
                <a:solidFill>
                  <a:srgbClr val="000000"/>
                </a:solidFill>
                <a:latin typeface="Montserrat"/>
                <a:ea typeface="Montserrat"/>
                <a:cs typeface="Montserrat"/>
                <a:sym typeface="Montserrat"/>
              </a:rPr>
              <a:t>Should all employers be required to establish and maintain systems to accept and respond to reports of workplace violence?</a:t>
            </a:r>
            <a:endParaRPr/>
          </a:p>
          <a:p>
            <a:pPr marL="285750" marR="0" lvl="0" indent="-196850" algn="l" rtl="0">
              <a:lnSpc>
                <a:spcPct val="120000"/>
              </a:lnSpc>
              <a:spcBef>
                <a:spcPts val="0"/>
              </a:spcBef>
              <a:spcAft>
                <a:spcPts val="0"/>
              </a:spcAft>
              <a:buClr>
                <a:srgbClr val="000000"/>
              </a:buClr>
              <a:buSzPts val="1400"/>
              <a:buFont typeface="Noto Sans Symbols"/>
              <a:buNone/>
            </a:pPr>
            <a:endParaRPr sz="1400" b="0" i="0" u="none" strike="noStrike" cap="none">
              <a:solidFill>
                <a:srgbClr val="000000"/>
              </a:solidFill>
              <a:latin typeface="Montserrat"/>
              <a:ea typeface="Montserrat"/>
              <a:cs typeface="Montserrat"/>
              <a:sym typeface="Montserrat"/>
            </a:endParaRPr>
          </a:p>
          <a:p>
            <a:pPr marL="285750" marR="0" lvl="0" indent="-285750" algn="l" rtl="0">
              <a:lnSpc>
                <a:spcPct val="120000"/>
              </a:lnSpc>
              <a:spcBef>
                <a:spcPts val="0"/>
              </a:spcBef>
              <a:spcAft>
                <a:spcPts val="0"/>
              </a:spcAft>
              <a:buClr>
                <a:srgbClr val="000000"/>
              </a:buClr>
              <a:buSzPts val="1400"/>
              <a:buFont typeface="Noto Sans Symbols"/>
              <a:buChar char="❖"/>
            </a:pPr>
            <a:r>
              <a:rPr lang="en" sz="1400" b="0" i="0" u="none" strike="noStrike" cap="none">
                <a:solidFill>
                  <a:srgbClr val="000000"/>
                </a:solidFill>
                <a:latin typeface="Montserrat"/>
                <a:ea typeface="Montserrat"/>
                <a:cs typeface="Montserrat"/>
                <a:sym typeface="Montserrat"/>
              </a:rPr>
              <a:t>Should all employers be required to establish and maintain workplace violence incident logs?</a:t>
            </a:r>
            <a:endParaRPr/>
          </a:p>
          <a:p>
            <a:pPr marL="285750" marR="0" lvl="0" indent="-196850" algn="l" rtl="0">
              <a:lnSpc>
                <a:spcPct val="120000"/>
              </a:lnSpc>
              <a:spcBef>
                <a:spcPts val="0"/>
              </a:spcBef>
              <a:spcAft>
                <a:spcPts val="0"/>
              </a:spcAft>
              <a:buClr>
                <a:srgbClr val="000000"/>
              </a:buClr>
              <a:buSzPts val="1400"/>
              <a:buFont typeface="Noto Sans Symbols"/>
              <a:buNone/>
            </a:pPr>
            <a:endParaRPr sz="1400" b="0" i="0" u="none" strike="noStrike" cap="none">
              <a:solidFill>
                <a:srgbClr val="000000"/>
              </a:solidFill>
              <a:latin typeface="Montserrat"/>
              <a:ea typeface="Montserrat"/>
              <a:cs typeface="Montserrat"/>
              <a:sym typeface="Montserrat"/>
            </a:endParaRPr>
          </a:p>
          <a:p>
            <a:pPr marL="285750" marR="0" lvl="0" indent="-285750" algn="l" rtl="0">
              <a:lnSpc>
                <a:spcPct val="120000"/>
              </a:lnSpc>
              <a:spcBef>
                <a:spcPts val="0"/>
              </a:spcBef>
              <a:spcAft>
                <a:spcPts val="0"/>
              </a:spcAft>
              <a:buClr>
                <a:srgbClr val="000000"/>
              </a:buClr>
              <a:buSzPts val="1400"/>
              <a:buFont typeface="Noto Sans Symbols"/>
              <a:buChar char="❖"/>
            </a:pPr>
            <a:r>
              <a:rPr lang="en" sz="1400" b="0" i="0" u="none" strike="noStrike" cap="none">
                <a:solidFill>
                  <a:srgbClr val="000000"/>
                </a:solidFill>
                <a:latin typeface="Montserrat"/>
                <a:ea typeface="Montserrat"/>
                <a:cs typeface="Montserrat"/>
                <a:sym typeface="Montserrat"/>
              </a:rPr>
              <a:t>Some information that could be included in a log includes:</a:t>
            </a:r>
            <a:endParaRPr/>
          </a:p>
          <a:p>
            <a:pPr marL="285750" marR="0" lvl="0" indent="-196850" algn="l" rtl="0">
              <a:lnSpc>
                <a:spcPct val="120000"/>
              </a:lnSpc>
              <a:spcBef>
                <a:spcPts val="0"/>
              </a:spcBef>
              <a:spcAft>
                <a:spcPts val="0"/>
              </a:spcAft>
              <a:buClr>
                <a:srgbClr val="000000"/>
              </a:buClr>
              <a:buSzPts val="1400"/>
              <a:buFont typeface="Noto Sans Symbols"/>
              <a:buNone/>
            </a:pPr>
            <a:endParaRPr sz="1400" b="0" i="0" u="none" strike="noStrike" cap="none">
              <a:solidFill>
                <a:srgbClr val="000000"/>
              </a:solidFill>
              <a:latin typeface="Montserrat"/>
              <a:ea typeface="Montserrat"/>
              <a:cs typeface="Montserrat"/>
              <a:sym typeface="Montserrat"/>
            </a:endParaRPr>
          </a:p>
          <a:p>
            <a:pPr marL="1200150" marR="0" lvl="2" indent="-285750" algn="l" rtl="0">
              <a:lnSpc>
                <a:spcPct val="100000"/>
              </a:lnSpc>
              <a:spcBef>
                <a:spcPts val="0"/>
              </a:spcBef>
              <a:spcAft>
                <a:spcPts val="0"/>
              </a:spcAft>
              <a:buClr>
                <a:srgbClr val="000000"/>
              </a:buClr>
              <a:buSzPts val="1400"/>
              <a:buFont typeface="Noto Sans Symbols"/>
              <a:buChar char="⮚"/>
            </a:pPr>
            <a:r>
              <a:rPr lang="en" sz="1400" b="0" i="0" u="none" strike="noStrike" cap="none">
                <a:solidFill>
                  <a:srgbClr val="000000"/>
                </a:solidFill>
                <a:latin typeface="Montserrat"/>
                <a:ea typeface="Montserrat"/>
                <a:cs typeface="Montserrat"/>
                <a:sym typeface="Montserrat"/>
              </a:rPr>
              <a:t>Date, time, and location;</a:t>
            </a:r>
            <a:endParaRPr/>
          </a:p>
          <a:p>
            <a:pPr marL="1200150" marR="0" lvl="2" indent="-285750" algn="l" rtl="0">
              <a:lnSpc>
                <a:spcPct val="100000"/>
              </a:lnSpc>
              <a:spcBef>
                <a:spcPts val="0"/>
              </a:spcBef>
              <a:spcAft>
                <a:spcPts val="0"/>
              </a:spcAft>
              <a:buClr>
                <a:srgbClr val="000000"/>
              </a:buClr>
              <a:buSzPts val="1400"/>
              <a:buFont typeface="Noto Sans Symbols"/>
              <a:buChar char="⮚"/>
            </a:pPr>
            <a:r>
              <a:rPr lang="en" sz="1400" b="0" i="0" u="none" strike="noStrike" cap="none">
                <a:solidFill>
                  <a:srgbClr val="000000"/>
                </a:solidFill>
                <a:latin typeface="Montserrat"/>
                <a:ea typeface="Montserrat"/>
                <a:cs typeface="Montserrat"/>
                <a:sym typeface="Montserrat"/>
              </a:rPr>
              <a:t>The type of incident and the consequences;</a:t>
            </a:r>
            <a:endParaRPr/>
          </a:p>
          <a:p>
            <a:pPr marL="1200150" marR="0" lvl="2" indent="-285750" algn="l" rtl="0">
              <a:lnSpc>
                <a:spcPct val="100000"/>
              </a:lnSpc>
              <a:spcBef>
                <a:spcPts val="0"/>
              </a:spcBef>
              <a:spcAft>
                <a:spcPts val="0"/>
              </a:spcAft>
              <a:buClr>
                <a:srgbClr val="000000"/>
              </a:buClr>
              <a:buSzPts val="1400"/>
              <a:buFont typeface="Noto Sans Symbols"/>
              <a:buChar char="⮚"/>
            </a:pPr>
            <a:r>
              <a:rPr lang="en" sz="1400" b="0" i="0" u="none" strike="noStrike" cap="none">
                <a:solidFill>
                  <a:srgbClr val="000000"/>
                </a:solidFill>
                <a:latin typeface="Montserrat"/>
                <a:ea typeface="Montserrat"/>
                <a:cs typeface="Montserrat"/>
                <a:sym typeface="Montserrat"/>
              </a:rPr>
              <a:t>Whether law enforcement was involved; and </a:t>
            </a:r>
            <a:endParaRPr/>
          </a:p>
          <a:p>
            <a:pPr marL="1200150" marR="0" lvl="2" indent="-285750" algn="l" rtl="0">
              <a:lnSpc>
                <a:spcPct val="100000"/>
              </a:lnSpc>
              <a:spcBef>
                <a:spcPts val="0"/>
              </a:spcBef>
              <a:spcAft>
                <a:spcPts val="0"/>
              </a:spcAft>
              <a:buClr>
                <a:srgbClr val="000000"/>
              </a:buClr>
              <a:buSzPts val="1400"/>
              <a:buFont typeface="Noto Sans Symbols"/>
              <a:buChar char="⮚"/>
            </a:pPr>
            <a:r>
              <a:rPr lang="en" sz="1400" b="0" i="0" u="none" strike="noStrike" cap="none">
                <a:solidFill>
                  <a:srgbClr val="000000"/>
                </a:solidFill>
                <a:latin typeface="Montserrat"/>
                <a:ea typeface="Montserrat"/>
                <a:cs typeface="Montserrat"/>
                <a:sym typeface="Montserrat"/>
              </a:rPr>
              <a:t>Confidentiality protections.</a:t>
            </a:r>
            <a:endParaRPr sz="1400" b="0" i="0" u="none" strike="noStrike" cap="none">
              <a:solidFill>
                <a:srgbClr val="000000"/>
              </a:solidFill>
              <a:latin typeface="Montserrat"/>
              <a:ea typeface="Montserrat"/>
              <a:cs typeface="Montserrat"/>
              <a:sym typeface="Montserra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5" name="Google Shape;165;p3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t>14</a:t>
            </a:fld>
            <a:endParaRPr/>
          </a:p>
        </p:txBody>
      </p:sp>
      <p:sp>
        <p:nvSpPr>
          <p:cNvPr id="163" name="Google Shape;163;p30"/>
          <p:cNvSpPr txBox="1">
            <a:spLocks noGrp="1"/>
          </p:cNvSpPr>
          <p:nvPr>
            <p:ph type="title" idx="4294967295"/>
          </p:nvPr>
        </p:nvSpPr>
        <p:spPr>
          <a:xfrm>
            <a:off x="527300" y="303900"/>
            <a:ext cx="7820700" cy="346200"/>
          </a:xfrm>
          <a:prstGeom prst="rect">
            <a:avLst/>
          </a:prstGeom>
          <a:noFill/>
          <a:ln>
            <a:noFill/>
            <a:prstDash/>
          </a:ln>
          <a:effectLst/>
        </p:spPr>
        <p:txBody>
          <a:bodyPr rot="0" spcFirstLastPara="1"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90000"/>
              </a:lnSpc>
              <a:spcBef>
                <a:spcPts val="0"/>
              </a:spcBef>
              <a:spcAft>
                <a:spcPts val="0"/>
              </a:spcAft>
              <a:buClr>
                <a:schemeClr val="dk1"/>
              </a:buClr>
              <a:buSzPts val="3200"/>
              <a:buFont typeface="Times New Roman"/>
              <a:buNone/>
              <a:tabLst/>
              <a:defRPr/>
            </a:pPr>
            <a:r>
              <a:rPr kumimoji="0" lang="en-US" sz="2500" b="1" i="0" u="none" strike="noStrike" kern="0" cap="none" spc="0" normalizeH="0" baseline="0" noProof="0" dirty="0">
                <a:ln>
                  <a:noFill/>
                </a:ln>
                <a:solidFill>
                  <a:schemeClr val="dk1"/>
                </a:solidFill>
                <a:effectLst/>
                <a:uLnTx/>
                <a:uFillTx/>
                <a:latin typeface="Montserrat"/>
                <a:ea typeface="Montserrat"/>
                <a:cs typeface="Montserrat"/>
                <a:sym typeface="Montserrat"/>
              </a:rPr>
              <a:t>Recordkeeping</a:t>
            </a:r>
          </a:p>
        </p:txBody>
      </p:sp>
      <p:cxnSp>
        <p:nvCxnSpPr>
          <p:cNvPr id="164" name="Google Shape;164;p30">
            <a:extLst>
              <a:ext uri="{C183D7F6-B498-43B3-948B-1728B52AA6E4}">
                <adec:decorative xmlns:adec="http://schemas.microsoft.com/office/drawing/2017/decorative" val="1"/>
              </a:ext>
            </a:extLst>
          </p:cNvPr>
          <p:cNvCxnSpPr/>
          <p:nvPr/>
        </p:nvCxnSpPr>
        <p:spPr>
          <a:xfrm rot="10800000" flipH="1">
            <a:off x="288650" y="869013"/>
            <a:ext cx="8298000" cy="28500"/>
          </a:xfrm>
          <a:prstGeom prst="straightConnector1">
            <a:avLst/>
          </a:prstGeom>
          <a:noFill/>
          <a:ln w="9525" cap="flat" cmpd="sng">
            <a:solidFill>
              <a:srgbClr val="C40E3E"/>
            </a:solidFill>
            <a:prstDash val="solid"/>
            <a:round/>
            <a:headEnd type="none" w="sm" len="sm"/>
            <a:tailEnd type="none" w="sm" len="sm"/>
          </a:ln>
        </p:spPr>
      </p:cxnSp>
      <p:sp>
        <p:nvSpPr>
          <p:cNvPr id="166" name="Google Shape;166;p30"/>
          <p:cNvSpPr txBox="1"/>
          <p:nvPr/>
        </p:nvSpPr>
        <p:spPr>
          <a:xfrm>
            <a:off x="510900" y="995375"/>
            <a:ext cx="8209200" cy="3738300"/>
          </a:xfrm>
          <a:prstGeom prst="rect">
            <a:avLst/>
          </a:prstGeom>
          <a:noFill/>
          <a:ln>
            <a:noFill/>
          </a:ln>
        </p:spPr>
        <p:txBody>
          <a:bodyPr spcFirstLastPara="1" wrap="square" lIns="91425" tIns="45700" rIns="91425" bIns="45700" anchor="t" anchorCtr="0">
            <a:noAutofit/>
          </a:bodyPr>
          <a:lstStyle/>
          <a:p>
            <a:pPr marL="285750" marR="0" lvl="0" indent="-285750" algn="l" rtl="0">
              <a:lnSpc>
                <a:spcPct val="120000"/>
              </a:lnSpc>
              <a:spcBef>
                <a:spcPts val="0"/>
              </a:spcBef>
              <a:spcAft>
                <a:spcPts val="0"/>
              </a:spcAft>
              <a:buClr>
                <a:srgbClr val="000000"/>
              </a:buClr>
              <a:buSzPts val="1400"/>
              <a:buFont typeface="Noto Sans Symbols"/>
              <a:buChar char="❖"/>
            </a:pPr>
            <a:r>
              <a:rPr lang="en" sz="2400" b="0" i="0" u="none" strike="noStrike" cap="none">
                <a:solidFill>
                  <a:srgbClr val="000000"/>
                </a:solidFill>
                <a:latin typeface="Montserrat"/>
                <a:ea typeface="Montserrat"/>
                <a:cs typeface="Montserrat"/>
                <a:sym typeface="Montserrat"/>
              </a:rPr>
              <a:t>A workplace violence standard would include recordkeeping requirements related to the risk assessment, training, and potentially the incident log for specified periods of time.</a:t>
            </a:r>
            <a:endParaRPr/>
          </a:p>
          <a:p>
            <a:pPr marL="0" marR="0" lvl="0" indent="0" algn="l" rtl="0">
              <a:lnSpc>
                <a:spcPct val="120000"/>
              </a:lnSpc>
              <a:spcBef>
                <a:spcPts val="0"/>
              </a:spcBef>
              <a:spcAft>
                <a:spcPts val="0"/>
              </a:spcAft>
              <a:buNone/>
            </a:pPr>
            <a:endParaRPr sz="2400" b="0" i="0" u="none" strike="noStrike" cap="none">
              <a:solidFill>
                <a:srgbClr val="000000"/>
              </a:solidFill>
              <a:latin typeface="Montserrat"/>
              <a:ea typeface="Montserrat"/>
              <a:cs typeface="Montserrat"/>
              <a:sym typeface="Montserrat"/>
            </a:endParaRPr>
          </a:p>
          <a:p>
            <a:pPr marL="285750" marR="0" lvl="0" indent="-285750" algn="l" rtl="0">
              <a:lnSpc>
                <a:spcPct val="120000"/>
              </a:lnSpc>
              <a:spcBef>
                <a:spcPts val="0"/>
              </a:spcBef>
              <a:spcAft>
                <a:spcPts val="0"/>
              </a:spcAft>
              <a:buClr>
                <a:srgbClr val="000000"/>
              </a:buClr>
              <a:buSzPts val="1400"/>
              <a:buFont typeface="Noto Sans Symbols"/>
              <a:buChar char="❖"/>
            </a:pPr>
            <a:r>
              <a:rPr lang="en" sz="2400" b="0" i="0" u="none" strike="noStrike" cap="none">
                <a:solidFill>
                  <a:srgbClr val="000000"/>
                </a:solidFill>
                <a:latin typeface="Montserrat"/>
                <a:ea typeface="Montserrat"/>
                <a:cs typeface="Montserrat"/>
                <a:sym typeface="Montserrat"/>
              </a:rPr>
              <a:t>All records would need to be made available to MOSH upon request.</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5">
          <a:extLst>
            <a:ext uri="{FF2B5EF4-FFF2-40B4-BE49-F238E27FC236}">
              <a16:creationId xmlns:a16="http://schemas.microsoft.com/office/drawing/2014/main" id="{035BE5E1-802A-F5C5-3B99-CA7D2D8B0900}"/>
            </a:ext>
          </a:extLst>
        </p:cNvPr>
        <p:cNvGrpSpPr/>
        <p:nvPr/>
      </p:nvGrpSpPr>
      <p:grpSpPr>
        <a:xfrm>
          <a:off x="0" y="0"/>
          <a:ext cx="0" cy="0"/>
          <a:chOff x="0" y="0"/>
          <a:chExt cx="0" cy="0"/>
        </a:xfrm>
      </p:grpSpPr>
      <p:sp>
        <p:nvSpPr>
          <p:cNvPr id="128" name="Google Shape;128;g3aeb01f3796_2_6">
            <a:extLst>
              <a:ext uri="{FF2B5EF4-FFF2-40B4-BE49-F238E27FC236}">
                <a16:creationId xmlns:a16="http://schemas.microsoft.com/office/drawing/2014/main" id="{58589203-2067-E030-62CD-86C54ABB5A9B}"/>
              </a:ext>
            </a:extLst>
          </p:cNvPr>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t>15</a:t>
            </a:fld>
            <a:endParaRPr/>
          </a:p>
        </p:txBody>
      </p:sp>
      <p:sp>
        <p:nvSpPr>
          <p:cNvPr id="126" name="Google Shape;126;g3aeb01f3796_2_6">
            <a:extLst>
              <a:ext uri="{FF2B5EF4-FFF2-40B4-BE49-F238E27FC236}">
                <a16:creationId xmlns:a16="http://schemas.microsoft.com/office/drawing/2014/main" id="{9DE97062-5D1A-D25D-5D49-8826ECB9B34E}"/>
              </a:ext>
            </a:extLst>
          </p:cNvPr>
          <p:cNvSpPr txBox="1">
            <a:spLocks noGrp="1"/>
          </p:cNvSpPr>
          <p:nvPr>
            <p:ph type="title" idx="4294967295"/>
          </p:nvPr>
        </p:nvSpPr>
        <p:spPr>
          <a:xfrm>
            <a:off x="288650" y="311750"/>
            <a:ext cx="8501100" cy="318549"/>
          </a:xfrm>
          <a:prstGeom prst="rect">
            <a:avLst/>
          </a:prstGeom>
          <a:noFill/>
          <a:ln>
            <a:noFill/>
            <a:prstDash/>
          </a:ln>
          <a:effectLst/>
        </p:spPr>
        <p:txBody>
          <a:bodyPr rot="0" spcFirstLastPara="1"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90000"/>
              </a:lnSpc>
              <a:spcBef>
                <a:spcPts val="0"/>
              </a:spcBef>
              <a:spcAft>
                <a:spcPts val="0"/>
              </a:spcAft>
              <a:buClr>
                <a:schemeClr val="dk1"/>
              </a:buClr>
              <a:buSzPts val="3200"/>
              <a:buFont typeface="Times New Roman"/>
              <a:buNone/>
              <a:tabLst/>
              <a:defRPr/>
            </a:pPr>
            <a:r>
              <a:rPr kumimoji="0" lang="en-US" sz="2300" b="1" i="0" u="none" strike="noStrike" kern="0" cap="none" spc="0" normalizeH="0" baseline="0" noProof="0" dirty="0">
                <a:ln>
                  <a:noFill/>
                </a:ln>
                <a:solidFill>
                  <a:schemeClr val="dk1"/>
                </a:solidFill>
                <a:effectLst/>
                <a:uLnTx/>
                <a:uFillTx/>
                <a:latin typeface="Montserrat"/>
                <a:ea typeface="Montserrat"/>
                <a:cs typeface="Montserrat"/>
                <a:sym typeface="Montserrat"/>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1"/>
                  </a:ext>
                </a:extLst>
              </a:rPr>
              <a:t>MOSH Compliance Assistance</a:t>
            </a:r>
            <a:endParaRPr kumimoji="0" lang="en-US" sz="2950" b="1" i="0" u="none" strike="noStrike" kern="0" cap="none" spc="0" normalizeH="0" baseline="0" noProof="0" dirty="0">
              <a:ln>
                <a:noFill/>
              </a:ln>
              <a:solidFill>
                <a:srgbClr val="000000"/>
              </a:solidFill>
              <a:effectLst/>
              <a:uLnTx/>
              <a:uFillTx/>
              <a:latin typeface="Montserrat"/>
              <a:ea typeface="Montserrat"/>
              <a:cs typeface="Montserrat"/>
              <a:sym typeface="Montserrat"/>
            </a:endParaRPr>
          </a:p>
        </p:txBody>
      </p:sp>
      <p:cxnSp>
        <p:nvCxnSpPr>
          <p:cNvPr id="127" name="Google Shape;127;g3aeb01f3796_2_6">
            <a:extLst>
              <a:ext uri="{FF2B5EF4-FFF2-40B4-BE49-F238E27FC236}">
                <a16:creationId xmlns:a16="http://schemas.microsoft.com/office/drawing/2014/main" id="{237607C9-0257-82B8-A218-8E512DDB8DE0}"/>
              </a:ext>
              <a:ext uri="{C183D7F6-B498-43B3-948B-1728B52AA6E4}">
                <adec:decorative xmlns:adec="http://schemas.microsoft.com/office/drawing/2017/decorative" val="1"/>
              </a:ext>
            </a:extLst>
          </p:cNvPr>
          <p:cNvCxnSpPr/>
          <p:nvPr/>
        </p:nvCxnSpPr>
        <p:spPr>
          <a:xfrm rot="10800000" flipH="1">
            <a:off x="288650" y="1068938"/>
            <a:ext cx="8298000" cy="28500"/>
          </a:xfrm>
          <a:prstGeom prst="straightConnector1">
            <a:avLst/>
          </a:prstGeom>
          <a:noFill/>
          <a:ln w="9525" cap="flat" cmpd="sng">
            <a:solidFill>
              <a:srgbClr val="C40E3E"/>
            </a:solidFill>
            <a:prstDash val="solid"/>
            <a:round/>
            <a:headEnd type="none" w="sm" len="sm"/>
            <a:tailEnd type="none" w="sm" len="sm"/>
          </a:ln>
        </p:spPr>
      </p:cxnSp>
      <p:sp>
        <p:nvSpPr>
          <p:cNvPr id="129" name="Google Shape;129;g3aeb01f3796_2_6">
            <a:extLst>
              <a:ext uri="{FF2B5EF4-FFF2-40B4-BE49-F238E27FC236}">
                <a16:creationId xmlns:a16="http://schemas.microsoft.com/office/drawing/2014/main" id="{FEF70FF3-3149-BCB6-A16A-5037C67745DF}"/>
              </a:ext>
            </a:extLst>
          </p:cNvPr>
          <p:cNvSpPr txBox="1"/>
          <p:nvPr/>
        </p:nvSpPr>
        <p:spPr>
          <a:xfrm>
            <a:off x="345800" y="1334900"/>
            <a:ext cx="8298000" cy="3537348"/>
          </a:xfrm>
          <a:prstGeom prst="rect">
            <a:avLst/>
          </a:prstGeom>
          <a:noFill/>
          <a:ln>
            <a:noFill/>
          </a:ln>
        </p:spPr>
        <p:txBody>
          <a:bodyPr spcFirstLastPara="1" wrap="square" lIns="91425" tIns="91425" rIns="91425" bIns="91425" anchor="t" anchorCtr="0">
            <a:spAutoFit/>
          </a:bodyPr>
          <a:lstStyle/>
          <a:p>
            <a:pPr marL="457200" lvl="0" indent="-336550">
              <a:lnSpc>
                <a:spcPct val="90000"/>
              </a:lnSpc>
              <a:spcBef>
                <a:spcPts val="1000"/>
              </a:spcBef>
              <a:buClr>
                <a:schemeClr val="dk1"/>
              </a:buClr>
              <a:buSzPts val="1700"/>
              <a:buFont typeface="Montserrat"/>
              <a:buChar char="●"/>
            </a:pPr>
            <a:r>
              <a:rPr lang="en-US" sz="1200" dirty="0">
                <a:solidFill>
                  <a:schemeClr val="dk1"/>
                </a:solidFill>
                <a:latin typeface="Montserrat"/>
                <a:ea typeface="Montserrat"/>
                <a:cs typeface="Montserrat"/>
                <a:sym typeface="Montserrat"/>
              </a:rPr>
              <a:t>Workplace Violence Prevention Plan and other templates </a:t>
            </a:r>
          </a:p>
          <a:p>
            <a:pPr marL="457200" lvl="0" indent="-336550">
              <a:lnSpc>
                <a:spcPct val="90000"/>
              </a:lnSpc>
              <a:spcBef>
                <a:spcPts val="1000"/>
              </a:spcBef>
              <a:buClr>
                <a:schemeClr val="dk1"/>
              </a:buClr>
              <a:buSzPts val="1700"/>
              <a:buFont typeface="Montserrat"/>
              <a:buChar char="●"/>
            </a:pPr>
            <a:r>
              <a:rPr lang="en-US" sz="1200" dirty="0">
                <a:solidFill>
                  <a:schemeClr val="dk1"/>
                </a:solidFill>
                <a:latin typeface="Montserrat"/>
                <a:ea typeface="Montserrat"/>
                <a:cs typeface="Montserrat"/>
                <a:sym typeface="Montserrat"/>
                <a:hlinkClick r:id="rId3"/>
              </a:rPr>
              <a:t>MOSH Consultation Services</a:t>
            </a:r>
            <a:endParaRPr lang="en-US" sz="1200" dirty="0">
              <a:solidFill>
                <a:schemeClr val="dk1"/>
              </a:solidFill>
              <a:latin typeface="Montserrat"/>
              <a:ea typeface="Montserrat"/>
              <a:cs typeface="Montserrat"/>
              <a:sym typeface="Montserrat"/>
            </a:endParaRPr>
          </a:p>
          <a:p>
            <a:pPr marL="685800" indent="-228600">
              <a:lnSpc>
                <a:spcPct val="90000"/>
              </a:lnSpc>
              <a:spcBef>
                <a:spcPts val="1000"/>
              </a:spcBef>
              <a:buSzPts val="2800"/>
              <a:buFont typeface="Arial"/>
              <a:buChar char="•"/>
              <a:defRPr/>
            </a:pPr>
            <a:r>
              <a:rPr lang="en-US" sz="1200" b="1" dirty="0">
                <a:solidFill>
                  <a:schemeClr val="dk1"/>
                </a:solidFill>
                <a:latin typeface="Montserrat"/>
                <a:ea typeface="Montserrat"/>
                <a:cs typeface="Montserrat"/>
                <a:sym typeface="Montserrat"/>
              </a:rPr>
              <a:t>Free and Confidential no-cost </a:t>
            </a:r>
            <a:r>
              <a:rPr lang="en-US" sz="1200" dirty="0">
                <a:solidFill>
                  <a:schemeClr val="dk1"/>
                </a:solidFill>
                <a:latin typeface="Montserrat"/>
                <a:ea typeface="Montserrat"/>
                <a:cs typeface="Montserrat"/>
                <a:sym typeface="Montserrat"/>
              </a:rPr>
              <a:t>workplace safety and health surveys, funded by the Maryland Workers' Compensation Commission and federal OSHA. Information is not routinely shared with MOSH enforcement.</a:t>
            </a:r>
          </a:p>
          <a:p>
            <a:pPr marL="685800" indent="-228600">
              <a:lnSpc>
                <a:spcPct val="90000"/>
              </a:lnSpc>
              <a:spcBef>
                <a:spcPts val="1000"/>
              </a:spcBef>
              <a:buSzPts val="2800"/>
              <a:buFont typeface="Arial"/>
              <a:buChar char="•"/>
              <a:defRPr/>
            </a:pPr>
            <a:r>
              <a:rPr lang="en-US" sz="1200" b="1" dirty="0">
                <a:solidFill>
                  <a:schemeClr val="dk1"/>
                </a:solidFill>
                <a:latin typeface="Montserrat"/>
                <a:ea typeface="Montserrat"/>
                <a:cs typeface="Montserrat"/>
                <a:sym typeface="Montserrat"/>
              </a:rPr>
              <a:t>Available public sector experts </a:t>
            </a:r>
            <a:r>
              <a:rPr lang="en-US" sz="1200" dirty="0">
                <a:solidFill>
                  <a:schemeClr val="dk1"/>
                </a:solidFill>
                <a:latin typeface="Montserrat"/>
                <a:ea typeface="Montserrat"/>
                <a:cs typeface="Montserrat"/>
                <a:sym typeface="Montserrat"/>
              </a:rPr>
              <a:t>and valuable resources that can help your organization better protect workers’ safety and health and comply with the workplace violence standard and Public Employee Safety and Health Act.</a:t>
            </a:r>
          </a:p>
          <a:p>
            <a:pPr marL="685800" indent="-228600">
              <a:lnSpc>
                <a:spcPct val="90000"/>
              </a:lnSpc>
              <a:spcBef>
                <a:spcPts val="1000"/>
              </a:spcBef>
              <a:buSzPts val="2800"/>
              <a:buFont typeface="Arial"/>
              <a:buChar char="•"/>
              <a:defRPr/>
            </a:pPr>
            <a:r>
              <a:rPr lang="en-US" sz="1200" b="1" dirty="0">
                <a:solidFill>
                  <a:schemeClr val="dk1"/>
                </a:solidFill>
                <a:latin typeface="Montserrat"/>
                <a:ea typeface="Montserrat"/>
                <a:cs typeface="Montserrat"/>
                <a:sym typeface="Montserrat"/>
              </a:rPr>
              <a:t>Comprehensive, Guided Visits </a:t>
            </a:r>
            <a:r>
              <a:rPr lang="en-US" sz="1200" dirty="0">
                <a:solidFill>
                  <a:schemeClr val="dk1"/>
                </a:solidFill>
                <a:latin typeface="Montserrat"/>
                <a:ea typeface="Montserrat"/>
                <a:cs typeface="Montserrat"/>
                <a:sym typeface="Montserrat"/>
              </a:rPr>
              <a:t>include program evaluations, monitoring, a written report, and hazard abatement support.</a:t>
            </a:r>
          </a:p>
          <a:p>
            <a:pPr marL="685800" indent="-228600">
              <a:lnSpc>
                <a:spcPct val="90000"/>
              </a:lnSpc>
              <a:spcBef>
                <a:spcPts val="1000"/>
              </a:spcBef>
              <a:buSzPts val="2800"/>
              <a:buFont typeface="Arial"/>
              <a:buChar char="•"/>
              <a:defRPr/>
            </a:pPr>
            <a:r>
              <a:rPr lang="en-US" sz="1200" b="1" dirty="0">
                <a:solidFill>
                  <a:schemeClr val="dk1"/>
                </a:solidFill>
                <a:latin typeface="Montserrat"/>
                <a:ea typeface="Montserrat"/>
                <a:cs typeface="Montserrat"/>
                <a:sym typeface="Montserrat"/>
              </a:rPr>
              <a:t>Proactive Risk Management </a:t>
            </a:r>
            <a:r>
              <a:rPr lang="en-US" sz="1200" dirty="0">
                <a:solidFill>
                  <a:schemeClr val="dk1"/>
                </a:solidFill>
                <a:latin typeface="Montserrat"/>
                <a:ea typeface="Montserrat"/>
                <a:cs typeface="Montserrat"/>
                <a:sym typeface="Montserrat"/>
              </a:rPr>
              <a:t>through engagement with MOSH helps your organization build a stronger safety culture and reduce the risks of workplace injuries, illnesses, and related costs.</a:t>
            </a:r>
          </a:p>
          <a:p>
            <a:pPr marL="457200" lvl="0" indent="-336550">
              <a:lnSpc>
                <a:spcPct val="90000"/>
              </a:lnSpc>
              <a:spcBef>
                <a:spcPts val="1000"/>
              </a:spcBef>
              <a:buClr>
                <a:schemeClr val="dk1"/>
              </a:buClr>
              <a:buSzPts val="1700"/>
              <a:buFont typeface="Montserrat"/>
              <a:buChar char="●"/>
            </a:pPr>
            <a:r>
              <a:rPr lang="en-US" sz="1200" dirty="0">
                <a:solidFill>
                  <a:schemeClr val="dk1"/>
                </a:solidFill>
                <a:latin typeface="Montserrat"/>
                <a:ea typeface="Montserrat"/>
                <a:cs typeface="Montserrat"/>
                <a:sym typeface="Montserrat"/>
              </a:rPr>
              <a:t>Live Webinars</a:t>
            </a:r>
          </a:p>
          <a:p>
            <a:pPr marL="457200" lvl="0" indent="-336550">
              <a:lnSpc>
                <a:spcPct val="90000"/>
              </a:lnSpc>
              <a:spcBef>
                <a:spcPts val="1000"/>
              </a:spcBef>
              <a:buClr>
                <a:schemeClr val="dk1"/>
              </a:buClr>
              <a:buSzPts val="1700"/>
              <a:buFont typeface="Montserrat"/>
              <a:buChar char="●"/>
            </a:pPr>
            <a:r>
              <a:rPr lang="en-US" sz="1200" dirty="0">
                <a:solidFill>
                  <a:schemeClr val="dk1"/>
                </a:solidFill>
                <a:latin typeface="Montserrat"/>
                <a:ea typeface="Montserrat"/>
                <a:cs typeface="Montserrat"/>
                <a:sym typeface="Montserrat"/>
              </a:rPr>
              <a:t>Guidance Materials</a:t>
            </a:r>
            <a:endParaRPr lang="en-US" sz="1800" dirty="0">
              <a:solidFill>
                <a:schemeClr val="dk1"/>
              </a:solidFill>
              <a:latin typeface="Montserrat"/>
              <a:ea typeface="Montserrat"/>
              <a:cs typeface="Montserrat"/>
              <a:sym typeface="Montserrat"/>
            </a:endParaRPr>
          </a:p>
        </p:txBody>
      </p:sp>
    </p:spTree>
    <p:extLst>
      <p:ext uri="{BB962C8B-B14F-4D97-AF65-F5344CB8AC3E}">
        <p14:creationId xmlns:p14="http://schemas.microsoft.com/office/powerpoint/2010/main" val="38971783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3">
          <a:extLst>
            <a:ext uri="{FF2B5EF4-FFF2-40B4-BE49-F238E27FC236}">
              <a16:creationId xmlns:a16="http://schemas.microsoft.com/office/drawing/2014/main" id="{034DC163-FE26-503F-2900-D2612CCAA246}"/>
            </a:ext>
          </a:extLst>
        </p:cNvPr>
        <p:cNvGrpSpPr/>
        <p:nvPr/>
      </p:nvGrpSpPr>
      <p:grpSpPr>
        <a:xfrm>
          <a:off x="0" y="0"/>
          <a:ext cx="0" cy="0"/>
          <a:chOff x="0" y="0"/>
          <a:chExt cx="0" cy="0"/>
        </a:xfrm>
      </p:grpSpPr>
      <p:sp>
        <p:nvSpPr>
          <p:cNvPr id="235" name="Google Shape;235;p12">
            <a:extLst>
              <a:ext uri="{FF2B5EF4-FFF2-40B4-BE49-F238E27FC236}">
                <a16:creationId xmlns:a16="http://schemas.microsoft.com/office/drawing/2014/main" id="{BBAEFFFC-0679-B02C-1F3F-9BF22E00A1D1}"/>
              </a:ext>
            </a:extLst>
          </p:cNvPr>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t>16</a:t>
            </a:fld>
            <a:endParaRPr/>
          </a:p>
        </p:txBody>
      </p:sp>
      <p:sp>
        <p:nvSpPr>
          <p:cNvPr id="234" name="Google Shape;234;p12">
            <a:extLst>
              <a:ext uri="{FF2B5EF4-FFF2-40B4-BE49-F238E27FC236}">
                <a16:creationId xmlns:a16="http://schemas.microsoft.com/office/drawing/2014/main" id="{79B8E67E-E2D0-4FA7-1492-75E9A5368E8E}"/>
              </a:ext>
            </a:extLst>
          </p:cNvPr>
          <p:cNvSpPr txBox="1">
            <a:spLocks noGrp="1"/>
          </p:cNvSpPr>
          <p:nvPr>
            <p:ph type="title" idx="4294967295"/>
          </p:nvPr>
        </p:nvSpPr>
        <p:spPr>
          <a:xfrm>
            <a:off x="1330800" y="257888"/>
            <a:ext cx="6482400" cy="338554"/>
          </a:xfrm>
          <a:prstGeom prst="rect">
            <a:avLst/>
          </a:prstGeom>
          <a:noFill/>
          <a:ln>
            <a:noFill/>
            <a:prstDash/>
          </a:ln>
          <a:effectLst/>
        </p:spPr>
        <p:txBody>
          <a:bodyPr rot="0" spcFirstLastPara="1"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chemeClr val="dk1"/>
              </a:buClr>
              <a:buSzPts val="1100"/>
              <a:buFont typeface="Arial"/>
              <a:buNone/>
              <a:tabLst/>
              <a:defRPr/>
            </a:pPr>
            <a:r>
              <a:rPr kumimoji="0" lang="en-US" sz="2200" b="1" i="0" u="none" strike="noStrike" kern="0" cap="none" spc="0" normalizeH="0" baseline="0" noProof="0" dirty="0">
                <a:ln>
                  <a:noFill/>
                </a:ln>
                <a:solidFill>
                  <a:schemeClr val="dk1"/>
                </a:solidFill>
                <a:effectLst/>
                <a:uLnTx/>
                <a:uFillTx/>
                <a:latin typeface="Montserrat"/>
                <a:ea typeface="Montserrat"/>
                <a:cs typeface="Montserrat"/>
                <a:sym typeface="Montserrat"/>
              </a:rPr>
              <a:t>Top Issues/Questions</a:t>
            </a:r>
            <a:endParaRPr kumimoji="0" lang="en-US" sz="2200" b="1" i="0" u="none" strike="noStrike" kern="0" cap="none" spc="0" normalizeH="0" baseline="0" noProof="0" dirty="0">
              <a:ln>
                <a:noFill/>
              </a:ln>
              <a:solidFill>
                <a:schemeClr val="dk1"/>
              </a:solidFill>
              <a:effectLst/>
              <a:uLnTx/>
              <a:uFillTx/>
              <a:latin typeface="Montserrat"/>
              <a:ea typeface="Montserrat"/>
              <a:cs typeface="Montserrat"/>
              <a:sym typeface="Arial"/>
            </a:endParaRPr>
          </a:p>
        </p:txBody>
      </p:sp>
      <p:cxnSp>
        <p:nvCxnSpPr>
          <p:cNvPr id="236" name="Google Shape;236;p12">
            <a:extLst>
              <a:ext uri="{FF2B5EF4-FFF2-40B4-BE49-F238E27FC236}">
                <a16:creationId xmlns:a16="http://schemas.microsoft.com/office/drawing/2014/main" id="{D99B27F9-CCD6-FDC6-D839-8FA9C16C8315}"/>
              </a:ext>
              <a:ext uri="{C183D7F6-B498-43B3-948B-1728B52AA6E4}">
                <adec:decorative xmlns:adec="http://schemas.microsoft.com/office/drawing/2017/decorative" val="1"/>
              </a:ext>
            </a:extLst>
          </p:cNvPr>
          <p:cNvCxnSpPr/>
          <p:nvPr/>
        </p:nvCxnSpPr>
        <p:spPr>
          <a:xfrm rot="10800000" flipH="1">
            <a:off x="288650" y="771463"/>
            <a:ext cx="8298000" cy="28500"/>
          </a:xfrm>
          <a:prstGeom prst="straightConnector1">
            <a:avLst/>
          </a:prstGeom>
          <a:noFill/>
          <a:ln w="9525" cap="flat" cmpd="sng">
            <a:solidFill>
              <a:srgbClr val="C40E3E"/>
            </a:solidFill>
            <a:prstDash val="solid"/>
            <a:round/>
            <a:headEnd type="none" w="sm" len="sm"/>
            <a:tailEnd type="none" w="sm" len="sm"/>
          </a:ln>
        </p:spPr>
      </p:cxnSp>
      <p:sp>
        <p:nvSpPr>
          <p:cNvPr id="3" name="TextBox 2">
            <a:extLst>
              <a:ext uri="{FF2B5EF4-FFF2-40B4-BE49-F238E27FC236}">
                <a16:creationId xmlns:a16="http://schemas.microsoft.com/office/drawing/2014/main" id="{A2FBCA0A-1AAA-2673-8A1F-4FBC8ECD62E4}"/>
              </a:ext>
            </a:extLst>
          </p:cNvPr>
          <p:cNvSpPr txBox="1"/>
          <p:nvPr/>
        </p:nvSpPr>
        <p:spPr>
          <a:xfrm>
            <a:off x="477982" y="994993"/>
            <a:ext cx="8108668" cy="3939540"/>
          </a:xfrm>
          <a:prstGeom prst="rect">
            <a:avLst/>
          </a:prstGeom>
          <a:noFill/>
        </p:spPr>
        <p:txBody>
          <a:bodyPr wrap="square" lIns="91440" tIns="45720" rIns="91440" bIns="45720" anchor="t">
            <a:spAutoFit/>
          </a:bodyPr>
          <a:lstStyle/>
          <a:p>
            <a:pPr marL="285750" indent="-285750" fontAlgn="base">
              <a:buFont typeface="Wingdings" panose="05000000000000000000" pitchFamily="2" charset="2"/>
              <a:buChar char="v"/>
              <a:defRPr/>
            </a:pPr>
            <a:r>
              <a:rPr lang="en-US" sz="1600" b="1" dirty="0">
                <a:latin typeface="Montserrat"/>
              </a:rPr>
              <a:t>Scope: </a:t>
            </a:r>
            <a:r>
              <a:rPr lang="en-US" sz="1600" dirty="0">
                <a:latin typeface="Montserrat"/>
              </a:rPr>
              <a:t> In many public bodies, direct employees work side-by-side or in the same facilities with contractors.  Should the public body, the contractor, or both of them be responsible for ensuring contracted workers are covered by workplace violence prevention policies, and receive appropriate training and protections? </a:t>
            </a:r>
          </a:p>
          <a:p>
            <a:pPr marR="0" lvl="0" algn="l" defTabSz="914400" rtl="0" eaLnBrk="1" fontAlgn="base" latinLnBrk="0" hangingPunct="1">
              <a:lnSpc>
                <a:spcPct val="100000"/>
              </a:lnSpc>
              <a:spcBef>
                <a:spcPts val="0"/>
              </a:spcBef>
              <a:spcAft>
                <a:spcPts val="0"/>
              </a:spcAft>
              <a:buClr>
                <a:srgbClr val="000000"/>
              </a:buClr>
              <a:buSzTx/>
              <a:tabLst/>
              <a:defRPr/>
            </a:pPr>
            <a:endParaRPr lang="en-US" sz="1600" b="1" dirty="0">
              <a:latin typeface="Montserrat" panose="00000500000000000000" pitchFamily="2" charset="0"/>
            </a:endParaRPr>
          </a:p>
          <a:p>
            <a:pPr marL="285750" indent="-285750" fontAlgn="base">
              <a:buFont typeface="Wingdings" panose="05000000000000000000" pitchFamily="2" charset="2"/>
              <a:buChar char="v"/>
              <a:defRPr/>
            </a:pPr>
            <a:r>
              <a:rPr lang="en-US" sz="1600" b="1" dirty="0">
                <a:latin typeface="Montserrat"/>
              </a:rPr>
              <a:t>Covered workers: </a:t>
            </a:r>
            <a:r>
              <a:rPr lang="en-US" sz="1600" b="0" i="0" u="none" strike="noStrike" dirty="0">
                <a:solidFill>
                  <a:srgbClr val="000000"/>
                </a:solidFill>
                <a:effectLst/>
                <a:latin typeface="Montserrat" panose="00000500000000000000" pitchFamily="2" charset="0"/>
              </a:rPr>
              <a:t>Law enforcement personnel, emergency responders, and similar occupations face certain unique challenges given their mission to protect the public.  How should a workplace violence standard address these occupations? </a:t>
            </a:r>
            <a:endParaRPr lang="en-US" sz="1600" dirty="0">
              <a:latin typeface="Montserrat" panose="00000500000000000000" pitchFamily="2" charset="0"/>
            </a:endParaRPr>
          </a:p>
          <a:p>
            <a:pPr marL="285750" indent="-285750" fontAlgn="base">
              <a:buFont typeface="Wingdings" panose="05000000000000000000" pitchFamily="2" charset="2"/>
              <a:buChar char="v"/>
              <a:defRPr/>
            </a:pPr>
            <a:endParaRPr lang="en-US" sz="1600" b="1" dirty="0">
              <a:latin typeface="Montserrat" panose="00000500000000000000" pitchFamily="2" charset="0"/>
            </a:endParaRPr>
          </a:p>
          <a:p>
            <a:pPr marL="285750" indent="-285750" fontAlgn="base">
              <a:buFont typeface="Wingdings" panose="05000000000000000000" pitchFamily="2" charset="2"/>
              <a:buChar char="v"/>
              <a:defRPr/>
            </a:pPr>
            <a:r>
              <a:rPr lang="en-US" sz="1600" b="1" dirty="0">
                <a:latin typeface="Montserrat"/>
                <a:sym typeface="Montserrat"/>
              </a:rPr>
              <a:t>Scope of incidents: </a:t>
            </a:r>
            <a:r>
              <a:rPr lang="en-US" sz="1600" b="0" i="0" u="none" strike="noStrike" dirty="0">
                <a:solidFill>
                  <a:srgbClr val="000000"/>
                </a:solidFill>
                <a:effectLst/>
                <a:latin typeface="Montserrat" panose="00000500000000000000" pitchFamily="2" charset="0"/>
              </a:rPr>
              <a:t>Should the standard address incidents occurring between coworkers? </a:t>
            </a:r>
            <a:endParaRPr lang="en-US" sz="1600" b="1" dirty="0">
              <a:latin typeface="Montserrat"/>
              <a:ea typeface="Montserrat"/>
              <a:cs typeface="Montserrat"/>
            </a:endParaRPr>
          </a:p>
          <a:p>
            <a:pPr fontAlgn="base">
              <a:defRPr/>
            </a:pPr>
            <a:endParaRPr lang="en-US" b="1" dirty="0">
              <a:latin typeface="Montserrat"/>
              <a:ea typeface="Montserrat"/>
              <a:cs typeface="Montserrat"/>
              <a:sym typeface="Montserrat"/>
            </a:endParaRPr>
          </a:p>
          <a:p>
            <a:pPr marL="285750" indent="-285750" fontAlgn="base">
              <a:buFont typeface="Wingdings" panose="05000000000000000000" pitchFamily="2" charset="2"/>
              <a:buChar char="v"/>
              <a:defRPr/>
            </a:pPr>
            <a:endParaRPr lang="en-US" b="1" dirty="0">
              <a:latin typeface="Montserrat" panose="00000500000000000000" pitchFamily="2" charset="0"/>
            </a:endParaRPr>
          </a:p>
          <a:p>
            <a:pPr marL="285750" marR="0" lvl="0" indent="-285750" algn="l" defTabSz="914400" rtl="0" eaLnBrk="1" fontAlgn="base" latinLnBrk="0" hangingPunct="1">
              <a:lnSpc>
                <a:spcPct val="100000"/>
              </a:lnSpc>
              <a:spcBef>
                <a:spcPts val="0"/>
              </a:spcBef>
              <a:spcAft>
                <a:spcPts val="0"/>
              </a:spcAft>
              <a:buClr>
                <a:srgbClr val="000000"/>
              </a:buClr>
              <a:buSzTx/>
              <a:buFont typeface="Wingdings" panose="05000000000000000000" pitchFamily="2" charset="2"/>
              <a:buChar char="v"/>
              <a:tabLst/>
              <a:defRPr/>
            </a:pPr>
            <a:endParaRPr lang="en-US" b="1" i="0" u="none" strike="noStrike" dirty="0">
              <a:solidFill>
                <a:srgbClr val="000000"/>
              </a:solidFill>
              <a:effectLst/>
              <a:latin typeface="Montserrat" panose="00000500000000000000" pitchFamily="2" charset="0"/>
            </a:endParaRPr>
          </a:p>
        </p:txBody>
      </p:sp>
    </p:spTree>
    <p:extLst>
      <p:ext uri="{BB962C8B-B14F-4D97-AF65-F5344CB8AC3E}">
        <p14:creationId xmlns:p14="http://schemas.microsoft.com/office/powerpoint/2010/main" val="11258442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3">
          <a:extLst>
            <a:ext uri="{FF2B5EF4-FFF2-40B4-BE49-F238E27FC236}">
              <a16:creationId xmlns:a16="http://schemas.microsoft.com/office/drawing/2014/main" id="{5348BDAD-54A6-8F97-4387-38FBE04FEB82}"/>
            </a:ext>
          </a:extLst>
        </p:cNvPr>
        <p:cNvGrpSpPr/>
        <p:nvPr/>
      </p:nvGrpSpPr>
      <p:grpSpPr>
        <a:xfrm>
          <a:off x="0" y="0"/>
          <a:ext cx="0" cy="0"/>
          <a:chOff x="0" y="0"/>
          <a:chExt cx="0" cy="0"/>
        </a:xfrm>
      </p:grpSpPr>
      <p:sp>
        <p:nvSpPr>
          <p:cNvPr id="235" name="Google Shape;235;p12">
            <a:extLst>
              <a:ext uri="{FF2B5EF4-FFF2-40B4-BE49-F238E27FC236}">
                <a16:creationId xmlns:a16="http://schemas.microsoft.com/office/drawing/2014/main" id="{B7477224-815A-5C31-5AFB-FE3267AC5DC0}"/>
              </a:ext>
            </a:extLst>
          </p:cNvPr>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t>17</a:t>
            </a:fld>
            <a:endParaRPr/>
          </a:p>
        </p:txBody>
      </p:sp>
      <p:sp>
        <p:nvSpPr>
          <p:cNvPr id="234" name="Google Shape;234;p12">
            <a:extLst>
              <a:ext uri="{FF2B5EF4-FFF2-40B4-BE49-F238E27FC236}">
                <a16:creationId xmlns:a16="http://schemas.microsoft.com/office/drawing/2014/main" id="{6F1F67CC-ABCA-B06D-358B-19D11724F961}"/>
              </a:ext>
            </a:extLst>
          </p:cNvPr>
          <p:cNvSpPr txBox="1">
            <a:spLocks noGrp="1"/>
          </p:cNvSpPr>
          <p:nvPr>
            <p:ph type="title" idx="4294967295"/>
          </p:nvPr>
        </p:nvSpPr>
        <p:spPr>
          <a:xfrm>
            <a:off x="1330800" y="257888"/>
            <a:ext cx="6482400" cy="338554"/>
          </a:xfrm>
          <a:prstGeom prst="rect">
            <a:avLst/>
          </a:prstGeom>
          <a:noFill/>
          <a:ln>
            <a:noFill/>
            <a:prstDash/>
          </a:ln>
          <a:effectLst/>
        </p:spPr>
        <p:txBody>
          <a:bodyPr rot="0" spcFirstLastPara="1"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chemeClr val="dk1"/>
              </a:buClr>
              <a:buSzPts val="1100"/>
              <a:buFont typeface="Arial"/>
              <a:buNone/>
              <a:tabLst/>
              <a:defRPr/>
            </a:pPr>
            <a:r>
              <a:rPr kumimoji="0" lang="en-US" sz="2200" b="1" i="0" u="none" strike="noStrike" kern="0" cap="none" spc="0" normalizeH="0" baseline="0" noProof="0" dirty="0">
                <a:ln>
                  <a:noFill/>
                </a:ln>
                <a:solidFill>
                  <a:schemeClr val="dk1"/>
                </a:solidFill>
                <a:effectLst/>
                <a:uLnTx/>
                <a:uFillTx/>
                <a:latin typeface="Montserrat"/>
                <a:ea typeface="Montserrat"/>
                <a:cs typeface="Montserrat"/>
                <a:sym typeface="Montserrat"/>
              </a:rPr>
              <a:t>Top Issues/Questions Cont.</a:t>
            </a:r>
            <a:endParaRPr kumimoji="0" lang="en-US" sz="2200" b="1" i="0" u="none" strike="noStrike" kern="0" cap="none" spc="0" normalizeH="0" baseline="0" noProof="0" dirty="0">
              <a:ln>
                <a:noFill/>
              </a:ln>
              <a:solidFill>
                <a:schemeClr val="dk1"/>
              </a:solidFill>
              <a:effectLst/>
              <a:uLnTx/>
              <a:uFillTx/>
              <a:latin typeface="Montserrat"/>
              <a:ea typeface="Montserrat"/>
              <a:cs typeface="Montserrat"/>
              <a:sym typeface="Arial"/>
            </a:endParaRPr>
          </a:p>
        </p:txBody>
      </p:sp>
      <p:cxnSp>
        <p:nvCxnSpPr>
          <p:cNvPr id="236" name="Google Shape;236;p12">
            <a:extLst>
              <a:ext uri="{FF2B5EF4-FFF2-40B4-BE49-F238E27FC236}">
                <a16:creationId xmlns:a16="http://schemas.microsoft.com/office/drawing/2014/main" id="{890D7872-D9B9-AEA6-9477-19A06E18BE98}"/>
              </a:ext>
              <a:ext uri="{C183D7F6-B498-43B3-948B-1728B52AA6E4}">
                <adec:decorative xmlns:adec="http://schemas.microsoft.com/office/drawing/2017/decorative" val="1"/>
              </a:ext>
            </a:extLst>
          </p:cNvPr>
          <p:cNvCxnSpPr/>
          <p:nvPr/>
        </p:nvCxnSpPr>
        <p:spPr>
          <a:xfrm rot="10800000" flipH="1">
            <a:off x="288650" y="771463"/>
            <a:ext cx="8298000" cy="28500"/>
          </a:xfrm>
          <a:prstGeom prst="straightConnector1">
            <a:avLst/>
          </a:prstGeom>
          <a:noFill/>
          <a:ln w="9525" cap="flat" cmpd="sng">
            <a:solidFill>
              <a:srgbClr val="C40E3E"/>
            </a:solidFill>
            <a:prstDash val="solid"/>
            <a:round/>
            <a:headEnd type="none" w="sm" len="sm"/>
            <a:tailEnd type="none" w="sm" len="sm"/>
          </a:ln>
        </p:spPr>
      </p:cxnSp>
      <p:sp>
        <p:nvSpPr>
          <p:cNvPr id="3" name="TextBox 2">
            <a:extLst>
              <a:ext uri="{FF2B5EF4-FFF2-40B4-BE49-F238E27FC236}">
                <a16:creationId xmlns:a16="http://schemas.microsoft.com/office/drawing/2014/main" id="{26218539-9BD1-C26F-79FB-676A10CBB4AD}"/>
              </a:ext>
            </a:extLst>
          </p:cNvPr>
          <p:cNvSpPr txBox="1"/>
          <p:nvPr/>
        </p:nvSpPr>
        <p:spPr>
          <a:xfrm>
            <a:off x="477982" y="994993"/>
            <a:ext cx="8108668" cy="4485843"/>
          </a:xfrm>
          <a:prstGeom prst="rect">
            <a:avLst/>
          </a:prstGeom>
          <a:noFill/>
        </p:spPr>
        <p:txBody>
          <a:bodyPr wrap="square" lIns="91440" tIns="45720" rIns="91440" bIns="45720" anchor="t">
            <a:spAutoFit/>
          </a:bodyPr>
          <a:lstStyle/>
          <a:p>
            <a:pPr marL="285750" indent="-285750" fontAlgn="base">
              <a:buFont typeface="Wingdings" panose="05000000000000000000" pitchFamily="2" charset="2"/>
              <a:buChar char="v"/>
              <a:defRPr/>
            </a:pPr>
            <a:r>
              <a:rPr lang="en-US" sz="1350" b="1" i="0" u="none" strike="noStrike" dirty="0">
                <a:solidFill>
                  <a:srgbClr val="000000"/>
                </a:solidFill>
                <a:effectLst/>
                <a:latin typeface="Montserrat" panose="00000500000000000000" pitchFamily="2" charset="0"/>
              </a:rPr>
              <a:t>Reporting: </a:t>
            </a:r>
            <a:r>
              <a:rPr lang="en-US" sz="1350" b="0" i="0" u="none" strike="noStrike" dirty="0">
                <a:solidFill>
                  <a:srgbClr val="000000"/>
                </a:solidFill>
                <a:effectLst/>
                <a:latin typeface="Montserrat" panose="00000500000000000000" pitchFamily="2" charset="0"/>
              </a:rPr>
              <a:t>Standards adopted by some other states require each employer to maintain a separate log for all workplace violence incidents.  </a:t>
            </a:r>
            <a:endParaRPr kumimoji="0" lang="en-US" sz="1350" b="0" i="0" u="none" strike="noStrike" kern="0" cap="none" spc="0" normalizeH="0" baseline="0" noProof="0" dirty="0">
              <a:ln>
                <a:noFill/>
              </a:ln>
              <a:solidFill>
                <a:srgbClr val="000000"/>
              </a:solidFill>
              <a:effectLst/>
              <a:uLnTx/>
              <a:uFillTx/>
              <a:latin typeface="Montserrat" panose="00000500000000000000" pitchFamily="2" charset="0"/>
              <a:sym typeface="Arial"/>
            </a:endParaRPr>
          </a:p>
          <a:p>
            <a:pPr marL="1200150" marR="0" lvl="2" indent="-285750" algn="l" defTabSz="914400" rtl="0" eaLnBrk="1" fontAlgn="base" latinLnBrk="0" hangingPunct="1">
              <a:lnSpc>
                <a:spcPct val="100000"/>
              </a:lnSpc>
              <a:spcBef>
                <a:spcPts val="0"/>
              </a:spcBef>
              <a:spcAft>
                <a:spcPts val="0"/>
              </a:spcAft>
              <a:buClr>
                <a:srgbClr val="000000"/>
              </a:buClr>
              <a:buSzTx/>
              <a:buFont typeface="Wingdings" panose="05000000000000000000" pitchFamily="2" charset="2"/>
              <a:buChar char="Ø"/>
              <a:tabLst/>
              <a:defRPr/>
            </a:pPr>
            <a:r>
              <a:rPr lang="en-US" sz="1350" b="0" i="0" u="none" strike="noStrike" dirty="0">
                <a:solidFill>
                  <a:srgbClr val="000000"/>
                </a:solidFill>
                <a:effectLst/>
                <a:latin typeface="Montserrat" panose="00000500000000000000" pitchFamily="2" charset="0"/>
              </a:rPr>
              <a:t>Should employers be required to log all reports, or just substantiated reports?</a:t>
            </a:r>
          </a:p>
          <a:p>
            <a:pPr marL="1200150" marR="0" lvl="2" indent="-285750" algn="l" defTabSz="914400" rtl="0" eaLnBrk="1" fontAlgn="base" latinLnBrk="0" hangingPunct="1">
              <a:lnSpc>
                <a:spcPct val="100000"/>
              </a:lnSpc>
              <a:spcBef>
                <a:spcPts val="0"/>
              </a:spcBef>
              <a:spcAft>
                <a:spcPts val="0"/>
              </a:spcAft>
              <a:buClr>
                <a:srgbClr val="000000"/>
              </a:buClr>
              <a:buSzTx/>
              <a:buFont typeface="Wingdings" panose="05000000000000000000" pitchFamily="2" charset="2"/>
              <a:buChar char="Ø"/>
              <a:tabLst/>
              <a:defRPr/>
            </a:pPr>
            <a:r>
              <a:rPr lang="en-US" sz="1350" b="0" i="0" u="none" strike="noStrike" dirty="0">
                <a:solidFill>
                  <a:srgbClr val="000000"/>
                </a:solidFill>
                <a:effectLst/>
                <a:latin typeface="Montserrat" panose="00000500000000000000" pitchFamily="2" charset="0"/>
              </a:rPr>
              <a:t>Do any public bodies currently record workplace violence incidents, and if so, what has your experience been doing so?</a:t>
            </a:r>
            <a:endParaRPr lang="en-US" sz="1350" b="1" i="0" u="none" strike="noStrike" dirty="0">
              <a:solidFill>
                <a:srgbClr val="000000"/>
              </a:solidFill>
              <a:effectLst/>
              <a:latin typeface="Montserrat" panose="00000500000000000000" pitchFamily="2" charset="0"/>
            </a:endParaRPr>
          </a:p>
          <a:p>
            <a:pPr marL="285750" indent="-285750" fontAlgn="base">
              <a:buFont typeface="Wingdings" panose="05000000000000000000" pitchFamily="2" charset="2"/>
              <a:buChar char="v"/>
              <a:defRPr/>
            </a:pPr>
            <a:endParaRPr lang="en-US" sz="1350" b="1" dirty="0">
              <a:latin typeface="Montserrat" panose="00000500000000000000" pitchFamily="2" charset="0"/>
            </a:endParaRPr>
          </a:p>
          <a:p>
            <a:pPr marL="285750" indent="-285750" fontAlgn="base">
              <a:buFont typeface="Wingdings" panose="05000000000000000000" pitchFamily="2" charset="2"/>
              <a:buChar char="v"/>
              <a:defRPr/>
            </a:pPr>
            <a:r>
              <a:rPr lang="en-US" sz="1350" b="1" dirty="0">
                <a:latin typeface="Montserrat" panose="00000500000000000000" pitchFamily="2" charset="0"/>
              </a:rPr>
              <a:t>Risk Level and Obligations:</a:t>
            </a:r>
            <a:r>
              <a:rPr lang="en-US" sz="1350" dirty="0">
                <a:latin typeface="Montserrat" panose="00000500000000000000" pitchFamily="2" charset="0"/>
              </a:rPr>
              <a:t> If a workplace is assessed to have a low risk of exposure to workplace violence, should that have implications for the employer’s obligations under the standard? Or should all covered employers be subject to the same requirements? </a:t>
            </a:r>
          </a:p>
          <a:p>
            <a:pPr marL="1200150" marR="0" lvl="2" indent="-285750" algn="l" defTabSz="914400" rtl="0" eaLnBrk="1" fontAlgn="base" latinLnBrk="0" hangingPunct="1">
              <a:lnSpc>
                <a:spcPct val="100000"/>
              </a:lnSpc>
              <a:spcBef>
                <a:spcPts val="0"/>
              </a:spcBef>
              <a:spcAft>
                <a:spcPts val="0"/>
              </a:spcAft>
              <a:buClr>
                <a:srgbClr val="000000"/>
              </a:buClr>
              <a:buSzTx/>
              <a:buFont typeface="Wingdings" panose="05000000000000000000" pitchFamily="2" charset="2"/>
              <a:buChar char="Ø"/>
              <a:tabLst/>
              <a:defRPr/>
            </a:pPr>
            <a:r>
              <a:rPr lang="en-US" sz="1350" dirty="0">
                <a:latin typeface="Montserrat" panose="00000500000000000000" pitchFamily="2" charset="0"/>
              </a:rPr>
              <a:t>In particular, should all covered employers have to develop and implement a comprehensive, written workplace violence prevention plan for every establishment or employee group even if the assessed risk of workplace violence for that location or group is low?</a:t>
            </a:r>
          </a:p>
          <a:p>
            <a:pPr marL="1200150" marR="0" lvl="2" indent="-285750" algn="l" defTabSz="914400" rtl="0" eaLnBrk="1" fontAlgn="base" latinLnBrk="0" hangingPunct="1">
              <a:lnSpc>
                <a:spcPct val="100000"/>
              </a:lnSpc>
              <a:spcBef>
                <a:spcPts val="0"/>
              </a:spcBef>
              <a:spcAft>
                <a:spcPts val="0"/>
              </a:spcAft>
              <a:buClr>
                <a:srgbClr val="000000"/>
              </a:buClr>
              <a:buSzTx/>
              <a:buFont typeface="Wingdings" panose="05000000000000000000" pitchFamily="2" charset="2"/>
              <a:buChar char="Ø"/>
              <a:tabLst/>
              <a:defRPr/>
            </a:pPr>
            <a:endParaRPr lang="en-US" sz="1350" dirty="0">
              <a:latin typeface="Montserrat" panose="00000500000000000000" pitchFamily="2" charset="0"/>
            </a:endParaRPr>
          </a:p>
          <a:p>
            <a:pPr marL="285750" marR="0" lvl="0" indent="-285750" algn="l" defTabSz="914400" rtl="0" eaLnBrk="1" fontAlgn="base" latinLnBrk="0" hangingPunct="1">
              <a:lnSpc>
                <a:spcPct val="100000"/>
              </a:lnSpc>
              <a:spcBef>
                <a:spcPts val="0"/>
              </a:spcBef>
              <a:spcAft>
                <a:spcPts val="0"/>
              </a:spcAft>
              <a:buClr>
                <a:srgbClr val="000000"/>
              </a:buClr>
              <a:buSzTx/>
              <a:buFont typeface="Wingdings" panose="05000000000000000000" pitchFamily="2" charset="2"/>
              <a:buChar char="v"/>
              <a:tabLst/>
              <a:defRPr/>
            </a:pPr>
            <a:r>
              <a:rPr lang="en-US" sz="1350" b="1" dirty="0">
                <a:latin typeface="Montserrat" panose="00000500000000000000" pitchFamily="2" charset="0"/>
              </a:rPr>
              <a:t>Training</a:t>
            </a:r>
            <a:r>
              <a:rPr kumimoji="0" lang="en-US" sz="1350" b="1" i="0" u="none" strike="noStrike" kern="0" cap="none" spc="0" normalizeH="0" baseline="0" noProof="0" dirty="0">
                <a:ln>
                  <a:noFill/>
                </a:ln>
                <a:solidFill>
                  <a:srgbClr val="000000"/>
                </a:solidFill>
                <a:effectLst/>
                <a:uLnTx/>
                <a:uFillTx/>
                <a:latin typeface="Montserrat" panose="00000500000000000000" pitchFamily="2" charset="0"/>
                <a:sym typeface="Arial"/>
              </a:rPr>
              <a:t>: </a:t>
            </a:r>
            <a:r>
              <a:rPr lang="en-US" sz="1350" b="0" i="0" u="none" strike="noStrike" dirty="0">
                <a:solidFill>
                  <a:srgbClr val="000000"/>
                </a:solidFill>
                <a:effectLst/>
                <a:latin typeface="Montserrat" panose="00000500000000000000" pitchFamily="2" charset="0"/>
              </a:rPr>
              <a:t>Should all covered employers be required to provide all employees some form of workplace violence prevention training?  </a:t>
            </a:r>
            <a:endParaRPr lang="en-US" sz="1350" b="0" dirty="0">
              <a:effectLst/>
              <a:latin typeface="Montserrat" panose="00000500000000000000" pitchFamily="2" charset="0"/>
            </a:endParaRPr>
          </a:p>
          <a:p>
            <a:pPr marL="1200150" marR="0" lvl="2" indent="-285750" algn="l" defTabSz="914400" rtl="0" eaLnBrk="1" fontAlgn="base" latinLnBrk="0" hangingPunct="1">
              <a:lnSpc>
                <a:spcPct val="100000"/>
              </a:lnSpc>
              <a:spcBef>
                <a:spcPts val="0"/>
              </a:spcBef>
              <a:spcAft>
                <a:spcPts val="0"/>
              </a:spcAft>
              <a:buClr>
                <a:srgbClr val="000000"/>
              </a:buClr>
              <a:buSzTx/>
              <a:buFont typeface="Wingdings" panose="05000000000000000000" pitchFamily="2" charset="2"/>
              <a:buChar char="Ø"/>
              <a:tabLst/>
              <a:defRPr/>
            </a:pPr>
            <a:r>
              <a:rPr lang="en-US" sz="1350" dirty="0">
                <a:latin typeface="Montserrat" panose="00000500000000000000" pitchFamily="2" charset="0"/>
              </a:rPr>
              <a:t>W</a:t>
            </a:r>
            <a:r>
              <a:rPr lang="en-US" sz="1350" b="0" i="0" u="none" strike="noStrike" dirty="0">
                <a:solidFill>
                  <a:srgbClr val="000000"/>
                </a:solidFill>
                <a:effectLst/>
                <a:latin typeface="Montserrat" panose="00000500000000000000" pitchFamily="2" charset="0"/>
              </a:rPr>
              <a:t>hat topics or forms of training would be most beneficial?</a:t>
            </a:r>
            <a:endParaRPr lang="en-US" sz="1350" b="0" dirty="0">
              <a:effectLst/>
              <a:latin typeface="Montserrat" panose="00000500000000000000" pitchFamily="2" charset="0"/>
            </a:endParaRPr>
          </a:p>
          <a:p>
            <a:pPr>
              <a:buNone/>
            </a:pPr>
            <a:br>
              <a:rPr lang="en-US" dirty="0"/>
            </a:br>
            <a:endParaRPr lang="en-US" b="1" dirty="0">
              <a:latin typeface="Montserrat"/>
              <a:ea typeface="Montserrat"/>
              <a:cs typeface="Montserrat"/>
              <a:sym typeface="Montserrat"/>
            </a:endParaRPr>
          </a:p>
          <a:p>
            <a:pPr marL="285750" indent="-285750" fontAlgn="base">
              <a:buFont typeface="Wingdings" panose="05000000000000000000" pitchFamily="2" charset="2"/>
              <a:buChar char="v"/>
              <a:defRPr/>
            </a:pPr>
            <a:endParaRPr lang="en-US" b="1" dirty="0">
              <a:latin typeface="Montserrat" panose="00000500000000000000" pitchFamily="2" charset="0"/>
            </a:endParaRPr>
          </a:p>
          <a:p>
            <a:pPr marL="285750" marR="0" lvl="0" indent="-285750" algn="l" defTabSz="914400" rtl="0" eaLnBrk="1" fontAlgn="base" latinLnBrk="0" hangingPunct="1">
              <a:lnSpc>
                <a:spcPct val="100000"/>
              </a:lnSpc>
              <a:spcBef>
                <a:spcPts val="0"/>
              </a:spcBef>
              <a:spcAft>
                <a:spcPts val="0"/>
              </a:spcAft>
              <a:buClr>
                <a:srgbClr val="000000"/>
              </a:buClr>
              <a:buSzTx/>
              <a:buFont typeface="Wingdings" panose="05000000000000000000" pitchFamily="2" charset="2"/>
              <a:buChar char="v"/>
              <a:tabLst/>
              <a:defRPr/>
            </a:pPr>
            <a:endParaRPr lang="en-US" b="1" i="0" u="none" strike="noStrike" dirty="0">
              <a:solidFill>
                <a:srgbClr val="000000"/>
              </a:solidFill>
              <a:effectLst/>
              <a:latin typeface="Montserrat" panose="00000500000000000000" pitchFamily="2" charset="0"/>
            </a:endParaRPr>
          </a:p>
        </p:txBody>
      </p:sp>
    </p:spTree>
    <p:extLst>
      <p:ext uri="{BB962C8B-B14F-4D97-AF65-F5344CB8AC3E}">
        <p14:creationId xmlns:p14="http://schemas.microsoft.com/office/powerpoint/2010/main" val="4230755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0">
          <a:extLst>
            <a:ext uri="{FF2B5EF4-FFF2-40B4-BE49-F238E27FC236}">
              <a16:creationId xmlns:a16="http://schemas.microsoft.com/office/drawing/2014/main" id="{3395CE49-F2DF-8CBA-FD3E-D30AF343782D}"/>
            </a:ext>
          </a:extLst>
        </p:cNvPr>
        <p:cNvGrpSpPr/>
        <p:nvPr/>
      </p:nvGrpSpPr>
      <p:grpSpPr>
        <a:xfrm>
          <a:off x="0" y="0"/>
          <a:ext cx="0" cy="0"/>
          <a:chOff x="0" y="0"/>
          <a:chExt cx="0" cy="0"/>
        </a:xfrm>
      </p:grpSpPr>
      <p:sp>
        <p:nvSpPr>
          <p:cNvPr id="113" name="Google Shape;113;g3af0d02c9f3_0_19">
            <a:extLst>
              <a:ext uri="{FF2B5EF4-FFF2-40B4-BE49-F238E27FC236}">
                <a16:creationId xmlns:a16="http://schemas.microsoft.com/office/drawing/2014/main" id="{0B438228-F46D-12B5-9987-A5A29C6C7B4A}"/>
              </a:ext>
            </a:extLst>
          </p:cNvPr>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t>2</a:t>
            </a:fld>
            <a:endParaRPr/>
          </a:p>
        </p:txBody>
      </p:sp>
      <p:sp>
        <p:nvSpPr>
          <p:cNvPr id="111" name="Google Shape;111;g3af0d02c9f3_0_19">
            <a:extLst>
              <a:ext uri="{FF2B5EF4-FFF2-40B4-BE49-F238E27FC236}">
                <a16:creationId xmlns:a16="http://schemas.microsoft.com/office/drawing/2014/main" id="{97A86FED-45F2-D2AC-0E7C-3975A3EFE2B1}"/>
              </a:ext>
            </a:extLst>
          </p:cNvPr>
          <p:cNvSpPr txBox="1">
            <a:spLocks noGrp="1"/>
          </p:cNvSpPr>
          <p:nvPr>
            <p:ph type="title" idx="4294967295"/>
          </p:nvPr>
        </p:nvSpPr>
        <p:spPr>
          <a:xfrm>
            <a:off x="527300" y="303900"/>
            <a:ext cx="7820700" cy="346200"/>
          </a:xfrm>
          <a:prstGeom prst="rect">
            <a:avLst/>
          </a:prstGeom>
          <a:noFill/>
          <a:ln>
            <a:noFill/>
            <a:prstDash/>
          </a:ln>
          <a:effectLst/>
        </p:spPr>
        <p:txBody>
          <a:bodyPr rot="0" spcFirstLastPara="1"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90000"/>
              </a:lnSpc>
              <a:spcBef>
                <a:spcPts val="0"/>
              </a:spcBef>
              <a:spcAft>
                <a:spcPts val="0"/>
              </a:spcAft>
              <a:buClr>
                <a:schemeClr val="dk1"/>
              </a:buClr>
              <a:buSzPts val="3200"/>
              <a:buFont typeface="Times New Roman"/>
              <a:buNone/>
              <a:tabLst/>
              <a:defRPr/>
            </a:pPr>
            <a:r>
              <a:rPr kumimoji="0" lang="en-US" sz="2500" b="1" i="0" u="none" strike="noStrike" kern="0" cap="none" spc="0" normalizeH="0" baseline="0" noProof="0" dirty="0">
                <a:ln>
                  <a:noFill/>
                </a:ln>
                <a:solidFill>
                  <a:schemeClr val="dk1"/>
                </a:solidFill>
                <a:effectLst/>
                <a:uLnTx/>
                <a:uFillTx/>
                <a:latin typeface="Montserrat"/>
                <a:ea typeface="Montserrat"/>
                <a:cs typeface="Montserrat"/>
                <a:sym typeface="Montserrat"/>
              </a:rPr>
              <a:t>Agenda</a:t>
            </a:r>
          </a:p>
        </p:txBody>
      </p:sp>
      <p:cxnSp>
        <p:nvCxnSpPr>
          <p:cNvPr id="112" name="Google Shape;112;g3af0d02c9f3_0_19">
            <a:extLst>
              <a:ext uri="{FF2B5EF4-FFF2-40B4-BE49-F238E27FC236}">
                <a16:creationId xmlns:a16="http://schemas.microsoft.com/office/drawing/2014/main" id="{FA4A0439-304B-B6F9-790D-C0FDDA678F68}"/>
              </a:ext>
              <a:ext uri="{C183D7F6-B498-43B3-948B-1728B52AA6E4}">
                <adec:decorative xmlns:adec="http://schemas.microsoft.com/office/drawing/2017/decorative" val="1"/>
              </a:ext>
            </a:extLst>
          </p:cNvPr>
          <p:cNvCxnSpPr/>
          <p:nvPr/>
        </p:nvCxnSpPr>
        <p:spPr>
          <a:xfrm rot="10800000" flipH="1">
            <a:off x="288650" y="869013"/>
            <a:ext cx="8298000" cy="28500"/>
          </a:xfrm>
          <a:prstGeom prst="straightConnector1">
            <a:avLst/>
          </a:prstGeom>
          <a:noFill/>
          <a:ln w="9525" cap="flat" cmpd="sng">
            <a:solidFill>
              <a:srgbClr val="C40E3E"/>
            </a:solidFill>
            <a:prstDash val="solid"/>
            <a:round/>
            <a:headEnd type="none" w="sm" len="sm"/>
            <a:tailEnd type="none" w="sm" len="sm"/>
          </a:ln>
        </p:spPr>
      </p:cxnSp>
      <p:sp>
        <p:nvSpPr>
          <p:cNvPr id="114" name="Google Shape;114;g3af0d02c9f3_0_19">
            <a:extLst>
              <a:ext uri="{FF2B5EF4-FFF2-40B4-BE49-F238E27FC236}">
                <a16:creationId xmlns:a16="http://schemas.microsoft.com/office/drawing/2014/main" id="{60C929CA-B8FD-2B1D-A15B-64FCDFC84EE6}"/>
              </a:ext>
            </a:extLst>
          </p:cNvPr>
          <p:cNvSpPr txBox="1"/>
          <p:nvPr/>
        </p:nvSpPr>
        <p:spPr>
          <a:xfrm>
            <a:off x="510900" y="995375"/>
            <a:ext cx="8209200" cy="3738300"/>
          </a:xfrm>
          <a:prstGeom prst="rect">
            <a:avLst/>
          </a:prstGeom>
          <a:noFill/>
          <a:ln>
            <a:noFill/>
          </a:ln>
        </p:spPr>
        <p:txBody>
          <a:bodyPr spcFirstLastPara="1" wrap="square" lIns="91425" tIns="45700" rIns="91425" bIns="45700" anchor="t" anchorCtr="0">
            <a:noAutofit/>
          </a:bodyPr>
          <a:lstStyle/>
          <a:p>
            <a:pPr marL="77755" lvl="0">
              <a:buClr>
                <a:schemeClr val="dk1"/>
              </a:buClr>
              <a:buSzPts val="1038"/>
            </a:pPr>
            <a:endParaRPr lang="en-US" dirty="0">
              <a:latin typeface="Montserrat" panose="00000500000000000000" pitchFamily="2" charset="0"/>
            </a:endParaRPr>
          </a:p>
          <a:p>
            <a:pPr marL="285750" indent="-285750" fontAlgn="base">
              <a:buFont typeface="Wingdings" panose="05000000000000000000" pitchFamily="2" charset="2"/>
              <a:buChar char="v"/>
            </a:pPr>
            <a:r>
              <a:rPr lang="en-US" sz="1600" dirty="0">
                <a:latin typeface="Montserrat" panose="00000500000000000000" pitchFamily="2" charset="0"/>
              </a:rPr>
              <a:t>Welcome, Introductions, and Overview</a:t>
            </a:r>
          </a:p>
          <a:p>
            <a:pPr marL="285750" indent="-285750" fontAlgn="base">
              <a:buFont typeface="Wingdings" panose="05000000000000000000" pitchFamily="2" charset="2"/>
              <a:buChar char="v"/>
            </a:pPr>
            <a:r>
              <a:rPr lang="en-US" sz="1600" dirty="0">
                <a:latin typeface="Montserrat" panose="00000500000000000000" pitchFamily="2" charset="0"/>
              </a:rPr>
              <a:t>Standard Development Next Steps</a:t>
            </a:r>
          </a:p>
          <a:p>
            <a:pPr marL="285750" indent="-285750" fontAlgn="base">
              <a:buFont typeface="Wingdings" panose="05000000000000000000" pitchFamily="2" charset="2"/>
              <a:buChar char="v"/>
            </a:pPr>
            <a:r>
              <a:rPr lang="en-US" sz="1600" dirty="0">
                <a:latin typeface="Montserrat" panose="00000500000000000000" pitchFamily="2" charset="0"/>
              </a:rPr>
              <a:t>Workplace Violence Prevention Standard and Subtopics</a:t>
            </a:r>
          </a:p>
          <a:p>
            <a:pPr marL="285750" lvl="1" indent="-285750" fontAlgn="base">
              <a:buFont typeface="Wingdings" panose="05000000000000000000" pitchFamily="2" charset="2"/>
              <a:buChar char="v"/>
            </a:pPr>
            <a:endParaRPr lang="en-US" sz="1600" dirty="0">
              <a:latin typeface="Montserrat" panose="00000500000000000000" pitchFamily="2" charset="0"/>
            </a:endParaRPr>
          </a:p>
          <a:p>
            <a:pPr marL="1200150" lvl="2" indent="-285750" fontAlgn="base">
              <a:buFont typeface="Wingdings" panose="05000000000000000000" pitchFamily="2" charset="2"/>
              <a:buChar char="Ø"/>
              <a:defRPr/>
            </a:pPr>
            <a:r>
              <a:rPr lang="en-US" sz="1600" dirty="0">
                <a:latin typeface="Montserrat" panose="00000500000000000000" pitchFamily="2" charset="0"/>
              </a:rPr>
              <a:t>Data Review</a:t>
            </a:r>
          </a:p>
          <a:p>
            <a:pPr marL="1200150" lvl="2" indent="-285750" fontAlgn="base">
              <a:buFont typeface="Wingdings" panose="05000000000000000000" pitchFamily="2" charset="2"/>
              <a:buChar char="Ø"/>
              <a:defRPr/>
            </a:pPr>
            <a:r>
              <a:rPr lang="en-US" sz="1600" dirty="0">
                <a:latin typeface="Montserrat" panose="00000500000000000000" pitchFamily="2" charset="0"/>
              </a:rPr>
              <a:t>Other States</a:t>
            </a:r>
          </a:p>
          <a:p>
            <a:pPr marL="1200150" lvl="2" indent="-285750" fontAlgn="base">
              <a:buFont typeface="Wingdings" panose="05000000000000000000" pitchFamily="2" charset="2"/>
              <a:buChar char="Ø"/>
              <a:defRPr/>
            </a:pPr>
            <a:r>
              <a:rPr lang="en-US" sz="1600" dirty="0">
                <a:latin typeface="Montserrat" panose="00000500000000000000" pitchFamily="2" charset="0"/>
              </a:rPr>
              <a:t>Scope</a:t>
            </a:r>
          </a:p>
          <a:p>
            <a:pPr marL="1200150" lvl="2" indent="-285750" fontAlgn="base">
              <a:buFont typeface="Wingdings" panose="05000000000000000000" pitchFamily="2" charset="2"/>
              <a:buChar char="Ø"/>
              <a:defRPr/>
            </a:pPr>
            <a:r>
              <a:rPr lang="en-US" sz="1600" dirty="0">
                <a:latin typeface="Montserrat" panose="00000500000000000000" pitchFamily="2" charset="0"/>
              </a:rPr>
              <a:t>Risk Assessment</a:t>
            </a:r>
          </a:p>
          <a:p>
            <a:pPr marL="1200150" lvl="2" indent="-285750" fontAlgn="base">
              <a:buFont typeface="Wingdings" panose="05000000000000000000" pitchFamily="2" charset="2"/>
              <a:buChar char="Ø"/>
              <a:defRPr/>
            </a:pPr>
            <a:r>
              <a:rPr lang="en-US" sz="1600" dirty="0">
                <a:latin typeface="Montserrat" panose="00000500000000000000" pitchFamily="2" charset="0"/>
              </a:rPr>
              <a:t>Plan Elements</a:t>
            </a:r>
          </a:p>
          <a:p>
            <a:pPr marL="1200150" lvl="2" indent="-285750" fontAlgn="base">
              <a:buFont typeface="Wingdings" panose="05000000000000000000" pitchFamily="2" charset="2"/>
              <a:buChar char="Ø"/>
              <a:defRPr/>
            </a:pPr>
            <a:r>
              <a:rPr lang="en-US" sz="1600" dirty="0">
                <a:latin typeface="Montserrat" panose="00000500000000000000" pitchFamily="2" charset="0"/>
              </a:rPr>
              <a:t>Training</a:t>
            </a:r>
          </a:p>
          <a:p>
            <a:pPr marL="1200150" lvl="2" indent="-285750" fontAlgn="base">
              <a:buFont typeface="Wingdings" panose="05000000000000000000" pitchFamily="2" charset="2"/>
              <a:buChar char="Ø"/>
              <a:defRPr/>
            </a:pPr>
            <a:r>
              <a:rPr lang="en-US" sz="1600" dirty="0">
                <a:latin typeface="Montserrat" panose="00000500000000000000" pitchFamily="2" charset="0"/>
              </a:rPr>
              <a:t>Reporting and Recordkeeping</a:t>
            </a:r>
          </a:p>
          <a:p>
            <a:pPr marL="285750" lvl="1" indent="-285750" fontAlgn="base">
              <a:buFont typeface="Wingdings" panose="05000000000000000000" pitchFamily="2" charset="2"/>
              <a:buChar char="v"/>
            </a:pPr>
            <a:endParaRPr lang="en-US" sz="1600" dirty="0">
              <a:latin typeface="Montserrat" panose="00000500000000000000" pitchFamily="2" charset="0"/>
            </a:endParaRPr>
          </a:p>
          <a:p>
            <a:pPr marL="285750" lvl="1" indent="-285750" fontAlgn="base">
              <a:buFont typeface="Wingdings" panose="05000000000000000000" pitchFamily="2" charset="2"/>
              <a:buChar char="v"/>
            </a:pPr>
            <a:r>
              <a:rPr lang="en-US" sz="1600" dirty="0">
                <a:latin typeface="Montserrat" panose="00000500000000000000" pitchFamily="2" charset="0"/>
              </a:rPr>
              <a:t>Top Issues</a:t>
            </a:r>
          </a:p>
        </p:txBody>
      </p:sp>
    </p:spTree>
    <p:extLst>
      <p:ext uri="{BB962C8B-B14F-4D97-AF65-F5344CB8AC3E}">
        <p14:creationId xmlns:p14="http://schemas.microsoft.com/office/powerpoint/2010/main" val="476043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Google Shape;64;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t>3</a:t>
            </a:fld>
            <a:endParaRPr/>
          </a:p>
        </p:txBody>
      </p:sp>
      <p:sp>
        <p:nvSpPr>
          <p:cNvPr id="62" name="Google Shape;62;p2"/>
          <p:cNvSpPr txBox="1">
            <a:spLocks noGrp="1"/>
          </p:cNvSpPr>
          <p:nvPr>
            <p:ph type="title" idx="4294967295"/>
          </p:nvPr>
        </p:nvSpPr>
        <p:spPr>
          <a:xfrm>
            <a:off x="527300" y="303900"/>
            <a:ext cx="7820700" cy="346200"/>
          </a:xfrm>
          <a:prstGeom prst="rect">
            <a:avLst/>
          </a:prstGeom>
          <a:noFill/>
          <a:ln>
            <a:noFill/>
            <a:prstDash/>
          </a:ln>
          <a:effectLst/>
        </p:spPr>
        <p:txBody>
          <a:bodyPr rot="0" spcFirstLastPara="1"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90000"/>
              </a:lnSpc>
              <a:spcBef>
                <a:spcPts val="0"/>
              </a:spcBef>
              <a:spcAft>
                <a:spcPts val="0"/>
              </a:spcAft>
              <a:buClr>
                <a:schemeClr val="dk1"/>
              </a:buClr>
              <a:buSzPts val="3200"/>
              <a:buFont typeface="Times New Roman"/>
              <a:buNone/>
              <a:tabLst/>
              <a:defRPr/>
            </a:pPr>
            <a:r>
              <a:rPr kumimoji="0" lang="en-US" sz="2500" b="1" i="0" u="none" strike="noStrike" kern="0" cap="none" spc="0" normalizeH="0" baseline="0" noProof="0" dirty="0">
                <a:ln>
                  <a:noFill/>
                </a:ln>
                <a:solidFill>
                  <a:schemeClr val="dk1"/>
                </a:solidFill>
                <a:effectLst/>
                <a:uLnTx/>
                <a:uFillTx/>
                <a:latin typeface="Montserrat"/>
                <a:ea typeface="Montserrat"/>
                <a:cs typeface="Montserrat"/>
                <a:sym typeface="Montserrat"/>
              </a:rPr>
              <a:t>Current Status/Next Steps</a:t>
            </a:r>
          </a:p>
        </p:txBody>
      </p:sp>
      <p:cxnSp>
        <p:nvCxnSpPr>
          <p:cNvPr id="63" name="Google Shape;63;p2">
            <a:extLst>
              <a:ext uri="{C183D7F6-B498-43B3-948B-1728B52AA6E4}">
                <adec:decorative xmlns:adec="http://schemas.microsoft.com/office/drawing/2017/decorative" val="1"/>
              </a:ext>
            </a:extLst>
          </p:cNvPr>
          <p:cNvCxnSpPr/>
          <p:nvPr/>
        </p:nvCxnSpPr>
        <p:spPr>
          <a:xfrm rot="10800000" flipH="1">
            <a:off x="288650" y="869013"/>
            <a:ext cx="8298000" cy="28500"/>
          </a:xfrm>
          <a:prstGeom prst="straightConnector1">
            <a:avLst/>
          </a:prstGeom>
          <a:noFill/>
          <a:ln w="9525" cap="flat" cmpd="sng">
            <a:solidFill>
              <a:srgbClr val="C40E3E"/>
            </a:solidFill>
            <a:prstDash val="solid"/>
            <a:round/>
            <a:headEnd type="none" w="sm" len="sm"/>
            <a:tailEnd type="none" w="sm" len="sm"/>
          </a:ln>
        </p:spPr>
      </p:cxnSp>
      <p:sp>
        <p:nvSpPr>
          <p:cNvPr id="65" name="Google Shape;65;p2"/>
          <p:cNvSpPr txBox="1"/>
          <p:nvPr/>
        </p:nvSpPr>
        <p:spPr>
          <a:xfrm>
            <a:off x="510900" y="995375"/>
            <a:ext cx="8209200" cy="3738300"/>
          </a:xfrm>
          <a:prstGeom prst="rect">
            <a:avLst/>
          </a:prstGeom>
          <a:noFill/>
          <a:ln>
            <a:noFill/>
          </a:ln>
        </p:spPr>
        <p:txBody>
          <a:bodyPr spcFirstLastPara="1" wrap="square" lIns="91425" tIns="45700" rIns="91425" bIns="45700" anchor="t" anchorCtr="0">
            <a:noAutofit/>
          </a:bodyPr>
          <a:lstStyle/>
          <a:p>
            <a:pPr marL="285750" marR="0" lvl="0" indent="-285750" algn="l" rtl="0">
              <a:lnSpc>
                <a:spcPct val="100000"/>
              </a:lnSpc>
              <a:spcBef>
                <a:spcPts val="0"/>
              </a:spcBef>
              <a:spcAft>
                <a:spcPts val="0"/>
              </a:spcAft>
              <a:buClr>
                <a:srgbClr val="000000"/>
              </a:buClr>
              <a:buSzPts val="1400"/>
              <a:buFont typeface="Noto Sans Symbols"/>
              <a:buChar char="❖"/>
            </a:pPr>
            <a:r>
              <a:rPr lang="en-US" sz="2000" dirty="0">
                <a:latin typeface="Montserrat" panose="00000500000000000000" pitchFamily="2" charset="0"/>
                <a:ea typeface="Montserrat"/>
                <a:cs typeface="Montserrat"/>
                <a:sym typeface="Montserrat"/>
              </a:rPr>
              <a:t>As part of its work implementing the Davis Martinez Public Employee Safety and Health Act, MOSH has begun developing a workplace violence prevention standard.</a:t>
            </a:r>
            <a:r>
              <a:rPr lang="en" sz="2000" dirty="0">
                <a:latin typeface="Montserrat" panose="00000500000000000000" pitchFamily="2" charset="0"/>
                <a:ea typeface="Montserrat"/>
                <a:cs typeface="Montserrat"/>
                <a:sym typeface="Montserrat"/>
              </a:rPr>
              <a:t> </a:t>
            </a:r>
          </a:p>
          <a:p>
            <a:pPr marR="0" lvl="0" algn="l" rtl="0">
              <a:lnSpc>
                <a:spcPct val="100000"/>
              </a:lnSpc>
              <a:spcBef>
                <a:spcPts val="0"/>
              </a:spcBef>
              <a:spcAft>
                <a:spcPts val="0"/>
              </a:spcAft>
              <a:buClr>
                <a:srgbClr val="000000"/>
              </a:buClr>
              <a:buSzPts val="1400"/>
            </a:pPr>
            <a:endParaRPr sz="2000" b="0" i="0" u="none" strike="noStrike" cap="none" dirty="0">
              <a:solidFill>
                <a:srgbClr val="000000"/>
              </a:solidFill>
              <a:latin typeface="Montserrat" panose="00000500000000000000" pitchFamily="2" charset="0"/>
              <a:ea typeface="Montserrat"/>
              <a:cs typeface="Montserrat"/>
              <a:sym typeface="Montserrat"/>
            </a:endParaRPr>
          </a:p>
          <a:p>
            <a:pPr marL="285750" marR="0" lvl="0" indent="-285750" algn="l" rtl="0">
              <a:lnSpc>
                <a:spcPct val="100000"/>
              </a:lnSpc>
              <a:spcBef>
                <a:spcPts val="0"/>
              </a:spcBef>
              <a:spcAft>
                <a:spcPts val="0"/>
              </a:spcAft>
              <a:buClr>
                <a:srgbClr val="000000"/>
              </a:buClr>
              <a:buSzPts val="1400"/>
              <a:buFont typeface="Noto Sans Symbols"/>
              <a:buChar char="❖"/>
            </a:pPr>
            <a:r>
              <a:rPr lang="en" sz="2000" b="1" i="0" u="none" strike="noStrike" cap="none" dirty="0">
                <a:solidFill>
                  <a:srgbClr val="000000"/>
                </a:solidFill>
                <a:latin typeface="Montserrat" panose="00000500000000000000" pitchFamily="2" charset="0"/>
                <a:ea typeface="Montserrat"/>
                <a:cs typeface="Montserrat"/>
                <a:sym typeface="Montserrat"/>
              </a:rPr>
              <a:t>Stakeholder and Public Engagement </a:t>
            </a:r>
            <a:r>
              <a:rPr lang="en" sz="2000" b="0" i="0" u="none" strike="noStrike" cap="none" dirty="0">
                <a:solidFill>
                  <a:srgbClr val="000000"/>
                </a:solidFill>
                <a:latin typeface="Montserrat" panose="00000500000000000000" pitchFamily="2" charset="0"/>
                <a:ea typeface="Montserrat"/>
                <a:cs typeface="Montserrat"/>
                <a:sym typeface="Montserrat"/>
              </a:rPr>
              <a:t>Summer 2026</a:t>
            </a:r>
            <a:endParaRPr sz="2000" dirty="0">
              <a:latin typeface="Montserrat" panose="00000500000000000000" pitchFamily="2" charset="0"/>
            </a:endParaRPr>
          </a:p>
          <a:p>
            <a:pPr marL="1200150" marR="0" lvl="2" indent="-285750" algn="l" rtl="0">
              <a:lnSpc>
                <a:spcPct val="100000"/>
              </a:lnSpc>
              <a:spcBef>
                <a:spcPts val="0"/>
              </a:spcBef>
              <a:spcAft>
                <a:spcPts val="0"/>
              </a:spcAft>
              <a:buClr>
                <a:srgbClr val="000000"/>
              </a:buClr>
              <a:buSzPts val="1400"/>
              <a:buFont typeface="Noto Sans Symbols"/>
              <a:buChar char="⮚"/>
            </a:pPr>
            <a:r>
              <a:rPr lang="en" sz="2000" b="0" i="0" u="none" strike="noStrike" cap="none" dirty="0">
                <a:solidFill>
                  <a:srgbClr val="000000"/>
                </a:solidFill>
                <a:latin typeface="Montserrat" panose="00000500000000000000" pitchFamily="2" charset="0"/>
                <a:ea typeface="Montserrat"/>
                <a:cs typeface="Montserrat"/>
                <a:sym typeface="Montserrat"/>
              </a:rPr>
              <a:t>In-person and virtual public meetings</a:t>
            </a:r>
          </a:p>
          <a:p>
            <a:pPr marL="914400" marR="0" lvl="2" algn="l" rtl="0">
              <a:lnSpc>
                <a:spcPct val="100000"/>
              </a:lnSpc>
              <a:spcBef>
                <a:spcPts val="0"/>
              </a:spcBef>
              <a:spcAft>
                <a:spcPts val="0"/>
              </a:spcAft>
              <a:buClr>
                <a:srgbClr val="000000"/>
              </a:buClr>
              <a:buSzPts val="1400"/>
            </a:pPr>
            <a:endParaRPr sz="2000" b="0" i="0" u="none" strike="noStrike" cap="none" dirty="0">
              <a:solidFill>
                <a:srgbClr val="000000"/>
              </a:solidFill>
              <a:latin typeface="Montserrat" panose="00000500000000000000" pitchFamily="2" charset="0"/>
              <a:ea typeface="Montserrat"/>
              <a:cs typeface="Montserrat"/>
              <a:sym typeface="Montserrat"/>
            </a:endParaRPr>
          </a:p>
          <a:p>
            <a:pPr marL="285750" marR="0" lvl="0" indent="-285750" algn="l" rtl="0">
              <a:lnSpc>
                <a:spcPct val="100000"/>
              </a:lnSpc>
              <a:spcBef>
                <a:spcPts val="0"/>
              </a:spcBef>
              <a:spcAft>
                <a:spcPts val="0"/>
              </a:spcAft>
              <a:buClr>
                <a:srgbClr val="000000"/>
              </a:buClr>
              <a:buSzPts val="1400"/>
              <a:buFont typeface="Noto Sans Symbols"/>
              <a:buChar char="❖"/>
            </a:pPr>
            <a:r>
              <a:rPr lang="en" sz="2000" b="1" i="0" u="none" strike="noStrike" cap="none" dirty="0">
                <a:solidFill>
                  <a:schemeClr val="dk1"/>
                </a:solidFill>
                <a:latin typeface="Montserrat" panose="00000500000000000000" pitchFamily="2" charset="0"/>
                <a:ea typeface="Montserrat"/>
                <a:cs typeface="Montserrat"/>
                <a:sym typeface="Montserrat"/>
              </a:rPr>
              <a:t>Feedback Analysis/Integration </a:t>
            </a:r>
            <a:r>
              <a:rPr lang="en" sz="2000" b="0" i="0" u="none" strike="noStrike" cap="none" dirty="0">
                <a:solidFill>
                  <a:schemeClr val="dk1"/>
                </a:solidFill>
                <a:latin typeface="Montserrat" panose="00000500000000000000" pitchFamily="2" charset="0"/>
                <a:ea typeface="Montserrat"/>
                <a:cs typeface="Montserrat"/>
                <a:sym typeface="Montserrat"/>
              </a:rPr>
              <a:t>Summer 2026</a:t>
            </a:r>
            <a:endParaRPr sz="2000" dirty="0">
              <a:latin typeface="Montserrat" panose="00000500000000000000" pitchFamily="2" charset="0"/>
            </a:endParaRPr>
          </a:p>
          <a:p>
            <a:pPr marL="1200150" marR="0" lvl="2" indent="-285750" algn="l" rtl="0">
              <a:lnSpc>
                <a:spcPct val="100000"/>
              </a:lnSpc>
              <a:spcBef>
                <a:spcPts val="0"/>
              </a:spcBef>
              <a:spcAft>
                <a:spcPts val="0"/>
              </a:spcAft>
              <a:buClr>
                <a:srgbClr val="000000"/>
              </a:buClr>
              <a:buSzPts val="1400"/>
              <a:buFont typeface="Noto Sans Symbols"/>
              <a:buChar char="⮚"/>
            </a:pPr>
            <a:r>
              <a:rPr lang="en" sz="2000" b="0" i="0" u="none" strike="noStrike" cap="none" dirty="0">
                <a:solidFill>
                  <a:schemeClr val="dk1"/>
                </a:solidFill>
                <a:latin typeface="Montserrat" panose="00000500000000000000" pitchFamily="2" charset="0"/>
                <a:ea typeface="Montserrat"/>
                <a:cs typeface="Montserrat"/>
                <a:sym typeface="Montserrat"/>
              </a:rPr>
              <a:t>Draft and revise standard accordingly incorporating stakeholder feedback</a:t>
            </a:r>
            <a:endParaRPr sz="2000" dirty="0">
              <a:latin typeface="Montserrat" panose="00000500000000000000" pitchFamily="2" charset="0"/>
            </a:endParaRPr>
          </a:p>
          <a:p>
            <a:pPr marL="1200150" marR="0" lvl="2" indent="-285750" algn="l" rtl="0">
              <a:lnSpc>
                <a:spcPct val="100000"/>
              </a:lnSpc>
              <a:spcBef>
                <a:spcPts val="0"/>
              </a:spcBef>
              <a:spcAft>
                <a:spcPts val="0"/>
              </a:spcAft>
              <a:buClr>
                <a:srgbClr val="000000"/>
              </a:buClr>
              <a:buSzPts val="1400"/>
              <a:buFont typeface="Noto Sans Symbols"/>
              <a:buChar char="⮚"/>
            </a:pPr>
            <a:r>
              <a:rPr lang="en" sz="2000" b="0" i="0" u="none" strike="noStrike" cap="none" dirty="0">
                <a:solidFill>
                  <a:srgbClr val="000000"/>
                </a:solidFill>
                <a:latin typeface="Montserrat" panose="00000500000000000000" pitchFamily="2" charset="0"/>
                <a:ea typeface="Montserrat"/>
                <a:cs typeface="Montserrat"/>
                <a:sym typeface="Montserrat"/>
              </a:rPr>
              <a:t>Engage with the MOSH Board</a:t>
            </a:r>
            <a:endParaRPr sz="2000" dirty="0">
              <a:latin typeface="Montserrat" panose="00000500000000000000" pitchFamily="2"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8" name="Google Shape;88;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t>4</a:t>
            </a:fld>
            <a:endParaRPr/>
          </a:p>
        </p:txBody>
      </p:sp>
      <p:sp>
        <p:nvSpPr>
          <p:cNvPr id="86" name="Google Shape;86;p5"/>
          <p:cNvSpPr txBox="1">
            <a:spLocks noGrp="1"/>
          </p:cNvSpPr>
          <p:nvPr>
            <p:ph type="title" idx="4294967295"/>
          </p:nvPr>
        </p:nvSpPr>
        <p:spPr>
          <a:xfrm>
            <a:off x="527300" y="303900"/>
            <a:ext cx="7820700" cy="346200"/>
          </a:xfrm>
          <a:prstGeom prst="rect">
            <a:avLst/>
          </a:prstGeom>
          <a:noFill/>
          <a:ln>
            <a:noFill/>
            <a:prstDash/>
          </a:ln>
          <a:effectLst/>
        </p:spPr>
        <p:txBody>
          <a:bodyPr rot="0" spcFirstLastPara="1"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90000"/>
              </a:lnSpc>
              <a:spcBef>
                <a:spcPts val="0"/>
              </a:spcBef>
              <a:spcAft>
                <a:spcPts val="0"/>
              </a:spcAft>
              <a:buClr>
                <a:schemeClr val="dk1"/>
              </a:buClr>
              <a:buSzPts val="3200"/>
              <a:buFont typeface="Times New Roman"/>
              <a:buNone/>
              <a:tabLst/>
              <a:defRPr/>
            </a:pPr>
            <a:r>
              <a:rPr kumimoji="0" lang="en-US" sz="2500" b="1" i="0" u="none" strike="noStrike" kern="0" cap="none" spc="0" normalizeH="0" baseline="0" noProof="0" dirty="0">
                <a:ln>
                  <a:noFill/>
                </a:ln>
                <a:solidFill>
                  <a:schemeClr val="dk1"/>
                </a:solidFill>
                <a:effectLst/>
                <a:uLnTx/>
                <a:uFillTx/>
                <a:latin typeface="Montserrat"/>
                <a:ea typeface="Montserrat"/>
                <a:cs typeface="Montserrat"/>
                <a:sym typeface="Montserrat"/>
              </a:rPr>
              <a:t>Workplace Violence Data</a:t>
            </a:r>
          </a:p>
        </p:txBody>
      </p:sp>
      <p:cxnSp>
        <p:nvCxnSpPr>
          <p:cNvPr id="87" name="Google Shape;87;p5">
            <a:extLst>
              <a:ext uri="{C183D7F6-B498-43B3-948B-1728B52AA6E4}">
                <adec:decorative xmlns:adec="http://schemas.microsoft.com/office/drawing/2017/decorative" val="1"/>
              </a:ext>
            </a:extLst>
          </p:cNvPr>
          <p:cNvCxnSpPr/>
          <p:nvPr/>
        </p:nvCxnSpPr>
        <p:spPr>
          <a:xfrm rot="10800000" flipH="1">
            <a:off x="288650" y="869013"/>
            <a:ext cx="8298000" cy="28500"/>
          </a:xfrm>
          <a:prstGeom prst="straightConnector1">
            <a:avLst/>
          </a:prstGeom>
          <a:noFill/>
          <a:ln w="9525" cap="flat" cmpd="sng">
            <a:solidFill>
              <a:srgbClr val="C40E3E"/>
            </a:solidFill>
            <a:prstDash val="solid"/>
            <a:round/>
            <a:headEnd type="none" w="sm" len="sm"/>
            <a:tailEnd type="none" w="sm" len="sm"/>
          </a:ln>
        </p:spPr>
      </p:cxnSp>
      <p:sp>
        <p:nvSpPr>
          <p:cNvPr id="3" name="TextBox 2">
            <a:extLst>
              <a:ext uri="{FF2B5EF4-FFF2-40B4-BE49-F238E27FC236}">
                <a16:creationId xmlns:a16="http://schemas.microsoft.com/office/drawing/2014/main" id="{8DD682C2-6E3D-D05F-75BC-3FA03760ED93}"/>
              </a:ext>
            </a:extLst>
          </p:cNvPr>
          <p:cNvSpPr txBox="1"/>
          <p:nvPr/>
        </p:nvSpPr>
        <p:spPr>
          <a:xfrm>
            <a:off x="1623972" y="1184134"/>
            <a:ext cx="5896002" cy="523220"/>
          </a:xfrm>
          <a:prstGeom prst="rect">
            <a:avLst/>
          </a:prstGeom>
          <a:noFill/>
        </p:spPr>
        <p:txBody>
          <a:bodyPr wrap="square">
            <a:spAutoFit/>
          </a:bodyPr>
          <a:lstStyle/>
          <a:p>
            <a:pPr marL="0" marR="0" lvl="0" indent="0" algn="ctr" rtl="0">
              <a:lnSpc>
                <a:spcPct val="100000"/>
              </a:lnSpc>
              <a:spcBef>
                <a:spcPts val="0"/>
              </a:spcBef>
              <a:spcAft>
                <a:spcPts val="0"/>
              </a:spcAft>
              <a:buClr>
                <a:srgbClr val="000000"/>
              </a:buClr>
              <a:buSzPts val="1400"/>
              <a:buFont typeface="Arial"/>
              <a:buNone/>
            </a:pPr>
            <a:r>
              <a:rPr lang="en-US" sz="1400" b="1" u="none" strike="noStrike" cap="none" dirty="0">
                <a:latin typeface="Montserrat"/>
                <a:ea typeface="Montserrat"/>
                <a:cs typeface="Montserrat"/>
                <a:sym typeface="Montserrat"/>
              </a:rPr>
              <a:t>Fatal occupational injuries by selected characteristics, by major event or exposure, Maryland 2021-2024</a:t>
            </a:r>
            <a:endParaRPr lang="en-US" dirty="0"/>
          </a:p>
        </p:txBody>
      </p:sp>
      <p:graphicFrame>
        <p:nvGraphicFramePr>
          <p:cNvPr id="90" name="Google Shape;90;p5"/>
          <p:cNvGraphicFramePr/>
          <p:nvPr>
            <p:extLst>
              <p:ext uri="{D42A27DB-BD31-4B8C-83A1-F6EECF244321}">
                <p14:modId xmlns:p14="http://schemas.microsoft.com/office/powerpoint/2010/main" val="1499608643"/>
              </p:ext>
            </p:extLst>
          </p:nvPr>
        </p:nvGraphicFramePr>
        <p:xfrm>
          <a:off x="311148" y="2082222"/>
          <a:ext cx="8521650" cy="1922361"/>
        </p:xfrm>
        <a:graphic>
          <a:graphicData uri="http://schemas.openxmlformats.org/drawingml/2006/table">
            <a:tbl>
              <a:tblPr firstRow="1">
                <a:noFill/>
                <a:tableStyleId>{6EFA0F69-E858-46ED-A7F3-2F5549E609C7}</a:tableStyleId>
              </a:tblPr>
              <a:tblGrid>
                <a:gridCol w="946850">
                  <a:extLst>
                    <a:ext uri="{9D8B030D-6E8A-4147-A177-3AD203B41FA5}">
                      <a16:colId xmlns:a16="http://schemas.microsoft.com/office/drawing/2014/main" val="20000"/>
                    </a:ext>
                  </a:extLst>
                </a:gridCol>
                <a:gridCol w="946850">
                  <a:extLst>
                    <a:ext uri="{9D8B030D-6E8A-4147-A177-3AD203B41FA5}">
                      <a16:colId xmlns:a16="http://schemas.microsoft.com/office/drawing/2014/main" val="20001"/>
                    </a:ext>
                  </a:extLst>
                </a:gridCol>
                <a:gridCol w="946850">
                  <a:extLst>
                    <a:ext uri="{9D8B030D-6E8A-4147-A177-3AD203B41FA5}">
                      <a16:colId xmlns:a16="http://schemas.microsoft.com/office/drawing/2014/main" val="20002"/>
                    </a:ext>
                  </a:extLst>
                </a:gridCol>
                <a:gridCol w="946850">
                  <a:extLst>
                    <a:ext uri="{9D8B030D-6E8A-4147-A177-3AD203B41FA5}">
                      <a16:colId xmlns:a16="http://schemas.microsoft.com/office/drawing/2014/main" val="20003"/>
                    </a:ext>
                  </a:extLst>
                </a:gridCol>
                <a:gridCol w="946850">
                  <a:extLst>
                    <a:ext uri="{9D8B030D-6E8A-4147-A177-3AD203B41FA5}">
                      <a16:colId xmlns:a16="http://schemas.microsoft.com/office/drawing/2014/main" val="20004"/>
                    </a:ext>
                  </a:extLst>
                </a:gridCol>
                <a:gridCol w="946850">
                  <a:extLst>
                    <a:ext uri="{9D8B030D-6E8A-4147-A177-3AD203B41FA5}">
                      <a16:colId xmlns:a16="http://schemas.microsoft.com/office/drawing/2014/main" val="20005"/>
                    </a:ext>
                  </a:extLst>
                </a:gridCol>
                <a:gridCol w="946850">
                  <a:extLst>
                    <a:ext uri="{9D8B030D-6E8A-4147-A177-3AD203B41FA5}">
                      <a16:colId xmlns:a16="http://schemas.microsoft.com/office/drawing/2014/main" val="20006"/>
                    </a:ext>
                  </a:extLst>
                </a:gridCol>
                <a:gridCol w="946850">
                  <a:extLst>
                    <a:ext uri="{9D8B030D-6E8A-4147-A177-3AD203B41FA5}">
                      <a16:colId xmlns:a16="http://schemas.microsoft.com/office/drawing/2014/main" val="20007"/>
                    </a:ext>
                  </a:extLst>
                </a:gridCol>
                <a:gridCol w="946850">
                  <a:extLst>
                    <a:ext uri="{9D8B030D-6E8A-4147-A177-3AD203B41FA5}">
                      <a16:colId xmlns:a16="http://schemas.microsoft.com/office/drawing/2014/main" val="20008"/>
                    </a:ext>
                  </a:extLst>
                </a:gridCol>
              </a:tblGrid>
              <a:tr h="1039441">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dirty="0"/>
                    </a:p>
                  </a:txBody>
                  <a:tcPr marL="28400" marR="28400" marT="18925" marB="18925" anchor="b">
                    <a:lnL w="9525" cap="flat" cmpd="sng">
                      <a:solidFill>
                        <a:srgbClr val="000000"/>
                      </a:solidFill>
                      <a:prstDash val="solid"/>
                      <a:round/>
                      <a:headEnd type="none" w="sm" len="sm"/>
                      <a:tailEnd type="none" w="sm" len="sm"/>
                    </a:lnL>
                    <a:lnR w="9525" cap="flat" cmpd="sng" algn="ctr">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050"/>
                        <a:buFont typeface="Arial"/>
                        <a:buNone/>
                      </a:pPr>
                      <a:r>
                        <a:rPr lang="en" sz="1050" b="1" u="none" strike="noStrike" cap="none">
                          <a:latin typeface="Montserrat"/>
                          <a:ea typeface="Montserrat"/>
                          <a:cs typeface="Montserrat"/>
                          <a:sym typeface="Montserrat"/>
                        </a:rPr>
                        <a:t>Total fatal injuries</a:t>
                      </a:r>
                      <a:endParaRPr/>
                    </a:p>
                  </a:txBody>
                  <a:tcPr marL="28400" marR="28400" marT="18925" marB="18925" anchor="b">
                    <a:lnL w="9525" cap="flat" cmpd="sng" algn="ctr">
                      <a:solidFill>
                        <a:srgbClr val="CCCCCC"/>
                      </a:solidFill>
                      <a:prstDash val="solid"/>
                      <a:round/>
                      <a:headEnd type="none" w="sm" len="sm"/>
                      <a:tailEnd type="none" w="sm" len="sm"/>
                    </a:lnL>
                    <a:lnR w="9525" cap="flat" cmpd="sng" algn="ctr">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D9D9D9"/>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en" sz="1050" b="1" u="none" strike="noStrike" cap="none" dirty="0">
                          <a:latin typeface="Montserrat"/>
                          <a:ea typeface="Montserrat"/>
                          <a:cs typeface="Montserrat"/>
                          <a:sym typeface="Montserrat"/>
                        </a:rPr>
                        <a:t>Violent</a:t>
                      </a:r>
                      <a:br>
                        <a:rPr lang="en" sz="1050" b="1" u="none" strike="noStrike" cap="none" dirty="0">
                          <a:latin typeface="Montserrat"/>
                          <a:ea typeface="Montserrat"/>
                          <a:cs typeface="Montserrat"/>
                          <a:sym typeface="Montserrat"/>
                        </a:rPr>
                      </a:br>
                      <a:r>
                        <a:rPr lang="en" sz="1050" b="1" u="none" strike="noStrike" cap="none" dirty="0">
                          <a:latin typeface="Montserrat"/>
                          <a:ea typeface="Montserrat"/>
                          <a:cs typeface="Montserrat"/>
                          <a:sym typeface="Montserrat"/>
                        </a:rPr>
                        <a:t>acts</a:t>
                      </a:r>
                      <a:endParaRPr dirty="0"/>
                    </a:p>
                  </a:txBody>
                  <a:tcPr marL="28400" marR="28400" marT="18925" marB="18925" anchor="b">
                    <a:lnL w="9525" cap="flat" cmpd="sng" algn="ctr">
                      <a:solidFill>
                        <a:srgbClr val="CCCCCC"/>
                      </a:solidFill>
                      <a:prstDash val="solid"/>
                      <a:round/>
                      <a:headEnd type="none" w="sm" len="sm"/>
                      <a:tailEnd type="none" w="sm" len="sm"/>
                    </a:lnL>
                    <a:lnR w="9525" cap="flat" cmpd="sng" algn="ctr">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DDDDDD"/>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en" sz="1050" b="1" u="none" strike="noStrike" cap="none">
                          <a:latin typeface="Montserrat"/>
                          <a:ea typeface="Montserrat"/>
                          <a:cs typeface="Montserrat"/>
                          <a:sym typeface="Montserrat"/>
                        </a:rPr>
                        <a:t>Transpor-</a:t>
                      </a:r>
                      <a:br>
                        <a:rPr lang="en" sz="1050" b="1" u="none" strike="noStrike" cap="none">
                          <a:latin typeface="Montserrat"/>
                          <a:ea typeface="Montserrat"/>
                          <a:cs typeface="Montserrat"/>
                          <a:sym typeface="Montserrat"/>
                        </a:rPr>
                      </a:br>
                      <a:r>
                        <a:rPr lang="en" sz="1050" b="1" u="none" strike="noStrike" cap="none">
                          <a:latin typeface="Montserrat"/>
                          <a:ea typeface="Montserrat"/>
                          <a:cs typeface="Montserrat"/>
                          <a:sym typeface="Montserrat"/>
                        </a:rPr>
                        <a:t>tation</a:t>
                      </a:r>
                      <a:br>
                        <a:rPr lang="en" sz="1050" b="1" u="none" strike="noStrike" cap="none">
                          <a:latin typeface="Montserrat"/>
                          <a:ea typeface="Montserrat"/>
                          <a:cs typeface="Montserrat"/>
                          <a:sym typeface="Montserrat"/>
                        </a:rPr>
                      </a:br>
                      <a:r>
                        <a:rPr lang="en" sz="1050" b="1" u="none" strike="noStrike" cap="none">
                          <a:latin typeface="Montserrat"/>
                          <a:ea typeface="Montserrat"/>
                          <a:cs typeface="Montserrat"/>
                          <a:sym typeface="Montserrat"/>
                        </a:rPr>
                        <a:t>incidents</a:t>
                      </a:r>
                      <a:endParaRPr/>
                    </a:p>
                  </a:txBody>
                  <a:tcPr marL="28400" marR="28400" marT="18925" marB="18925" anchor="b">
                    <a:lnL w="9525" cap="flat" cmpd="sng" algn="ctr">
                      <a:solidFill>
                        <a:srgbClr val="CCCCCC"/>
                      </a:solidFill>
                      <a:prstDash val="solid"/>
                      <a:round/>
                      <a:headEnd type="none" w="sm" len="sm"/>
                      <a:tailEnd type="none" w="sm" len="sm"/>
                    </a:lnL>
                    <a:lnR w="9525" cap="flat" cmpd="sng" algn="ctr">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DDDDDD"/>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en" sz="1050" b="1" u="none" strike="noStrike" cap="none" dirty="0">
                          <a:latin typeface="Montserrat"/>
                          <a:ea typeface="Montserrat"/>
                          <a:cs typeface="Montserrat"/>
                          <a:sym typeface="Montserrat"/>
                        </a:rPr>
                        <a:t>Explosions</a:t>
                      </a:r>
                      <a:br>
                        <a:rPr lang="en" sz="1050" b="1" u="none" strike="noStrike" cap="none" dirty="0">
                          <a:latin typeface="Montserrat"/>
                          <a:ea typeface="Montserrat"/>
                          <a:cs typeface="Montserrat"/>
                          <a:sym typeface="Montserrat"/>
                        </a:rPr>
                      </a:br>
                      <a:r>
                        <a:rPr lang="en" sz="1050" b="1" u="none" strike="noStrike" cap="none" dirty="0">
                          <a:latin typeface="Montserrat"/>
                          <a:ea typeface="Montserrat"/>
                          <a:cs typeface="Montserrat"/>
                          <a:sym typeface="Montserrat"/>
                        </a:rPr>
                        <a:t>and</a:t>
                      </a:r>
                      <a:br>
                        <a:rPr lang="en" sz="1050" b="1" u="none" strike="noStrike" cap="none" dirty="0">
                          <a:latin typeface="Montserrat"/>
                          <a:ea typeface="Montserrat"/>
                          <a:cs typeface="Montserrat"/>
                          <a:sym typeface="Montserrat"/>
                        </a:rPr>
                      </a:br>
                      <a:r>
                        <a:rPr lang="en" sz="1050" b="1" u="none" strike="noStrike" cap="none" dirty="0">
                          <a:latin typeface="Montserrat"/>
                          <a:ea typeface="Montserrat"/>
                          <a:cs typeface="Montserrat"/>
                          <a:sym typeface="Montserrat"/>
                        </a:rPr>
                        <a:t>fires</a:t>
                      </a:r>
                      <a:endParaRPr dirty="0"/>
                    </a:p>
                  </a:txBody>
                  <a:tcPr marL="28400" marR="28400" marT="18925" marB="18925" anchor="b">
                    <a:lnL w="9525" cap="flat" cmpd="sng" algn="ctr">
                      <a:solidFill>
                        <a:srgbClr val="CCCCCC"/>
                      </a:solidFill>
                      <a:prstDash val="solid"/>
                      <a:round/>
                      <a:headEnd type="none" w="sm" len="sm"/>
                      <a:tailEnd type="none" w="sm" len="sm"/>
                    </a:lnL>
                    <a:lnR w="9525" cap="flat" cmpd="sng" algn="ctr">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DDDDDD"/>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en" sz="1050" b="1" u="none" strike="noStrike" cap="none">
                          <a:latin typeface="Montserrat"/>
                          <a:ea typeface="Montserrat"/>
                          <a:cs typeface="Montserrat"/>
                          <a:sym typeface="Montserrat"/>
                        </a:rPr>
                        <a:t>Falls,</a:t>
                      </a:r>
                      <a:br>
                        <a:rPr lang="en" sz="1050" b="1" u="none" strike="noStrike" cap="none">
                          <a:latin typeface="Montserrat"/>
                          <a:ea typeface="Montserrat"/>
                          <a:cs typeface="Montserrat"/>
                          <a:sym typeface="Montserrat"/>
                        </a:rPr>
                      </a:br>
                      <a:r>
                        <a:rPr lang="en" sz="1050" b="1" u="none" strike="noStrike" cap="none">
                          <a:latin typeface="Montserrat"/>
                          <a:ea typeface="Montserrat"/>
                          <a:cs typeface="Montserrat"/>
                          <a:sym typeface="Montserrat"/>
                        </a:rPr>
                        <a:t>slips,</a:t>
                      </a:r>
                      <a:br>
                        <a:rPr lang="en" sz="1050" b="1" u="none" strike="noStrike" cap="none">
                          <a:latin typeface="Montserrat"/>
                          <a:ea typeface="Montserrat"/>
                          <a:cs typeface="Montserrat"/>
                          <a:sym typeface="Montserrat"/>
                        </a:rPr>
                      </a:br>
                      <a:r>
                        <a:rPr lang="en" sz="1050" b="1" u="none" strike="noStrike" cap="none">
                          <a:latin typeface="Montserrat"/>
                          <a:ea typeface="Montserrat"/>
                          <a:cs typeface="Montserrat"/>
                          <a:sym typeface="Montserrat"/>
                        </a:rPr>
                        <a:t>trips</a:t>
                      </a:r>
                      <a:endParaRPr/>
                    </a:p>
                  </a:txBody>
                  <a:tcPr marL="28400" marR="28400" marT="18925" marB="18925" anchor="b">
                    <a:lnL w="9525" cap="flat" cmpd="sng" algn="ctr">
                      <a:solidFill>
                        <a:srgbClr val="CCCCCC"/>
                      </a:solidFill>
                      <a:prstDash val="solid"/>
                      <a:round/>
                      <a:headEnd type="none" w="sm" len="sm"/>
                      <a:tailEnd type="none" w="sm" len="sm"/>
                    </a:lnL>
                    <a:lnR w="9525" cap="flat" cmpd="sng" algn="ctr">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DDDDDD"/>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en" sz="1050" b="1" u="none" strike="noStrike" cap="none" dirty="0">
                          <a:latin typeface="Montserrat"/>
                          <a:ea typeface="Montserrat"/>
                          <a:cs typeface="Montserrat"/>
                          <a:sym typeface="Montserrat"/>
                        </a:rPr>
                        <a:t>Exposure to</a:t>
                      </a:r>
                      <a:br>
                        <a:rPr lang="en" sz="1050" b="1" u="none" strike="noStrike" cap="none" dirty="0">
                          <a:latin typeface="Montserrat"/>
                          <a:ea typeface="Montserrat"/>
                          <a:cs typeface="Montserrat"/>
                          <a:sym typeface="Montserrat"/>
                        </a:rPr>
                      </a:br>
                      <a:r>
                        <a:rPr lang="en" sz="1050" b="1" u="none" strike="noStrike" cap="none" dirty="0">
                          <a:latin typeface="Montserrat"/>
                          <a:ea typeface="Montserrat"/>
                          <a:cs typeface="Montserrat"/>
                          <a:sym typeface="Montserrat"/>
                        </a:rPr>
                        <a:t>harmful</a:t>
                      </a:r>
                      <a:br>
                        <a:rPr lang="en" sz="1050" b="1" u="none" strike="noStrike" cap="none" dirty="0">
                          <a:latin typeface="Montserrat"/>
                          <a:ea typeface="Montserrat"/>
                          <a:cs typeface="Montserrat"/>
                          <a:sym typeface="Montserrat"/>
                        </a:rPr>
                      </a:br>
                      <a:r>
                        <a:rPr lang="en" sz="1050" b="1" u="none" strike="noStrike" cap="none" dirty="0">
                          <a:latin typeface="Montserrat"/>
                          <a:ea typeface="Montserrat"/>
                          <a:cs typeface="Montserrat"/>
                          <a:sym typeface="Montserrat"/>
                        </a:rPr>
                        <a:t>substances,</a:t>
                      </a:r>
                      <a:br>
                        <a:rPr lang="en" sz="1050" b="1" u="none" strike="noStrike" cap="none" dirty="0">
                          <a:latin typeface="Montserrat"/>
                          <a:ea typeface="Montserrat"/>
                          <a:cs typeface="Montserrat"/>
                          <a:sym typeface="Montserrat"/>
                        </a:rPr>
                      </a:br>
                      <a:r>
                        <a:rPr lang="en" sz="1050" b="1" u="none" strike="noStrike" cap="none" dirty="0">
                          <a:latin typeface="Montserrat"/>
                          <a:ea typeface="Montserrat"/>
                          <a:cs typeface="Montserrat"/>
                          <a:sym typeface="Montserrat"/>
                        </a:rPr>
                        <a:t>environments</a:t>
                      </a:r>
                      <a:endParaRPr dirty="0"/>
                    </a:p>
                  </a:txBody>
                  <a:tcPr marL="28400" marR="28400" marT="18925" marB="18925" anchor="b">
                    <a:lnL w="9525" cap="flat" cmpd="sng" algn="ctr">
                      <a:solidFill>
                        <a:srgbClr val="CCCCCC"/>
                      </a:solidFill>
                      <a:prstDash val="solid"/>
                      <a:round/>
                      <a:headEnd type="none" w="sm" len="sm"/>
                      <a:tailEnd type="none" w="sm" len="sm"/>
                    </a:lnL>
                    <a:lnR w="9525" cap="flat" cmpd="sng" algn="ctr">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DDDDDD"/>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en" sz="1050" b="1" u="none" strike="noStrike" cap="none" dirty="0">
                          <a:latin typeface="Montserrat"/>
                          <a:ea typeface="Montserrat"/>
                          <a:cs typeface="Montserrat"/>
                          <a:sym typeface="Montserrat"/>
                        </a:rPr>
                        <a:t>Contact</a:t>
                      </a:r>
                      <a:br>
                        <a:rPr lang="en" sz="1050" b="1" u="none" strike="noStrike" cap="none" dirty="0">
                          <a:latin typeface="Montserrat"/>
                          <a:ea typeface="Montserrat"/>
                          <a:cs typeface="Montserrat"/>
                          <a:sym typeface="Montserrat"/>
                        </a:rPr>
                      </a:br>
                      <a:r>
                        <a:rPr lang="en" sz="1050" b="1" u="none" strike="noStrike" cap="none" dirty="0">
                          <a:latin typeface="Montserrat"/>
                          <a:ea typeface="Montserrat"/>
                          <a:cs typeface="Montserrat"/>
                          <a:sym typeface="Montserrat"/>
                        </a:rPr>
                        <a:t>incidents</a:t>
                      </a:r>
                      <a:endParaRPr dirty="0"/>
                    </a:p>
                  </a:txBody>
                  <a:tcPr marL="28400" marR="28400" marT="18925" marB="18925" anchor="b">
                    <a:lnL w="9525" cap="flat" cmpd="sng" algn="ctr">
                      <a:solidFill>
                        <a:srgbClr val="CCCCCC"/>
                      </a:solidFill>
                      <a:prstDash val="solid"/>
                      <a:round/>
                      <a:headEnd type="none" w="sm" len="sm"/>
                      <a:tailEnd type="none" w="sm" len="sm"/>
                    </a:lnL>
                    <a:lnR w="9525" cap="flat" cmpd="sng" algn="ctr">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DDDDDD"/>
                    </a:solidFill>
                  </a:tcPr>
                </a:tc>
                <a:tc>
                  <a:txBody>
                    <a:bodyPr/>
                    <a:lstStyle/>
                    <a:p>
                      <a:pPr marL="0" marR="0" lvl="0" indent="0" algn="l" rtl="0">
                        <a:lnSpc>
                          <a:spcPct val="100000"/>
                        </a:lnSpc>
                        <a:spcBef>
                          <a:spcPts val="0"/>
                        </a:spcBef>
                        <a:spcAft>
                          <a:spcPts val="0"/>
                        </a:spcAft>
                        <a:buClr>
                          <a:srgbClr val="000000"/>
                        </a:buClr>
                        <a:buSzPts val="1050"/>
                        <a:buFont typeface="Arial"/>
                        <a:buNone/>
                      </a:pPr>
                      <a:r>
                        <a:rPr lang="en" sz="1050" b="1" u="none" strike="noStrike" cap="none" dirty="0">
                          <a:latin typeface="Montserrat"/>
                          <a:ea typeface="Montserrat"/>
                          <a:cs typeface="Montserrat"/>
                          <a:sym typeface="Montserrat"/>
                        </a:rPr>
                        <a:t>Violent Acts % of total fatal injuries</a:t>
                      </a:r>
                      <a:endParaRPr dirty="0"/>
                    </a:p>
                  </a:txBody>
                  <a:tcPr marL="28400" marR="28400" marT="18925" marB="18925" anchor="b">
                    <a:lnL w="9525" cap="flat" cmpd="sng" algn="ctr">
                      <a:solidFill>
                        <a:srgbClr val="CCCCCC"/>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D9D9D9"/>
                    </a:solidFill>
                  </a:tcPr>
                </a:tc>
                <a:extLst>
                  <a:ext uri="{0D108BD9-81ED-4DB2-BD59-A6C34878D82A}">
                    <a16:rowId xmlns:a16="http://schemas.microsoft.com/office/drawing/2014/main" val="10001"/>
                  </a:ext>
                </a:extLst>
              </a:tr>
              <a:tr h="179402">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2024</a:t>
                      </a:r>
                      <a:endParaRPr/>
                    </a:p>
                  </a:txBody>
                  <a:tcPr marL="28400" marR="28400" marT="18925" marB="18925" anchor="b">
                    <a:lnL w="9525" cap="flat" cmpd="sng">
                      <a:solidFill>
                        <a:srgbClr val="000000"/>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93</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17</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38</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latin typeface="Montserrat"/>
                        <a:ea typeface="Montserrat"/>
                        <a:cs typeface="Montserrat"/>
                        <a:sym typeface="Montserrat"/>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10</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15</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9</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18.28%</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extLst>
                  <a:ext uri="{0D108BD9-81ED-4DB2-BD59-A6C34878D82A}">
                    <a16:rowId xmlns:a16="http://schemas.microsoft.com/office/drawing/2014/main" val="10002"/>
                  </a:ext>
                </a:extLst>
              </a:tr>
              <a:tr h="179402">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2023</a:t>
                      </a:r>
                      <a:endParaRPr/>
                    </a:p>
                  </a:txBody>
                  <a:tcPr marL="28400" marR="28400" marT="18925" marB="18925" anchor="b">
                    <a:lnL w="9525" cap="flat" cmpd="sng">
                      <a:solidFill>
                        <a:srgbClr val="000000"/>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69</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9</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26</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latin typeface="Montserrat"/>
                        <a:ea typeface="Montserrat"/>
                        <a:cs typeface="Montserrat"/>
                        <a:sym typeface="Montserrat"/>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6</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19</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7</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13.04%</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extLst>
                  <a:ext uri="{0D108BD9-81ED-4DB2-BD59-A6C34878D82A}">
                    <a16:rowId xmlns:a16="http://schemas.microsoft.com/office/drawing/2014/main" val="10003"/>
                  </a:ext>
                </a:extLst>
              </a:tr>
              <a:tr h="179402">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2022</a:t>
                      </a:r>
                      <a:endParaRPr/>
                    </a:p>
                  </a:txBody>
                  <a:tcPr marL="28400" marR="28400" marT="18925" marB="18925" anchor="b">
                    <a:lnL w="9525" cap="flat" cmpd="sng">
                      <a:solidFill>
                        <a:srgbClr val="000000"/>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80</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22</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23</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latin typeface="Montserrat"/>
                        <a:ea typeface="Montserrat"/>
                        <a:cs typeface="Montserrat"/>
                        <a:sym typeface="Montserrat"/>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10</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9</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7</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27.50%</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extLst>
                  <a:ext uri="{0D108BD9-81ED-4DB2-BD59-A6C34878D82A}">
                    <a16:rowId xmlns:a16="http://schemas.microsoft.com/office/drawing/2014/main" val="10004"/>
                  </a:ext>
                </a:extLst>
              </a:tr>
              <a:tr h="179402">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2021</a:t>
                      </a:r>
                      <a:endParaRPr/>
                    </a:p>
                  </a:txBody>
                  <a:tcPr marL="28400" marR="28400" marT="18925" marB="18925" anchor="b">
                    <a:lnL w="9525" cap="flat" cmpd="sng">
                      <a:solidFill>
                        <a:srgbClr val="000000"/>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80</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23</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21</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latin typeface="Montserrat"/>
                        <a:ea typeface="Montserrat"/>
                        <a:cs typeface="Montserrat"/>
                        <a:sym typeface="Montserrat"/>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6</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19</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a:latin typeface="Montserrat"/>
                          <a:ea typeface="Montserrat"/>
                          <a:cs typeface="Montserrat"/>
                          <a:sym typeface="Montserrat"/>
                        </a:rPr>
                        <a:t>8</a:t>
                      </a:r>
                      <a:endParaRPr/>
                    </a:p>
                  </a:txBody>
                  <a:tcPr marL="28400" marR="28400" marT="18925" marB="18925"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1200" b="0" u="none" strike="noStrike" cap="none" dirty="0">
                          <a:latin typeface="Montserrat"/>
                          <a:ea typeface="Montserrat"/>
                          <a:cs typeface="Montserrat"/>
                          <a:sym typeface="Montserrat"/>
                        </a:rPr>
                        <a:t>28.75%</a:t>
                      </a:r>
                      <a:endParaRPr dirty="0"/>
                    </a:p>
                  </a:txBody>
                  <a:tcPr marL="28400" marR="28400" marT="18925" marB="18925" anchor="b">
                    <a:lnL w="9525" cap="flat" cmpd="sng">
                      <a:solidFill>
                        <a:srgbClr val="CCCCCC"/>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7" name="Google Shape;97;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t>5</a:t>
            </a:fld>
            <a:endParaRPr/>
          </a:p>
        </p:txBody>
      </p:sp>
      <p:sp>
        <p:nvSpPr>
          <p:cNvPr id="95" name="Google Shape;95;p8"/>
          <p:cNvSpPr txBox="1">
            <a:spLocks noGrp="1"/>
          </p:cNvSpPr>
          <p:nvPr>
            <p:ph type="title" idx="4294967295"/>
          </p:nvPr>
        </p:nvSpPr>
        <p:spPr>
          <a:xfrm>
            <a:off x="527300" y="303900"/>
            <a:ext cx="7820700" cy="346200"/>
          </a:xfrm>
          <a:prstGeom prst="rect">
            <a:avLst/>
          </a:prstGeom>
          <a:noFill/>
          <a:ln>
            <a:noFill/>
            <a:prstDash/>
          </a:ln>
          <a:effectLst/>
        </p:spPr>
        <p:txBody>
          <a:bodyPr rot="0" spcFirstLastPara="1"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90000"/>
              </a:lnSpc>
              <a:spcBef>
                <a:spcPts val="0"/>
              </a:spcBef>
              <a:spcAft>
                <a:spcPts val="0"/>
              </a:spcAft>
              <a:buClr>
                <a:schemeClr val="dk1"/>
              </a:buClr>
              <a:buSzPts val="3200"/>
              <a:buFont typeface="Times New Roman"/>
              <a:buNone/>
              <a:tabLst/>
              <a:defRPr/>
            </a:pPr>
            <a:r>
              <a:rPr kumimoji="0" lang="en-US" sz="2500" b="1" i="0" u="none" strike="noStrike" kern="0" cap="none" spc="0" normalizeH="0" baseline="0" noProof="0" dirty="0">
                <a:ln>
                  <a:noFill/>
                </a:ln>
                <a:solidFill>
                  <a:schemeClr val="dk1"/>
                </a:solidFill>
                <a:effectLst/>
                <a:uLnTx/>
                <a:uFillTx/>
                <a:latin typeface="Montserrat"/>
                <a:ea typeface="Montserrat"/>
                <a:cs typeface="Montserrat"/>
                <a:sym typeface="Montserrat"/>
              </a:rPr>
              <a:t>Workplace Violence Data Cont.</a:t>
            </a:r>
          </a:p>
        </p:txBody>
      </p:sp>
      <p:cxnSp>
        <p:nvCxnSpPr>
          <p:cNvPr id="96" name="Google Shape;96;p8">
            <a:extLst>
              <a:ext uri="{C183D7F6-B498-43B3-948B-1728B52AA6E4}">
                <adec:decorative xmlns:adec="http://schemas.microsoft.com/office/drawing/2017/decorative" val="1"/>
              </a:ext>
            </a:extLst>
          </p:cNvPr>
          <p:cNvCxnSpPr/>
          <p:nvPr/>
        </p:nvCxnSpPr>
        <p:spPr>
          <a:xfrm rot="10800000" flipH="1">
            <a:off x="288650" y="869013"/>
            <a:ext cx="8298000" cy="28500"/>
          </a:xfrm>
          <a:prstGeom prst="straightConnector1">
            <a:avLst/>
          </a:prstGeom>
          <a:noFill/>
          <a:ln w="9525" cap="flat" cmpd="sng">
            <a:solidFill>
              <a:srgbClr val="C40E3E"/>
            </a:solidFill>
            <a:prstDash val="solid"/>
            <a:round/>
            <a:headEnd type="none" w="sm" len="sm"/>
            <a:tailEnd type="none" w="sm" len="sm"/>
          </a:ln>
        </p:spPr>
      </p:cxnSp>
      <p:sp>
        <p:nvSpPr>
          <p:cNvPr id="101" name="Google Shape;101;p8"/>
          <p:cNvSpPr txBox="1"/>
          <p:nvPr/>
        </p:nvSpPr>
        <p:spPr>
          <a:xfrm>
            <a:off x="291550" y="905195"/>
            <a:ext cx="8914832" cy="73862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 b="1" i="1" u="none" strike="noStrike" cap="none" dirty="0">
                <a:solidFill>
                  <a:srgbClr val="000000"/>
                </a:solidFill>
                <a:latin typeface="Montserrat"/>
                <a:ea typeface="Montserrat"/>
                <a:cs typeface="Montserrat"/>
                <a:sym typeface="Montserrat"/>
              </a:rPr>
              <a:t>National and MD incidence rates per 10,000 employees by sector for all DART violent act cases and violent act cases subcategories</a:t>
            </a:r>
            <a:endParaRPr b="1" i="0" u="none" strike="noStrike" cap="none" dirty="0">
              <a:solidFill>
                <a:srgbClr val="000000"/>
              </a:solidFill>
              <a:latin typeface="Montserrat"/>
              <a:ea typeface="Montserrat"/>
              <a:cs typeface="Montserrat"/>
              <a:sym typeface="Montserrat"/>
            </a:endParaRPr>
          </a:p>
          <a:p>
            <a:pPr marL="0" marR="0" lvl="0" indent="0" algn="l"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p:txBody>
      </p:sp>
      <p:graphicFrame>
        <p:nvGraphicFramePr>
          <p:cNvPr id="99" name="Google Shape;99;p8"/>
          <p:cNvGraphicFramePr/>
          <p:nvPr>
            <p:extLst>
              <p:ext uri="{D42A27DB-BD31-4B8C-83A1-F6EECF244321}">
                <p14:modId xmlns:p14="http://schemas.microsoft.com/office/powerpoint/2010/main" val="3831907424"/>
              </p:ext>
            </p:extLst>
          </p:nvPr>
        </p:nvGraphicFramePr>
        <p:xfrm>
          <a:off x="388058" y="1396488"/>
          <a:ext cx="8633100" cy="3492128"/>
        </p:xfrm>
        <a:graphic>
          <a:graphicData uri="http://schemas.openxmlformats.org/drawingml/2006/table">
            <a:tbl>
              <a:tblPr firstRow="1">
                <a:noFill/>
                <a:tableStyleId>{6EFA0F69-E858-46ED-A7F3-2F5549E609C7}</a:tableStyleId>
              </a:tblPr>
              <a:tblGrid>
                <a:gridCol w="2338125">
                  <a:extLst>
                    <a:ext uri="{9D8B030D-6E8A-4147-A177-3AD203B41FA5}">
                      <a16:colId xmlns:a16="http://schemas.microsoft.com/office/drawing/2014/main" val="20000"/>
                    </a:ext>
                  </a:extLst>
                </a:gridCol>
                <a:gridCol w="1978425">
                  <a:extLst>
                    <a:ext uri="{9D8B030D-6E8A-4147-A177-3AD203B41FA5}">
                      <a16:colId xmlns:a16="http://schemas.microsoft.com/office/drawing/2014/main" val="20001"/>
                    </a:ext>
                  </a:extLst>
                </a:gridCol>
                <a:gridCol w="2158275">
                  <a:extLst>
                    <a:ext uri="{9D8B030D-6E8A-4147-A177-3AD203B41FA5}">
                      <a16:colId xmlns:a16="http://schemas.microsoft.com/office/drawing/2014/main" val="20002"/>
                    </a:ext>
                  </a:extLst>
                </a:gridCol>
                <a:gridCol w="2158275">
                  <a:extLst>
                    <a:ext uri="{9D8B030D-6E8A-4147-A177-3AD203B41FA5}">
                      <a16:colId xmlns:a16="http://schemas.microsoft.com/office/drawing/2014/main" val="20003"/>
                    </a:ext>
                  </a:extLst>
                </a:gridCol>
              </a:tblGrid>
              <a:tr h="497950">
                <a:tc>
                  <a:txBody>
                    <a:bodyPr/>
                    <a:lstStyle/>
                    <a:p>
                      <a:pPr marL="0" marR="0" lvl="0" indent="0" algn="ctr" rtl="0">
                        <a:lnSpc>
                          <a:spcPct val="100000"/>
                        </a:lnSpc>
                        <a:spcBef>
                          <a:spcPts val="0"/>
                        </a:spcBef>
                        <a:spcAft>
                          <a:spcPts val="0"/>
                        </a:spcAft>
                        <a:buClr>
                          <a:srgbClr val="000000"/>
                        </a:buClr>
                        <a:buSzPts val="900"/>
                        <a:buFont typeface="Arial"/>
                        <a:buNone/>
                      </a:pPr>
                      <a:r>
                        <a:rPr lang="en" sz="1100" b="0" i="0" u="none" strike="noStrike" cap="none" dirty="0">
                          <a:solidFill>
                            <a:srgbClr val="000000"/>
                          </a:solidFill>
                          <a:latin typeface="Montserrat"/>
                          <a:ea typeface="Montserrat"/>
                          <a:cs typeface="Montserrat"/>
                          <a:sym typeface="Montserrat"/>
                        </a:rPr>
                        <a:t>Ownership/Sector</a:t>
                      </a:r>
                      <a:endParaRPr sz="1100" b="0" u="none" strike="noStrike" cap="none" dirty="0"/>
                    </a:p>
                  </a:txBody>
                  <a:tcPr marL="37700" marR="37700" marT="37700" marB="377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b="0" i="0" u="none" strike="noStrike" cap="none" dirty="0">
                          <a:solidFill>
                            <a:srgbClr val="000000"/>
                          </a:solidFill>
                          <a:latin typeface="Montserrat"/>
                          <a:ea typeface="Montserrat"/>
                          <a:cs typeface="Montserrat"/>
                          <a:sym typeface="Montserrat"/>
                        </a:rPr>
                        <a:t>Violent acts</a:t>
                      </a:r>
                      <a:endParaRPr sz="1100" b="0" u="none" strike="noStrike" cap="none" dirty="0"/>
                    </a:p>
                  </a:txBody>
                  <a:tcPr marL="37700" marR="37700" marT="37700" marB="377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b="0" i="0" u="none" strike="noStrike" cap="none" dirty="0">
                          <a:solidFill>
                            <a:srgbClr val="000000"/>
                          </a:solidFill>
                          <a:latin typeface="Montserrat"/>
                          <a:ea typeface="Montserrat"/>
                          <a:cs typeface="Montserrat"/>
                          <a:sym typeface="Montserrat"/>
                        </a:rPr>
                        <a:t>Hitting, kicking, beating, by other person while providing medical or custodial care</a:t>
                      </a:r>
                      <a:endParaRPr sz="1100" b="0" u="none" strike="noStrike" cap="none" dirty="0"/>
                    </a:p>
                  </a:txBody>
                  <a:tcPr marL="37700" marR="37700" marT="37700" marB="377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b="0" i="0" u="none" strike="noStrike" cap="none" dirty="0">
                          <a:solidFill>
                            <a:srgbClr val="000000"/>
                          </a:solidFill>
                          <a:latin typeface="Montserrat"/>
                          <a:ea typeface="Montserrat"/>
                          <a:cs typeface="Montserrat"/>
                          <a:sym typeface="Montserrat"/>
                        </a:rPr>
                        <a:t>Hitting, kicking, beating, by other person while providing protective services</a:t>
                      </a:r>
                      <a:endParaRPr sz="1100" b="0" u="none" strike="noStrike" cap="none" dirty="0"/>
                    </a:p>
                  </a:txBody>
                  <a:tcPr marL="37700" marR="37700" marT="37700" marB="377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497950">
                <a:tc>
                  <a:txBody>
                    <a:bodyPr/>
                    <a:lstStyle/>
                    <a:p>
                      <a:pPr marL="0" marR="0" lvl="0" indent="0" algn="l" rtl="0">
                        <a:lnSpc>
                          <a:spcPct val="100000"/>
                        </a:lnSpc>
                        <a:spcBef>
                          <a:spcPts val="0"/>
                        </a:spcBef>
                        <a:spcAft>
                          <a:spcPts val="0"/>
                        </a:spcAft>
                        <a:buClr>
                          <a:srgbClr val="000000"/>
                        </a:buClr>
                        <a:buSzPts val="900"/>
                        <a:buFont typeface="Arial"/>
                        <a:buNone/>
                      </a:pPr>
                      <a:r>
                        <a:rPr lang="en" sz="1100" b="0" i="0" u="none" strike="noStrike" cap="none" dirty="0">
                          <a:solidFill>
                            <a:srgbClr val="000000"/>
                          </a:solidFill>
                          <a:latin typeface="Montserrat"/>
                          <a:ea typeface="Montserrat"/>
                          <a:cs typeface="Montserrat"/>
                          <a:sym typeface="Montserrat"/>
                        </a:rPr>
                        <a:t>Private Sector (National)</a:t>
                      </a:r>
                      <a:endParaRPr sz="1100" u="none" strike="noStrike" cap="none" dirty="0"/>
                    </a:p>
                  </a:txBody>
                  <a:tcPr marL="37700" marR="37700" marT="37700" marB="377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u="none" strike="noStrike" cap="none" dirty="0">
                          <a:latin typeface="Montserrat"/>
                          <a:ea typeface="Montserrat"/>
                          <a:cs typeface="Montserrat"/>
                          <a:sym typeface="Montserrat"/>
                        </a:rPr>
                        <a:t>3.7</a:t>
                      </a:r>
                      <a:endParaRPr sz="1100" u="none" strike="noStrike" cap="none" dirty="0">
                        <a:latin typeface="Montserrat"/>
                        <a:ea typeface="Montserrat"/>
                        <a:cs typeface="Montserrat"/>
                        <a:sym typeface="Montserrat"/>
                      </a:endParaRPr>
                    </a:p>
                  </a:txBody>
                  <a:tcPr marL="37700" marR="37700" marT="37700" marB="377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u="none" strike="noStrike" cap="none" dirty="0">
                          <a:latin typeface="Montserrat"/>
                          <a:ea typeface="Montserrat"/>
                          <a:cs typeface="Montserrat"/>
                          <a:sym typeface="Montserrat"/>
                        </a:rPr>
                        <a:t>2.9</a:t>
                      </a:r>
                      <a:endParaRPr sz="1100" u="none" strike="noStrike" cap="none" dirty="0">
                        <a:latin typeface="Montserrat"/>
                        <a:ea typeface="Montserrat"/>
                        <a:cs typeface="Montserrat"/>
                        <a:sym typeface="Montserrat"/>
                      </a:endParaRPr>
                    </a:p>
                  </a:txBody>
                  <a:tcPr marL="37700" marR="37700" marT="37700" marB="377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u="none" strike="noStrike" cap="none" dirty="0">
                          <a:latin typeface="Montserrat"/>
                          <a:ea typeface="Montserrat"/>
                          <a:cs typeface="Montserrat"/>
                          <a:sym typeface="Montserrat"/>
                        </a:rPr>
                        <a:t>0.2</a:t>
                      </a:r>
                      <a:endParaRPr sz="1100" u="none" strike="noStrike" cap="none" dirty="0">
                        <a:latin typeface="Montserrat"/>
                        <a:ea typeface="Montserrat"/>
                        <a:cs typeface="Montserrat"/>
                        <a:sym typeface="Montserrat"/>
                      </a:endParaRPr>
                    </a:p>
                  </a:txBody>
                  <a:tcPr marL="37700" marR="37700" marT="37700" marB="377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497950">
                <a:tc>
                  <a:txBody>
                    <a:bodyPr/>
                    <a:lstStyle/>
                    <a:p>
                      <a:pPr marL="0" marR="0" lvl="0" indent="0" algn="l" rtl="0">
                        <a:lnSpc>
                          <a:spcPct val="100000"/>
                        </a:lnSpc>
                        <a:spcBef>
                          <a:spcPts val="0"/>
                        </a:spcBef>
                        <a:spcAft>
                          <a:spcPts val="0"/>
                        </a:spcAft>
                        <a:buClr>
                          <a:srgbClr val="000000"/>
                        </a:buClr>
                        <a:buSzPts val="900"/>
                        <a:buFont typeface="Arial"/>
                        <a:buNone/>
                      </a:pPr>
                      <a:r>
                        <a:rPr lang="en" sz="1100" b="0" i="0" u="none" strike="noStrike" cap="none" dirty="0">
                          <a:solidFill>
                            <a:srgbClr val="000000"/>
                          </a:solidFill>
                          <a:latin typeface="Montserrat"/>
                          <a:ea typeface="Montserrat"/>
                          <a:cs typeface="Montserrat"/>
                          <a:sym typeface="Montserrat"/>
                        </a:rPr>
                        <a:t>Private Sector (Maryland)</a:t>
                      </a:r>
                      <a:endParaRPr sz="1100" u="none" strike="noStrike" cap="none" dirty="0"/>
                    </a:p>
                  </a:txBody>
                  <a:tcPr marL="37700" marR="37700" marT="37700" marB="377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u="none" strike="noStrike" cap="none" dirty="0">
                          <a:latin typeface="Montserrat"/>
                          <a:ea typeface="Montserrat"/>
                          <a:cs typeface="Montserrat"/>
                          <a:sym typeface="Montserrat"/>
                        </a:rPr>
                        <a:t>6.3</a:t>
                      </a:r>
                      <a:endParaRPr sz="1100" u="none" strike="noStrike" cap="none" dirty="0">
                        <a:latin typeface="Montserrat"/>
                        <a:ea typeface="Montserrat"/>
                        <a:cs typeface="Montserrat"/>
                        <a:sym typeface="Montserrat"/>
                      </a:endParaRPr>
                    </a:p>
                  </a:txBody>
                  <a:tcPr marL="37700" marR="37700" marT="37700" marB="377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u="none" strike="noStrike" cap="none" dirty="0">
                          <a:latin typeface="Montserrat"/>
                          <a:ea typeface="Montserrat"/>
                          <a:cs typeface="Montserrat"/>
                          <a:sym typeface="Montserrat"/>
                        </a:rPr>
                        <a:t>5.2</a:t>
                      </a:r>
                      <a:endParaRPr sz="1100" u="none" strike="noStrike" cap="none" dirty="0">
                        <a:latin typeface="Montserrat"/>
                        <a:ea typeface="Montserrat"/>
                        <a:cs typeface="Montserrat"/>
                        <a:sym typeface="Montserrat"/>
                      </a:endParaRPr>
                    </a:p>
                  </a:txBody>
                  <a:tcPr marL="37700" marR="37700" marT="37700" marB="377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u="none" strike="noStrike" cap="none" dirty="0">
                          <a:latin typeface="Montserrat"/>
                          <a:ea typeface="Montserrat"/>
                          <a:cs typeface="Montserrat"/>
                          <a:sym typeface="Montserrat"/>
                        </a:rPr>
                        <a:t>0.3</a:t>
                      </a:r>
                      <a:endParaRPr sz="1100" u="none" strike="noStrike" cap="none" dirty="0">
                        <a:latin typeface="Montserrat"/>
                        <a:ea typeface="Montserrat"/>
                        <a:cs typeface="Montserrat"/>
                        <a:sym typeface="Montserrat"/>
                      </a:endParaRPr>
                    </a:p>
                  </a:txBody>
                  <a:tcPr marL="37700" marR="37700" marT="37700" marB="377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497950">
                <a:tc>
                  <a:txBody>
                    <a:bodyPr/>
                    <a:lstStyle/>
                    <a:p>
                      <a:pPr marL="0" marR="0" lvl="0" indent="0" algn="l" rtl="0">
                        <a:lnSpc>
                          <a:spcPct val="100000"/>
                        </a:lnSpc>
                        <a:spcBef>
                          <a:spcPts val="0"/>
                        </a:spcBef>
                        <a:spcAft>
                          <a:spcPts val="0"/>
                        </a:spcAft>
                        <a:buClr>
                          <a:srgbClr val="000000"/>
                        </a:buClr>
                        <a:buSzPts val="900"/>
                        <a:buFont typeface="Arial"/>
                        <a:buNone/>
                      </a:pPr>
                      <a:r>
                        <a:rPr lang="en" sz="1100" b="0" i="0" u="none" strike="noStrike" cap="none">
                          <a:solidFill>
                            <a:srgbClr val="000000"/>
                          </a:solidFill>
                          <a:latin typeface="Montserrat"/>
                          <a:ea typeface="Montserrat"/>
                          <a:cs typeface="Montserrat"/>
                          <a:sym typeface="Montserrat"/>
                        </a:rPr>
                        <a:t>State Government (National)</a:t>
                      </a:r>
                      <a:endParaRPr sz="1100" u="none" strike="noStrike" cap="none"/>
                    </a:p>
                  </a:txBody>
                  <a:tcPr marL="37700" marR="37700" marT="37700" marB="37700">
                    <a:lnL w="12700"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b="0" i="0" u="none" strike="noStrike" cap="none" dirty="0">
                          <a:solidFill>
                            <a:srgbClr val="000000"/>
                          </a:solidFill>
                          <a:latin typeface="Montserrat"/>
                          <a:ea typeface="Montserrat"/>
                          <a:cs typeface="Montserrat"/>
                          <a:sym typeface="Montserrat"/>
                        </a:rPr>
                        <a:t>37.0</a:t>
                      </a:r>
                      <a:endParaRPr sz="1100" u="none" strike="noStrike" cap="none" dirty="0">
                        <a:latin typeface="Montserrat"/>
                        <a:ea typeface="Montserrat"/>
                        <a:cs typeface="Montserrat"/>
                        <a:sym typeface="Montserrat"/>
                      </a:endParaRPr>
                    </a:p>
                  </a:txBody>
                  <a:tcPr marL="15075" marR="15075" marT="15075" marB="1507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u="none" strike="noStrike" cap="none" dirty="0">
                          <a:latin typeface="Montserrat"/>
                          <a:ea typeface="Montserrat"/>
                          <a:cs typeface="Montserrat"/>
                          <a:sym typeface="Montserrat"/>
                        </a:rPr>
                        <a:t>21.6</a:t>
                      </a:r>
                      <a:endParaRPr sz="1100" u="none" strike="noStrike" cap="none" dirty="0">
                        <a:latin typeface="Montserrat"/>
                        <a:ea typeface="Montserrat"/>
                        <a:cs typeface="Montserrat"/>
                        <a:sym typeface="Montserrat"/>
                      </a:endParaRPr>
                    </a:p>
                  </a:txBody>
                  <a:tcPr marL="37700" marR="37700" marT="37700" marB="37700">
                    <a:lnL w="9525"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u="none" strike="noStrike" cap="none" dirty="0">
                          <a:latin typeface="Montserrat"/>
                          <a:ea typeface="Montserrat"/>
                          <a:cs typeface="Montserrat"/>
                          <a:sym typeface="Montserrat"/>
                        </a:rPr>
                        <a:t>13.7</a:t>
                      </a:r>
                      <a:endParaRPr sz="1100" u="none" strike="noStrike" cap="none" dirty="0">
                        <a:latin typeface="Montserrat"/>
                        <a:ea typeface="Montserrat"/>
                        <a:cs typeface="Montserrat"/>
                        <a:sym typeface="Montserrat"/>
                      </a:endParaRPr>
                    </a:p>
                  </a:txBody>
                  <a:tcPr marL="37700" marR="37700" marT="37700" marB="377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497950">
                <a:tc>
                  <a:txBody>
                    <a:bodyPr/>
                    <a:lstStyle/>
                    <a:p>
                      <a:pPr marL="0" marR="0" lvl="0" indent="0" algn="l" rtl="0">
                        <a:lnSpc>
                          <a:spcPct val="100000"/>
                        </a:lnSpc>
                        <a:spcBef>
                          <a:spcPts val="0"/>
                        </a:spcBef>
                        <a:spcAft>
                          <a:spcPts val="0"/>
                        </a:spcAft>
                        <a:buClr>
                          <a:srgbClr val="000000"/>
                        </a:buClr>
                        <a:buSzPts val="900"/>
                        <a:buFont typeface="Arial"/>
                        <a:buNone/>
                      </a:pPr>
                      <a:r>
                        <a:rPr lang="en" sz="1100" b="0" i="0" u="none" strike="noStrike" cap="none">
                          <a:solidFill>
                            <a:srgbClr val="000000"/>
                          </a:solidFill>
                          <a:latin typeface="Montserrat"/>
                          <a:ea typeface="Montserrat"/>
                          <a:cs typeface="Montserrat"/>
                          <a:sym typeface="Montserrat"/>
                        </a:rPr>
                        <a:t>State Government (Maryland)</a:t>
                      </a:r>
                      <a:endParaRPr sz="1100" u="none" strike="noStrike" cap="none"/>
                    </a:p>
                  </a:txBody>
                  <a:tcPr marL="37700" marR="37700" marT="37700" marB="37700">
                    <a:lnL w="12700"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b="1" i="0" u="none" strike="noStrike" cap="none" dirty="0">
                          <a:solidFill>
                            <a:srgbClr val="000000"/>
                          </a:solidFill>
                          <a:latin typeface="Montserrat"/>
                          <a:ea typeface="Montserrat"/>
                          <a:cs typeface="Montserrat"/>
                          <a:sym typeface="Montserrat"/>
                        </a:rPr>
                        <a:t>66.9</a:t>
                      </a:r>
                      <a:endParaRPr sz="1100" u="none" strike="noStrike" cap="none" dirty="0">
                        <a:latin typeface="Montserrat"/>
                        <a:ea typeface="Montserrat"/>
                        <a:cs typeface="Montserrat"/>
                        <a:sym typeface="Montserrat"/>
                      </a:endParaRPr>
                    </a:p>
                  </a:txBody>
                  <a:tcPr marL="15075" marR="15075" marT="15075" marB="1507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b="1" u="none" strike="noStrike" cap="none" dirty="0">
                          <a:latin typeface="Montserrat"/>
                          <a:ea typeface="Montserrat"/>
                          <a:cs typeface="Montserrat"/>
                          <a:sym typeface="Montserrat"/>
                        </a:rPr>
                        <a:t>38.5</a:t>
                      </a:r>
                      <a:endParaRPr sz="1100" u="none" strike="noStrike" cap="none" dirty="0">
                        <a:latin typeface="Montserrat"/>
                        <a:ea typeface="Montserrat"/>
                        <a:cs typeface="Montserrat"/>
                        <a:sym typeface="Montserrat"/>
                      </a:endParaRPr>
                    </a:p>
                  </a:txBody>
                  <a:tcPr marL="37700" marR="37700" marT="37700" marB="37700">
                    <a:lnL w="9525"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b="1" u="none" strike="noStrike" cap="none" dirty="0">
                          <a:latin typeface="Montserrat"/>
                          <a:ea typeface="Montserrat"/>
                          <a:cs typeface="Montserrat"/>
                          <a:sym typeface="Montserrat"/>
                        </a:rPr>
                        <a:t>23.5</a:t>
                      </a:r>
                      <a:endParaRPr sz="1100" u="none" strike="noStrike" cap="none" dirty="0">
                        <a:latin typeface="Montserrat"/>
                        <a:ea typeface="Montserrat"/>
                        <a:cs typeface="Montserrat"/>
                        <a:sym typeface="Montserrat"/>
                      </a:endParaRPr>
                    </a:p>
                  </a:txBody>
                  <a:tcPr marL="37700" marR="37700" marT="37700" marB="377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497950">
                <a:tc>
                  <a:txBody>
                    <a:bodyPr/>
                    <a:lstStyle/>
                    <a:p>
                      <a:pPr marL="0" marR="0" lvl="0" indent="0" algn="l" rtl="0">
                        <a:lnSpc>
                          <a:spcPct val="100000"/>
                        </a:lnSpc>
                        <a:spcBef>
                          <a:spcPts val="0"/>
                        </a:spcBef>
                        <a:spcAft>
                          <a:spcPts val="0"/>
                        </a:spcAft>
                        <a:buClr>
                          <a:srgbClr val="000000"/>
                        </a:buClr>
                        <a:buSzPts val="900"/>
                        <a:buFont typeface="Arial"/>
                        <a:buNone/>
                      </a:pPr>
                      <a:r>
                        <a:rPr lang="en" sz="1100" b="0" i="0" u="none" strike="noStrike" cap="none">
                          <a:solidFill>
                            <a:srgbClr val="000000"/>
                          </a:solidFill>
                          <a:latin typeface="Montserrat"/>
                          <a:ea typeface="Montserrat"/>
                          <a:cs typeface="Montserrat"/>
                          <a:sym typeface="Montserrat"/>
                        </a:rPr>
                        <a:t>Local Government (National)</a:t>
                      </a:r>
                      <a:endParaRPr sz="1100" u="none" strike="noStrike" cap="none"/>
                    </a:p>
                  </a:txBody>
                  <a:tcPr marL="37700" marR="37700" marT="37700" marB="37700">
                    <a:lnL w="12700"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b="1" i="0" u="none" strike="noStrike" cap="none" dirty="0">
                          <a:solidFill>
                            <a:srgbClr val="000000"/>
                          </a:solidFill>
                          <a:latin typeface="Montserrat"/>
                          <a:ea typeface="Montserrat"/>
                          <a:cs typeface="Montserrat"/>
                          <a:sym typeface="Montserrat"/>
                        </a:rPr>
                        <a:t>31.2</a:t>
                      </a:r>
                      <a:endParaRPr sz="1100" b="1" u="none" strike="noStrike" cap="none" dirty="0">
                        <a:latin typeface="Montserrat"/>
                        <a:ea typeface="Montserrat"/>
                        <a:cs typeface="Montserrat"/>
                        <a:sym typeface="Montserrat"/>
                      </a:endParaRPr>
                    </a:p>
                  </a:txBody>
                  <a:tcPr marL="15075" marR="15075" marT="15075" marB="1507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b="1" u="none" strike="noStrike" cap="none" dirty="0">
                          <a:latin typeface="Montserrat"/>
                          <a:ea typeface="Montserrat"/>
                          <a:cs typeface="Montserrat"/>
                          <a:sym typeface="Montserrat"/>
                        </a:rPr>
                        <a:t>18.6</a:t>
                      </a:r>
                      <a:endParaRPr sz="1100" b="1" u="none" strike="noStrike" cap="none" dirty="0">
                        <a:latin typeface="Montserrat"/>
                        <a:ea typeface="Montserrat"/>
                        <a:cs typeface="Montserrat"/>
                        <a:sym typeface="Montserrat"/>
                      </a:endParaRPr>
                    </a:p>
                  </a:txBody>
                  <a:tcPr marL="37700" marR="37700" marT="37700" marB="37700">
                    <a:lnL w="9525"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b="1" u="none" strike="noStrike" cap="none" dirty="0">
                          <a:latin typeface="Montserrat"/>
                          <a:ea typeface="Montserrat"/>
                          <a:cs typeface="Montserrat"/>
                          <a:sym typeface="Montserrat"/>
                        </a:rPr>
                        <a:t>10.0</a:t>
                      </a:r>
                      <a:endParaRPr sz="1100" b="1" u="none" strike="noStrike" cap="none" dirty="0">
                        <a:latin typeface="Montserrat"/>
                        <a:ea typeface="Montserrat"/>
                        <a:cs typeface="Montserrat"/>
                        <a:sym typeface="Montserrat"/>
                      </a:endParaRPr>
                    </a:p>
                  </a:txBody>
                  <a:tcPr marL="37700" marR="37700" marT="37700" marB="377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424058">
                <a:tc>
                  <a:txBody>
                    <a:bodyPr/>
                    <a:lstStyle/>
                    <a:p>
                      <a:pPr marL="0" marR="0" lvl="0" indent="0" algn="l" rtl="0">
                        <a:lnSpc>
                          <a:spcPct val="100000"/>
                        </a:lnSpc>
                        <a:spcBef>
                          <a:spcPts val="0"/>
                        </a:spcBef>
                        <a:spcAft>
                          <a:spcPts val="0"/>
                        </a:spcAft>
                        <a:buClr>
                          <a:srgbClr val="000000"/>
                        </a:buClr>
                        <a:buSzPts val="900"/>
                        <a:buFont typeface="Arial"/>
                        <a:buNone/>
                      </a:pPr>
                      <a:r>
                        <a:rPr lang="en" sz="1100" b="0" i="0" u="none" strike="noStrike" cap="none" dirty="0">
                          <a:solidFill>
                            <a:srgbClr val="000000"/>
                          </a:solidFill>
                          <a:latin typeface="Montserrat"/>
                          <a:ea typeface="Montserrat"/>
                          <a:cs typeface="Montserrat"/>
                          <a:sym typeface="Montserrat"/>
                        </a:rPr>
                        <a:t>Local Government (Maryland)</a:t>
                      </a:r>
                      <a:endParaRPr sz="1100" u="none" strike="noStrike" cap="none" dirty="0"/>
                    </a:p>
                  </a:txBody>
                  <a:tcPr marL="37700" marR="37700" marT="37700" marB="37700">
                    <a:lnL w="12700"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b="1" i="0" u="none" strike="noStrike" cap="none" dirty="0">
                          <a:solidFill>
                            <a:srgbClr val="000000"/>
                          </a:solidFill>
                          <a:latin typeface="Montserrat"/>
                          <a:ea typeface="Montserrat"/>
                          <a:cs typeface="Montserrat"/>
                          <a:sym typeface="Montserrat"/>
                        </a:rPr>
                        <a:t>65.4</a:t>
                      </a:r>
                      <a:endParaRPr sz="1100" u="none" strike="noStrike" cap="none" dirty="0">
                        <a:latin typeface="Montserrat"/>
                        <a:ea typeface="Montserrat"/>
                        <a:cs typeface="Montserrat"/>
                        <a:sym typeface="Montserrat"/>
                      </a:endParaRPr>
                    </a:p>
                  </a:txBody>
                  <a:tcPr marL="15075" marR="15075" marT="15075" marB="1507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b="1" u="none" strike="noStrike" cap="none" dirty="0">
                          <a:latin typeface="Montserrat"/>
                          <a:ea typeface="Montserrat"/>
                          <a:cs typeface="Montserrat"/>
                          <a:sym typeface="Montserrat"/>
                        </a:rPr>
                        <a:t>46.7</a:t>
                      </a:r>
                      <a:endParaRPr sz="1100" u="none" strike="noStrike" cap="none" dirty="0">
                        <a:latin typeface="Montserrat"/>
                        <a:ea typeface="Montserrat"/>
                        <a:cs typeface="Montserrat"/>
                        <a:sym typeface="Montserrat"/>
                      </a:endParaRPr>
                    </a:p>
                  </a:txBody>
                  <a:tcPr marL="37700" marR="37700" marT="37700" marB="37700">
                    <a:lnL w="9525"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900"/>
                        <a:buFont typeface="Arial"/>
                        <a:buNone/>
                      </a:pPr>
                      <a:r>
                        <a:rPr lang="en" sz="1100" b="1" u="none" strike="noStrike" cap="none" dirty="0">
                          <a:latin typeface="Montserrat"/>
                          <a:ea typeface="Montserrat"/>
                          <a:cs typeface="Montserrat"/>
                          <a:sym typeface="Montserrat"/>
                        </a:rPr>
                        <a:t>17.5</a:t>
                      </a:r>
                      <a:endParaRPr lang="en" sz="1100" u="none" strike="noStrike" cap="none" dirty="0">
                        <a:latin typeface="Montserrat"/>
                        <a:ea typeface="Montserrat"/>
                        <a:cs typeface="Montserrat"/>
                        <a:sym typeface="Montserrat"/>
                      </a:endParaRPr>
                    </a:p>
                  </a:txBody>
                  <a:tcPr marL="37700" marR="37700" marT="37700" marB="377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
        <p:nvSpPr>
          <p:cNvPr id="102" name="Google Shape;102;p8"/>
          <p:cNvSpPr txBox="1"/>
          <p:nvPr/>
        </p:nvSpPr>
        <p:spPr>
          <a:xfrm>
            <a:off x="288650" y="4866501"/>
            <a:ext cx="3441968"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 sz="1200" b="0" i="1" u="none" strike="noStrike" cap="none" dirty="0">
                <a:solidFill>
                  <a:srgbClr val="000000"/>
                </a:solidFill>
                <a:latin typeface="Montserrat"/>
                <a:ea typeface="Montserrat"/>
                <a:cs typeface="Montserrat"/>
                <a:sym typeface="Montserrat"/>
              </a:rPr>
              <a:t>Bureau of Labor Statistics 2023-2024 SOII </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9" name="Google Shape;109;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t>6</a:t>
            </a:fld>
            <a:endParaRPr/>
          </a:p>
        </p:txBody>
      </p:sp>
      <p:sp>
        <p:nvSpPr>
          <p:cNvPr id="107" name="Google Shape;107;p10"/>
          <p:cNvSpPr txBox="1">
            <a:spLocks noGrp="1"/>
          </p:cNvSpPr>
          <p:nvPr>
            <p:ph type="title" idx="4294967295"/>
          </p:nvPr>
        </p:nvSpPr>
        <p:spPr>
          <a:xfrm>
            <a:off x="527300" y="303900"/>
            <a:ext cx="7820700" cy="346200"/>
          </a:xfrm>
          <a:prstGeom prst="rect">
            <a:avLst/>
          </a:prstGeom>
          <a:noFill/>
          <a:ln>
            <a:noFill/>
            <a:prstDash/>
          </a:ln>
          <a:effectLst/>
        </p:spPr>
        <p:txBody>
          <a:bodyPr rot="0" spcFirstLastPara="1"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90000"/>
              </a:lnSpc>
              <a:spcBef>
                <a:spcPts val="0"/>
              </a:spcBef>
              <a:spcAft>
                <a:spcPts val="0"/>
              </a:spcAft>
              <a:buClr>
                <a:schemeClr val="dk1"/>
              </a:buClr>
              <a:buSzPts val="3200"/>
              <a:buFont typeface="Times New Roman"/>
              <a:buNone/>
              <a:tabLst/>
              <a:defRPr/>
            </a:pPr>
            <a:r>
              <a:rPr kumimoji="0" lang="en-US" sz="2500" b="1" i="0" u="none" strike="noStrike" kern="0" cap="none" spc="0" normalizeH="0" baseline="0" noProof="0" dirty="0">
                <a:ln>
                  <a:noFill/>
                </a:ln>
                <a:solidFill>
                  <a:schemeClr val="dk1"/>
                </a:solidFill>
                <a:effectLst/>
                <a:uLnTx/>
                <a:uFillTx/>
                <a:latin typeface="Montserrat"/>
                <a:ea typeface="Montserrat"/>
                <a:cs typeface="Montserrat"/>
                <a:sym typeface="Montserrat"/>
              </a:rPr>
              <a:t>Workplace Violence Data Highlights</a:t>
            </a:r>
          </a:p>
        </p:txBody>
      </p:sp>
      <p:cxnSp>
        <p:nvCxnSpPr>
          <p:cNvPr id="108" name="Google Shape;108;p10">
            <a:extLst>
              <a:ext uri="{C183D7F6-B498-43B3-948B-1728B52AA6E4}">
                <adec:decorative xmlns:adec="http://schemas.microsoft.com/office/drawing/2017/decorative" val="1"/>
              </a:ext>
            </a:extLst>
          </p:cNvPr>
          <p:cNvCxnSpPr/>
          <p:nvPr/>
        </p:nvCxnSpPr>
        <p:spPr>
          <a:xfrm rot="10800000" flipH="1">
            <a:off x="288650" y="869013"/>
            <a:ext cx="8298000" cy="28500"/>
          </a:xfrm>
          <a:prstGeom prst="straightConnector1">
            <a:avLst/>
          </a:prstGeom>
          <a:noFill/>
          <a:ln w="9525" cap="flat" cmpd="sng">
            <a:solidFill>
              <a:srgbClr val="C40E3E"/>
            </a:solidFill>
            <a:prstDash val="solid"/>
            <a:round/>
            <a:headEnd type="none" w="sm" len="sm"/>
            <a:tailEnd type="none" w="sm" len="sm"/>
          </a:ln>
        </p:spPr>
      </p:cxnSp>
      <p:sp>
        <p:nvSpPr>
          <p:cNvPr id="110" name="Google Shape;110;p10"/>
          <p:cNvSpPr txBox="1"/>
          <p:nvPr/>
        </p:nvSpPr>
        <p:spPr>
          <a:xfrm>
            <a:off x="510900" y="995375"/>
            <a:ext cx="8209200" cy="3738300"/>
          </a:xfrm>
          <a:prstGeom prst="rect">
            <a:avLst/>
          </a:prstGeom>
          <a:noFill/>
          <a:ln>
            <a:noFill/>
          </a:ln>
        </p:spPr>
        <p:txBody>
          <a:bodyPr spcFirstLastPara="1" wrap="square" lIns="91425" tIns="45700" rIns="91425" bIns="45700" anchor="t" anchorCtr="0">
            <a:noAutofit/>
          </a:bodyPr>
          <a:lstStyle/>
          <a:p>
            <a:pPr marL="285750" lvl="0" indent="-285750">
              <a:buSzPts val="1200"/>
              <a:buFont typeface="Noto Sans Symbols"/>
              <a:buChar char="❖"/>
            </a:pPr>
            <a:r>
              <a:rPr lang="en" sz="1300" b="0" i="0" u="none" strike="noStrike" cap="none" dirty="0">
                <a:solidFill>
                  <a:srgbClr val="000000"/>
                </a:solidFill>
                <a:latin typeface="Montserrat"/>
                <a:ea typeface="Montserrat"/>
                <a:cs typeface="Montserrat"/>
                <a:sym typeface="Montserrat"/>
              </a:rPr>
              <a:t>For the two-year period from 2023-2024, violent acts resulted in </a:t>
            </a:r>
            <a:r>
              <a:rPr lang="en" sz="1300" b="1" dirty="0">
                <a:latin typeface="Montserrat"/>
                <a:ea typeface="Montserrat"/>
                <a:cs typeface="Montserrat"/>
                <a:sym typeface="Montserrat"/>
              </a:rPr>
              <a:t>2,410 </a:t>
            </a:r>
            <a:r>
              <a:rPr lang="en" sz="1300" dirty="0">
                <a:latin typeface="Montserrat"/>
                <a:ea typeface="Montserrat"/>
                <a:cs typeface="Montserrat"/>
                <a:sym typeface="Montserrat"/>
              </a:rPr>
              <a:t>Maryland local government and </a:t>
            </a:r>
            <a:r>
              <a:rPr lang="en" sz="1300" b="1" i="0" u="none" strike="noStrike" cap="none" dirty="0">
                <a:solidFill>
                  <a:srgbClr val="000000"/>
                </a:solidFill>
                <a:latin typeface="Montserrat"/>
                <a:ea typeface="Montserrat"/>
                <a:cs typeface="Montserrat"/>
                <a:sym typeface="Montserrat"/>
              </a:rPr>
              <a:t>1,140 </a:t>
            </a:r>
            <a:r>
              <a:rPr lang="en" sz="1300" i="0" u="none" strike="noStrike" cap="none" dirty="0">
                <a:solidFill>
                  <a:srgbClr val="000000"/>
                </a:solidFill>
                <a:latin typeface="Montserrat"/>
                <a:ea typeface="Montserrat"/>
                <a:cs typeface="Montserrat"/>
                <a:sym typeface="Montserrat"/>
              </a:rPr>
              <a:t>Maryland state government cases </a:t>
            </a:r>
            <a:r>
              <a:rPr lang="en" sz="1300" b="0" i="0" u="none" strike="noStrike" cap="none" dirty="0">
                <a:solidFill>
                  <a:srgbClr val="000000"/>
                </a:solidFill>
                <a:latin typeface="Montserrat"/>
                <a:ea typeface="Montserrat"/>
                <a:cs typeface="Montserrat"/>
                <a:sym typeface="Montserrat"/>
              </a:rPr>
              <a:t>where employees experienced an injury or illness that resulted in days away from work, restricted work activity, or job transfer.</a:t>
            </a:r>
          </a:p>
          <a:p>
            <a:pPr marL="285750" lvl="0" indent="-285750">
              <a:buSzPts val="1200"/>
              <a:buFont typeface="Noto Sans Symbols"/>
              <a:buChar char="❖"/>
            </a:pPr>
            <a:endParaRPr sz="1300" dirty="0"/>
          </a:p>
          <a:p>
            <a:pPr marL="1200150" marR="0" lvl="2" indent="-285750" algn="l" rtl="0">
              <a:lnSpc>
                <a:spcPct val="100000"/>
              </a:lnSpc>
              <a:spcBef>
                <a:spcPts val="0"/>
              </a:spcBef>
              <a:spcAft>
                <a:spcPts val="0"/>
              </a:spcAft>
              <a:buClr>
                <a:srgbClr val="000000"/>
              </a:buClr>
              <a:buSzPts val="1200"/>
              <a:buFont typeface="Noto Sans Symbols"/>
              <a:buChar char="⮚"/>
            </a:pPr>
            <a:r>
              <a:rPr lang="en" sz="1300" dirty="0">
                <a:latin typeface="Montserrat"/>
                <a:ea typeface="Montserrat"/>
                <a:cs typeface="Montserrat"/>
                <a:sym typeface="Montserrat"/>
              </a:rPr>
              <a:t>The category with the</a:t>
            </a:r>
            <a:r>
              <a:rPr lang="en" sz="1300" b="0" i="0" u="none" strike="noStrike" cap="none" dirty="0">
                <a:solidFill>
                  <a:srgbClr val="000000"/>
                </a:solidFill>
                <a:latin typeface="Montserrat"/>
                <a:ea typeface="Montserrat"/>
                <a:cs typeface="Montserrat"/>
                <a:sym typeface="Montserrat"/>
              </a:rPr>
              <a:t> most DART cases in Maryland state government (</a:t>
            </a:r>
            <a:r>
              <a:rPr lang="en" sz="1300" b="1" i="0" u="none" strike="noStrike" cap="none" dirty="0">
                <a:solidFill>
                  <a:srgbClr val="000000"/>
                </a:solidFill>
                <a:latin typeface="Montserrat"/>
                <a:ea typeface="Montserrat"/>
                <a:cs typeface="Montserrat"/>
                <a:sym typeface="Montserrat"/>
              </a:rPr>
              <a:t>36%</a:t>
            </a:r>
            <a:r>
              <a:rPr lang="en" sz="1300" b="0" i="0" u="none" strike="noStrike" cap="none" dirty="0">
                <a:solidFill>
                  <a:srgbClr val="000000"/>
                </a:solidFill>
                <a:latin typeface="Montserrat"/>
                <a:ea typeface="Montserrat"/>
                <a:cs typeface="Montserrat"/>
                <a:sym typeface="Montserrat"/>
              </a:rPr>
              <a:t>).</a:t>
            </a:r>
            <a:endParaRPr sz="1300" b="0" i="0" u="none" strike="noStrike" cap="none" dirty="0">
              <a:solidFill>
                <a:srgbClr val="000000"/>
              </a:solidFill>
              <a:latin typeface="Montserrat"/>
              <a:ea typeface="Montserrat"/>
              <a:cs typeface="Montserrat"/>
              <a:sym typeface="Montserrat"/>
            </a:endParaRPr>
          </a:p>
          <a:p>
            <a:pPr marL="1200150" marR="0" lvl="2" indent="-285750" algn="l" rtl="0">
              <a:lnSpc>
                <a:spcPct val="100000"/>
              </a:lnSpc>
              <a:spcBef>
                <a:spcPts val="0"/>
              </a:spcBef>
              <a:spcAft>
                <a:spcPts val="0"/>
              </a:spcAft>
              <a:buClr>
                <a:srgbClr val="000000"/>
              </a:buClr>
              <a:buSzPts val="1200"/>
              <a:buFont typeface="Noto Sans Symbols"/>
              <a:buChar char="⮚"/>
            </a:pPr>
            <a:r>
              <a:rPr lang="en" sz="1300" b="0" i="0" u="none" strike="noStrike" cap="none" dirty="0">
                <a:solidFill>
                  <a:srgbClr val="000000"/>
                </a:solidFill>
                <a:latin typeface="Montserrat"/>
                <a:ea typeface="Montserrat"/>
                <a:cs typeface="Montserrat"/>
                <a:sym typeface="Montserrat"/>
              </a:rPr>
              <a:t>The category with the fourth most DART cases in Maryland local government (18%).</a:t>
            </a:r>
            <a:endParaRPr sz="1300" dirty="0"/>
          </a:p>
          <a:p>
            <a:pPr marL="1200150" marR="0" lvl="2" indent="-209550" algn="l" rtl="0">
              <a:lnSpc>
                <a:spcPct val="100000"/>
              </a:lnSpc>
              <a:spcBef>
                <a:spcPts val="0"/>
              </a:spcBef>
              <a:spcAft>
                <a:spcPts val="0"/>
              </a:spcAft>
              <a:buClr>
                <a:srgbClr val="000000"/>
              </a:buClr>
              <a:buSzPts val="1200"/>
              <a:buFont typeface="Noto Sans Symbols"/>
              <a:buNone/>
            </a:pPr>
            <a:endParaRPr sz="1300" b="0" i="0" u="none" strike="noStrike" cap="none" dirty="0">
              <a:solidFill>
                <a:srgbClr val="000000"/>
              </a:solidFill>
              <a:latin typeface="Montserrat"/>
              <a:ea typeface="Montserrat"/>
              <a:cs typeface="Montserrat"/>
              <a:sym typeface="Montserrat"/>
            </a:endParaRPr>
          </a:p>
          <a:p>
            <a:pPr marL="285750" marR="0" lvl="0" indent="-285750" algn="l" rtl="0">
              <a:lnSpc>
                <a:spcPct val="120000"/>
              </a:lnSpc>
              <a:spcBef>
                <a:spcPts val="0"/>
              </a:spcBef>
              <a:spcAft>
                <a:spcPts val="0"/>
              </a:spcAft>
              <a:buClr>
                <a:srgbClr val="000000"/>
              </a:buClr>
              <a:buSzPts val="1400"/>
              <a:buFont typeface="Noto Sans Symbols"/>
              <a:buChar char="❖"/>
            </a:pPr>
            <a:r>
              <a:rPr lang="en" sz="1300" b="0" i="0" u="none" strike="noStrike" cap="none" dirty="0">
                <a:solidFill>
                  <a:srgbClr val="000000"/>
                </a:solidFill>
                <a:latin typeface="Montserrat"/>
                <a:ea typeface="Montserrat"/>
                <a:cs typeface="Montserrat"/>
                <a:sym typeface="Montserrat"/>
              </a:rPr>
              <a:t>During the period from 2021-2024, nationally in state government, workplace fatalities involving violence were </a:t>
            </a:r>
          </a:p>
          <a:p>
            <a:pPr marL="285750" marR="0" lvl="0" indent="-285750" algn="l" rtl="0">
              <a:lnSpc>
                <a:spcPct val="120000"/>
              </a:lnSpc>
              <a:spcBef>
                <a:spcPts val="0"/>
              </a:spcBef>
              <a:spcAft>
                <a:spcPts val="0"/>
              </a:spcAft>
              <a:buClr>
                <a:srgbClr val="000000"/>
              </a:buClr>
              <a:buSzPts val="1400"/>
              <a:buFont typeface="Noto Sans Symbols"/>
              <a:buChar char="❖"/>
            </a:pPr>
            <a:endParaRPr sz="1300" dirty="0"/>
          </a:p>
          <a:p>
            <a:pPr marL="1200150" marR="0" lvl="2" indent="-285750" algn="l" rtl="0">
              <a:lnSpc>
                <a:spcPct val="100000"/>
              </a:lnSpc>
              <a:spcBef>
                <a:spcPts val="0"/>
              </a:spcBef>
              <a:spcAft>
                <a:spcPts val="0"/>
              </a:spcAft>
              <a:buClr>
                <a:srgbClr val="000000"/>
              </a:buClr>
              <a:buSzPts val="1200"/>
              <a:buFont typeface="Noto Sans Symbols"/>
              <a:buChar char="⮚"/>
            </a:pPr>
            <a:r>
              <a:rPr lang="en" sz="1300" b="0" i="0" u="none" strike="noStrike" cap="none" dirty="0">
                <a:solidFill>
                  <a:srgbClr val="000000"/>
                </a:solidFill>
                <a:latin typeface="Montserrat"/>
                <a:ea typeface="Montserrat"/>
                <a:cs typeface="Montserrat"/>
                <a:sym typeface="Montserrat"/>
              </a:rPr>
              <a:t>42.42% of all fatalities in the educational and health services sector</a:t>
            </a:r>
            <a:endParaRPr sz="1300" dirty="0"/>
          </a:p>
          <a:p>
            <a:pPr marL="1200150" marR="0" lvl="2" indent="-285750" algn="l" rtl="0">
              <a:lnSpc>
                <a:spcPct val="100000"/>
              </a:lnSpc>
              <a:spcBef>
                <a:spcPts val="0"/>
              </a:spcBef>
              <a:spcAft>
                <a:spcPts val="0"/>
              </a:spcAft>
              <a:buClr>
                <a:srgbClr val="000000"/>
              </a:buClr>
              <a:buSzPts val="1200"/>
              <a:buFont typeface="Noto Sans Symbols"/>
              <a:buChar char="⮚"/>
            </a:pPr>
            <a:r>
              <a:rPr lang="en" sz="1300" b="0" i="0" u="none" strike="noStrike" cap="none" dirty="0">
                <a:solidFill>
                  <a:srgbClr val="000000"/>
                </a:solidFill>
                <a:latin typeface="Montserrat"/>
                <a:ea typeface="Montserrat"/>
                <a:cs typeface="Montserrat"/>
                <a:sym typeface="Montserrat"/>
              </a:rPr>
              <a:t>46.02% of all fatalities in the justice, public order, and safety activities sector</a:t>
            </a:r>
            <a:endParaRPr sz="1300" dirty="0"/>
          </a:p>
          <a:p>
            <a:pPr marL="1200150" marR="0" lvl="2" indent="-209550" algn="l" rtl="0">
              <a:lnSpc>
                <a:spcPct val="100000"/>
              </a:lnSpc>
              <a:spcBef>
                <a:spcPts val="0"/>
              </a:spcBef>
              <a:spcAft>
                <a:spcPts val="0"/>
              </a:spcAft>
              <a:buClr>
                <a:srgbClr val="000000"/>
              </a:buClr>
              <a:buSzPts val="1200"/>
              <a:buFont typeface="Noto Sans Symbols"/>
              <a:buNone/>
            </a:pPr>
            <a:endParaRPr sz="1300" b="0" i="0" u="none" strike="noStrike" cap="none" dirty="0">
              <a:solidFill>
                <a:srgbClr val="000000"/>
              </a:solidFill>
              <a:latin typeface="Montserrat"/>
              <a:ea typeface="Montserrat"/>
              <a:cs typeface="Montserrat"/>
              <a:sym typeface="Montserrat"/>
            </a:endParaRPr>
          </a:p>
          <a:p>
            <a:pPr marL="285750" marR="0" lvl="0" indent="-285750" algn="l" rtl="0">
              <a:lnSpc>
                <a:spcPct val="120000"/>
              </a:lnSpc>
              <a:spcBef>
                <a:spcPts val="0"/>
              </a:spcBef>
              <a:spcAft>
                <a:spcPts val="0"/>
              </a:spcAft>
              <a:buClr>
                <a:srgbClr val="000000"/>
              </a:buClr>
              <a:buSzPts val="1400"/>
              <a:buFont typeface="Noto Sans Symbols"/>
              <a:buChar char="❖"/>
            </a:pPr>
            <a:r>
              <a:rPr lang="en" sz="1300" b="0" i="0" u="none" strike="noStrike" cap="none" dirty="0">
                <a:solidFill>
                  <a:srgbClr val="000000"/>
                </a:solidFill>
                <a:latin typeface="Montserrat"/>
                <a:ea typeface="Montserrat"/>
                <a:cs typeface="Montserrat"/>
                <a:sym typeface="Montserrat"/>
              </a:rPr>
              <a:t>During the period from 2021-2024, nationally in local government, workplace fatalities involving violence were </a:t>
            </a:r>
          </a:p>
          <a:p>
            <a:pPr marL="285750" marR="0" lvl="0" indent="-285750" algn="l" rtl="0">
              <a:lnSpc>
                <a:spcPct val="120000"/>
              </a:lnSpc>
              <a:spcBef>
                <a:spcPts val="0"/>
              </a:spcBef>
              <a:spcAft>
                <a:spcPts val="0"/>
              </a:spcAft>
              <a:buClr>
                <a:srgbClr val="000000"/>
              </a:buClr>
              <a:buSzPts val="1400"/>
              <a:buFont typeface="Noto Sans Symbols"/>
              <a:buChar char="❖"/>
            </a:pPr>
            <a:endParaRPr sz="1300" dirty="0"/>
          </a:p>
          <a:p>
            <a:pPr marL="1200150" marR="0" lvl="2" indent="-285750" algn="l" rtl="0">
              <a:lnSpc>
                <a:spcPct val="100000"/>
              </a:lnSpc>
              <a:spcBef>
                <a:spcPts val="0"/>
              </a:spcBef>
              <a:spcAft>
                <a:spcPts val="0"/>
              </a:spcAft>
              <a:buClr>
                <a:srgbClr val="000000"/>
              </a:buClr>
              <a:buSzPts val="1200"/>
              <a:buFont typeface="Noto Sans Symbols"/>
              <a:buChar char="⮚"/>
            </a:pPr>
            <a:r>
              <a:rPr lang="en" sz="1300" b="0" i="0" u="none" strike="noStrike" cap="none" dirty="0">
                <a:solidFill>
                  <a:srgbClr val="000000"/>
                </a:solidFill>
                <a:latin typeface="Montserrat"/>
                <a:ea typeface="Montserrat"/>
                <a:cs typeface="Montserrat"/>
                <a:sym typeface="Montserrat"/>
              </a:rPr>
              <a:t>11.63% of all fatalities in the educational and health services sector</a:t>
            </a:r>
            <a:endParaRPr sz="1300" dirty="0"/>
          </a:p>
          <a:p>
            <a:pPr marL="1200150" marR="0" lvl="2" indent="-285750" algn="l" rtl="0">
              <a:lnSpc>
                <a:spcPct val="100000"/>
              </a:lnSpc>
              <a:spcBef>
                <a:spcPts val="0"/>
              </a:spcBef>
              <a:spcAft>
                <a:spcPts val="0"/>
              </a:spcAft>
              <a:buClr>
                <a:srgbClr val="000000"/>
              </a:buClr>
              <a:buSzPts val="1200"/>
              <a:buFont typeface="Noto Sans Symbols"/>
              <a:buChar char="⮚"/>
            </a:pPr>
            <a:r>
              <a:rPr lang="en" sz="1300" b="0" i="0" u="none" strike="noStrike" cap="none" dirty="0">
                <a:solidFill>
                  <a:srgbClr val="000000"/>
                </a:solidFill>
                <a:latin typeface="Montserrat"/>
                <a:ea typeface="Montserrat"/>
                <a:cs typeface="Montserrat"/>
                <a:sym typeface="Montserrat"/>
              </a:rPr>
              <a:t>41.21% of all fatalities in the justice, public order, and safety activities sector</a:t>
            </a:r>
            <a:endParaRPr sz="1300" b="0" i="0" u="none" strike="noStrike" cap="none" dirty="0">
              <a:solidFill>
                <a:srgbClr val="000000"/>
              </a:solidFill>
              <a:latin typeface="Montserrat"/>
              <a:ea typeface="Montserrat"/>
              <a:cs typeface="Montserrat"/>
              <a:sym typeface="Montserrat"/>
            </a:endParaRPr>
          </a:p>
          <a:p>
            <a:pPr marL="285750" marR="0" lvl="0" indent="-196850" algn="l" rtl="0">
              <a:lnSpc>
                <a:spcPct val="120000"/>
              </a:lnSpc>
              <a:spcBef>
                <a:spcPts val="0"/>
              </a:spcBef>
              <a:spcAft>
                <a:spcPts val="0"/>
              </a:spcAft>
              <a:buClr>
                <a:srgbClr val="000000"/>
              </a:buClr>
              <a:buSzPts val="1400"/>
              <a:buFont typeface="Noto Sans Symbols"/>
              <a:buNone/>
            </a:pPr>
            <a:endParaRPr sz="1800" b="0" i="0" u="none" strike="noStrike" cap="none" dirty="0">
              <a:solidFill>
                <a:srgbClr val="000000"/>
              </a:solidFill>
              <a:latin typeface="Montserrat"/>
              <a:ea typeface="Montserrat"/>
              <a:cs typeface="Montserrat"/>
              <a:sym typeface="Montserrat"/>
            </a:endParaRPr>
          </a:p>
          <a:p>
            <a:pPr marL="285750" marR="0" lvl="0" indent="-196850" algn="l" rtl="0">
              <a:lnSpc>
                <a:spcPct val="120000"/>
              </a:lnSpc>
              <a:spcBef>
                <a:spcPts val="0"/>
              </a:spcBef>
              <a:spcAft>
                <a:spcPts val="0"/>
              </a:spcAft>
              <a:buClr>
                <a:srgbClr val="000000"/>
              </a:buClr>
              <a:buSzPts val="1400"/>
              <a:buFont typeface="Noto Sans Symbols"/>
              <a:buNone/>
            </a:pPr>
            <a:endParaRPr sz="1800" b="0" i="0" u="none" strike="noStrike" cap="none" dirty="0">
              <a:solidFill>
                <a:srgbClr val="000000"/>
              </a:solidFill>
              <a:latin typeface="Montserrat"/>
              <a:ea typeface="Montserrat"/>
              <a:cs typeface="Montserrat"/>
              <a:sym typeface="Montserra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0">
          <a:extLst>
            <a:ext uri="{FF2B5EF4-FFF2-40B4-BE49-F238E27FC236}">
              <a16:creationId xmlns:a16="http://schemas.microsoft.com/office/drawing/2014/main" id="{CD294675-15EA-6C65-752B-7D9243832917}"/>
            </a:ext>
          </a:extLst>
        </p:cNvPr>
        <p:cNvGrpSpPr/>
        <p:nvPr/>
      </p:nvGrpSpPr>
      <p:grpSpPr>
        <a:xfrm>
          <a:off x="0" y="0"/>
          <a:ext cx="0" cy="0"/>
          <a:chOff x="0" y="0"/>
          <a:chExt cx="0" cy="0"/>
        </a:xfrm>
      </p:grpSpPr>
      <p:sp>
        <p:nvSpPr>
          <p:cNvPr id="113" name="Google Shape;113;g3af0d02c9f3_0_19">
            <a:extLst>
              <a:ext uri="{FF2B5EF4-FFF2-40B4-BE49-F238E27FC236}">
                <a16:creationId xmlns:a16="http://schemas.microsoft.com/office/drawing/2014/main" id="{02F7EAFA-4F9A-DC8C-036D-8FCD89BD2A41}"/>
              </a:ext>
            </a:extLst>
          </p:cNvPr>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t>7</a:t>
            </a:fld>
            <a:endParaRPr/>
          </a:p>
        </p:txBody>
      </p:sp>
      <p:sp>
        <p:nvSpPr>
          <p:cNvPr id="111" name="Google Shape;111;g3af0d02c9f3_0_19">
            <a:extLst>
              <a:ext uri="{FF2B5EF4-FFF2-40B4-BE49-F238E27FC236}">
                <a16:creationId xmlns:a16="http://schemas.microsoft.com/office/drawing/2014/main" id="{2F4597EF-71A4-D432-71ED-37CCD4351E03}"/>
              </a:ext>
            </a:extLst>
          </p:cNvPr>
          <p:cNvSpPr txBox="1">
            <a:spLocks noGrp="1"/>
          </p:cNvSpPr>
          <p:nvPr>
            <p:ph type="title" idx="4294967295"/>
          </p:nvPr>
        </p:nvSpPr>
        <p:spPr>
          <a:xfrm>
            <a:off x="527300" y="303900"/>
            <a:ext cx="7820700" cy="346200"/>
          </a:xfrm>
          <a:prstGeom prst="rect">
            <a:avLst/>
          </a:prstGeom>
          <a:noFill/>
          <a:ln>
            <a:noFill/>
            <a:prstDash/>
          </a:ln>
          <a:effectLst/>
        </p:spPr>
        <p:txBody>
          <a:bodyPr rot="0" spcFirstLastPara="1"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90000"/>
              </a:lnSpc>
              <a:spcBef>
                <a:spcPts val="0"/>
              </a:spcBef>
              <a:spcAft>
                <a:spcPts val="0"/>
              </a:spcAft>
              <a:buClr>
                <a:schemeClr val="dk1"/>
              </a:buClr>
              <a:buSzPts val="3200"/>
              <a:buFont typeface="Times New Roman"/>
              <a:buNone/>
              <a:tabLst/>
              <a:defRPr/>
            </a:pPr>
            <a:r>
              <a:rPr kumimoji="0" lang="en-US" sz="2500" b="1" i="0" u="none" strike="noStrike" kern="0" cap="none" spc="0" normalizeH="0" baseline="0" noProof="0" dirty="0">
                <a:ln>
                  <a:noFill/>
                </a:ln>
                <a:solidFill>
                  <a:schemeClr val="dk1"/>
                </a:solidFill>
                <a:effectLst/>
                <a:uLnTx/>
                <a:uFillTx/>
                <a:latin typeface="Montserrat"/>
                <a:ea typeface="Montserrat"/>
                <a:cs typeface="Montserrat"/>
                <a:sym typeface="Montserrat"/>
              </a:rPr>
              <a:t>Scope and Other States</a:t>
            </a:r>
          </a:p>
        </p:txBody>
      </p:sp>
      <p:cxnSp>
        <p:nvCxnSpPr>
          <p:cNvPr id="112" name="Google Shape;112;g3af0d02c9f3_0_19">
            <a:extLst>
              <a:ext uri="{FF2B5EF4-FFF2-40B4-BE49-F238E27FC236}">
                <a16:creationId xmlns:a16="http://schemas.microsoft.com/office/drawing/2014/main" id="{3FB8B91C-870E-E9EC-B5B3-74C7D2B9AE4D}"/>
              </a:ext>
              <a:ext uri="{C183D7F6-B498-43B3-948B-1728B52AA6E4}">
                <adec:decorative xmlns:adec="http://schemas.microsoft.com/office/drawing/2017/decorative" val="1"/>
              </a:ext>
            </a:extLst>
          </p:cNvPr>
          <p:cNvCxnSpPr/>
          <p:nvPr/>
        </p:nvCxnSpPr>
        <p:spPr>
          <a:xfrm rot="10800000" flipH="1">
            <a:off x="288650" y="869013"/>
            <a:ext cx="8298000" cy="28500"/>
          </a:xfrm>
          <a:prstGeom prst="straightConnector1">
            <a:avLst/>
          </a:prstGeom>
          <a:noFill/>
          <a:ln w="9525" cap="flat" cmpd="sng">
            <a:solidFill>
              <a:srgbClr val="C40E3E"/>
            </a:solidFill>
            <a:prstDash val="solid"/>
            <a:round/>
            <a:headEnd type="none" w="sm" len="sm"/>
            <a:tailEnd type="none" w="sm" len="sm"/>
          </a:ln>
        </p:spPr>
      </p:cxnSp>
      <p:sp>
        <p:nvSpPr>
          <p:cNvPr id="114" name="Google Shape;114;g3af0d02c9f3_0_19">
            <a:extLst>
              <a:ext uri="{FF2B5EF4-FFF2-40B4-BE49-F238E27FC236}">
                <a16:creationId xmlns:a16="http://schemas.microsoft.com/office/drawing/2014/main" id="{07F88151-EE8A-7A43-F0B6-A0DF8DE30D41}"/>
              </a:ext>
            </a:extLst>
          </p:cNvPr>
          <p:cNvSpPr txBox="1"/>
          <p:nvPr/>
        </p:nvSpPr>
        <p:spPr>
          <a:xfrm>
            <a:off x="510900" y="995375"/>
            <a:ext cx="8209200" cy="3738300"/>
          </a:xfrm>
          <a:prstGeom prst="rect">
            <a:avLst/>
          </a:prstGeom>
          <a:noFill/>
          <a:ln>
            <a:noFill/>
          </a:ln>
        </p:spPr>
        <p:txBody>
          <a:bodyPr spcFirstLastPara="1" wrap="square" lIns="91425" tIns="45700" rIns="91425" bIns="45700" anchor="t" anchorCtr="0">
            <a:noAutofit/>
          </a:bodyPr>
          <a:lstStyle/>
          <a:p>
            <a:pPr marL="285750" indent="-285750" fontAlgn="base">
              <a:buFont typeface="Wingdings" panose="05000000000000000000" pitchFamily="2" charset="2"/>
              <a:buChar char="v"/>
            </a:pPr>
            <a:r>
              <a:rPr lang="en-US" sz="1600" dirty="0">
                <a:latin typeface="Montserrat" panose="00000500000000000000" pitchFamily="2" charset="0"/>
              </a:rPr>
              <a:t>New York created the first workplace violence prevention standard and has the only standard limited in scope to the public sector.</a:t>
            </a:r>
          </a:p>
          <a:p>
            <a:pPr marL="285750" lvl="1" indent="-285750" fontAlgn="base">
              <a:buFont typeface="Wingdings" panose="05000000000000000000" pitchFamily="2" charset="2"/>
              <a:buChar char="v"/>
            </a:pPr>
            <a:endParaRPr lang="en-US" sz="1600" dirty="0">
              <a:latin typeface="Montserrat" panose="00000500000000000000" pitchFamily="2" charset="0"/>
            </a:endParaRPr>
          </a:p>
          <a:p>
            <a:pPr marL="285750" lvl="1" indent="-285750" fontAlgn="base">
              <a:buFont typeface="Wingdings" panose="05000000000000000000" pitchFamily="2" charset="2"/>
              <a:buChar char="v"/>
            </a:pPr>
            <a:r>
              <a:rPr lang="en-US" sz="1600" dirty="0">
                <a:latin typeface="Montserrat" panose="00000500000000000000" pitchFamily="2" charset="0"/>
              </a:rPr>
              <a:t>New York’s requires all employers to develop a policy statement and conduct a risk evaluation but only requires employers with 20 or more employees to develop a workplace violence prevention program.</a:t>
            </a:r>
          </a:p>
          <a:p>
            <a:pPr marL="285750" indent="-285750" fontAlgn="base">
              <a:buFont typeface="Wingdings" panose="05000000000000000000" pitchFamily="2" charset="2"/>
              <a:buChar char="v"/>
            </a:pPr>
            <a:endParaRPr lang="en-US" sz="1600" dirty="0">
              <a:latin typeface="Montserrat" panose="00000500000000000000" pitchFamily="2" charset="0"/>
            </a:endParaRPr>
          </a:p>
          <a:p>
            <a:pPr marL="285750" indent="-285750" fontAlgn="base">
              <a:buFont typeface="Wingdings" panose="05000000000000000000" pitchFamily="2" charset="2"/>
              <a:buChar char="v"/>
            </a:pPr>
            <a:r>
              <a:rPr lang="en-US" sz="1600" dirty="0">
                <a:latin typeface="Montserrat" panose="00000500000000000000" pitchFamily="2" charset="0"/>
              </a:rPr>
              <a:t>California has a healthcare specific workplace violence standard and is working on finalizing implementation of a general industry standard that would require adoption of a workplace violence prevention plan unless exempted.</a:t>
            </a:r>
          </a:p>
          <a:p>
            <a:pPr marL="285750" indent="-285750" fontAlgn="base">
              <a:buFont typeface="Wingdings" panose="05000000000000000000" pitchFamily="2" charset="2"/>
              <a:buChar char="v"/>
            </a:pPr>
            <a:endParaRPr lang="en-US" sz="1600" dirty="0">
              <a:latin typeface="Montserrat" panose="00000500000000000000" pitchFamily="2" charset="0"/>
            </a:endParaRPr>
          </a:p>
          <a:p>
            <a:pPr marL="1200150" marR="0" lvl="2" indent="-285750" algn="l" defTabSz="914400" rtl="0" eaLnBrk="1" fontAlgn="base" latinLnBrk="0" hangingPunct="1">
              <a:lnSpc>
                <a:spcPct val="100000"/>
              </a:lnSpc>
              <a:spcBef>
                <a:spcPts val="0"/>
              </a:spcBef>
              <a:spcAft>
                <a:spcPts val="0"/>
              </a:spcAft>
              <a:buClr>
                <a:srgbClr val="000000"/>
              </a:buClr>
              <a:buSzTx/>
              <a:buFont typeface="Wingdings" panose="05000000000000000000" pitchFamily="2" charset="2"/>
              <a:buChar char="Ø"/>
              <a:tabLst/>
              <a:defRPr/>
            </a:pPr>
            <a:r>
              <a:rPr lang="en-US" dirty="0">
                <a:latin typeface="Montserrat" panose="00000500000000000000" pitchFamily="2" charset="0"/>
              </a:rPr>
              <a:t>Some limited exemptions may exist for Department of Corrections and Rehabilitation facilities, law enforcement agencies with standards and training certifications, and places of employment not accessible to the public if the employer has less than a total of 10 employees.</a:t>
            </a:r>
            <a:endParaRPr lang="en-US" b="0" i="0" u="none" strike="noStrike" dirty="0">
              <a:solidFill>
                <a:srgbClr val="000000"/>
              </a:solidFill>
              <a:effectLst/>
              <a:latin typeface="Montserrat" panose="00000500000000000000" pitchFamily="2" charset="0"/>
            </a:endParaRPr>
          </a:p>
        </p:txBody>
      </p:sp>
    </p:spTree>
    <p:extLst>
      <p:ext uri="{BB962C8B-B14F-4D97-AF65-F5344CB8AC3E}">
        <p14:creationId xmlns:p14="http://schemas.microsoft.com/office/powerpoint/2010/main" val="3842834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0">
          <a:extLst>
            <a:ext uri="{FF2B5EF4-FFF2-40B4-BE49-F238E27FC236}">
              <a16:creationId xmlns:a16="http://schemas.microsoft.com/office/drawing/2014/main" id="{A3678733-34E4-882D-04E5-27CAB36D305C}"/>
            </a:ext>
          </a:extLst>
        </p:cNvPr>
        <p:cNvGrpSpPr/>
        <p:nvPr/>
      </p:nvGrpSpPr>
      <p:grpSpPr>
        <a:xfrm>
          <a:off x="0" y="0"/>
          <a:ext cx="0" cy="0"/>
          <a:chOff x="0" y="0"/>
          <a:chExt cx="0" cy="0"/>
        </a:xfrm>
      </p:grpSpPr>
      <p:sp>
        <p:nvSpPr>
          <p:cNvPr id="113" name="Google Shape;113;g3af0d02c9f3_0_19">
            <a:extLst>
              <a:ext uri="{FF2B5EF4-FFF2-40B4-BE49-F238E27FC236}">
                <a16:creationId xmlns:a16="http://schemas.microsoft.com/office/drawing/2014/main" id="{B35416F7-3943-AB8E-AD99-8551BFDEBA68}"/>
              </a:ext>
            </a:extLst>
          </p:cNvPr>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t>8</a:t>
            </a:fld>
            <a:endParaRPr/>
          </a:p>
        </p:txBody>
      </p:sp>
      <p:sp>
        <p:nvSpPr>
          <p:cNvPr id="111" name="Google Shape;111;g3af0d02c9f3_0_19">
            <a:extLst>
              <a:ext uri="{FF2B5EF4-FFF2-40B4-BE49-F238E27FC236}">
                <a16:creationId xmlns:a16="http://schemas.microsoft.com/office/drawing/2014/main" id="{13CC78EA-8901-406F-3A74-08DC29E6C30B}"/>
              </a:ext>
            </a:extLst>
          </p:cNvPr>
          <p:cNvSpPr txBox="1">
            <a:spLocks noGrp="1"/>
          </p:cNvSpPr>
          <p:nvPr>
            <p:ph type="title" idx="4294967295"/>
          </p:nvPr>
        </p:nvSpPr>
        <p:spPr>
          <a:xfrm>
            <a:off x="527300" y="303900"/>
            <a:ext cx="7820700" cy="346200"/>
          </a:xfrm>
          <a:prstGeom prst="rect">
            <a:avLst/>
          </a:prstGeom>
          <a:noFill/>
          <a:ln>
            <a:noFill/>
            <a:prstDash/>
          </a:ln>
          <a:effectLst/>
        </p:spPr>
        <p:txBody>
          <a:bodyPr rot="0" spcFirstLastPara="1"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90000"/>
              </a:lnSpc>
              <a:spcBef>
                <a:spcPts val="0"/>
              </a:spcBef>
              <a:spcAft>
                <a:spcPts val="0"/>
              </a:spcAft>
              <a:buClr>
                <a:schemeClr val="dk1"/>
              </a:buClr>
              <a:buSzPts val="3200"/>
              <a:buFont typeface="Times New Roman"/>
              <a:buNone/>
              <a:tabLst/>
              <a:defRPr/>
            </a:pPr>
            <a:r>
              <a:rPr kumimoji="0" lang="en-US" sz="2500" b="1" i="0" u="none" strike="noStrike" kern="0" cap="none" spc="0" normalizeH="0" baseline="0" noProof="0" dirty="0">
                <a:ln>
                  <a:noFill/>
                </a:ln>
                <a:solidFill>
                  <a:schemeClr val="dk1"/>
                </a:solidFill>
                <a:effectLst/>
                <a:uLnTx/>
                <a:uFillTx/>
                <a:latin typeface="Montserrat"/>
                <a:ea typeface="Montserrat"/>
                <a:cs typeface="Montserrat"/>
                <a:sym typeface="Montserrat"/>
              </a:rPr>
              <a:t>Scope Cont.</a:t>
            </a:r>
          </a:p>
        </p:txBody>
      </p:sp>
      <p:cxnSp>
        <p:nvCxnSpPr>
          <p:cNvPr id="112" name="Google Shape;112;g3af0d02c9f3_0_19">
            <a:extLst>
              <a:ext uri="{FF2B5EF4-FFF2-40B4-BE49-F238E27FC236}">
                <a16:creationId xmlns:a16="http://schemas.microsoft.com/office/drawing/2014/main" id="{78F67DE1-EFE0-069B-D3E5-7175297B5820}"/>
              </a:ext>
              <a:ext uri="{C183D7F6-B498-43B3-948B-1728B52AA6E4}">
                <adec:decorative xmlns:adec="http://schemas.microsoft.com/office/drawing/2017/decorative" val="1"/>
              </a:ext>
            </a:extLst>
          </p:cNvPr>
          <p:cNvCxnSpPr/>
          <p:nvPr/>
        </p:nvCxnSpPr>
        <p:spPr>
          <a:xfrm rot="10800000" flipH="1">
            <a:off x="288650" y="869013"/>
            <a:ext cx="8298000" cy="28500"/>
          </a:xfrm>
          <a:prstGeom prst="straightConnector1">
            <a:avLst/>
          </a:prstGeom>
          <a:noFill/>
          <a:ln w="9525" cap="flat" cmpd="sng">
            <a:solidFill>
              <a:srgbClr val="C40E3E"/>
            </a:solidFill>
            <a:prstDash val="solid"/>
            <a:round/>
            <a:headEnd type="none" w="sm" len="sm"/>
            <a:tailEnd type="none" w="sm" len="sm"/>
          </a:ln>
        </p:spPr>
      </p:cxnSp>
      <p:sp>
        <p:nvSpPr>
          <p:cNvPr id="114" name="Google Shape;114;g3af0d02c9f3_0_19">
            <a:extLst>
              <a:ext uri="{FF2B5EF4-FFF2-40B4-BE49-F238E27FC236}">
                <a16:creationId xmlns:a16="http://schemas.microsoft.com/office/drawing/2014/main" id="{9AA9893C-9E61-5ADF-21C5-F5401884CA09}"/>
              </a:ext>
            </a:extLst>
          </p:cNvPr>
          <p:cNvSpPr txBox="1"/>
          <p:nvPr/>
        </p:nvSpPr>
        <p:spPr>
          <a:xfrm>
            <a:off x="510900" y="995375"/>
            <a:ext cx="8209200" cy="3738300"/>
          </a:xfrm>
          <a:prstGeom prst="rect">
            <a:avLst/>
          </a:prstGeom>
          <a:noFill/>
          <a:ln>
            <a:noFill/>
          </a:ln>
        </p:spPr>
        <p:txBody>
          <a:bodyPr spcFirstLastPara="1" wrap="square" lIns="91425" tIns="45700" rIns="91425" bIns="45700" anchor="t" anchorCtr="0">
            <a:noAutofit/>
          </a:bodyPr>
          <a:lstStyle/>
          <a:p>
            <a:pPr marL="285750" indent="-285750" rtl="0" fontAlgn="base">
              <a:buFont typeface="Wingdings" panose="05000000000000000000" pitchFamily="2" charset="2"/>
              <a:buChar char="v"/>
            </a:pPr>
            <a:r>
              <a:rPr lang="en-US" dirty="0">
                <a:latin typeface="Montserrat" panose="00000500000000000000" pitchFamily="2" charset="0"/>
              </a:rPr>
              <a:t>Some specific sectors where employees face increased risk of exposure to workplace violence based on nature of work/occupation and present risk factors</a:t>
            </a:r>
          </a:p>
          <a:p>
            <a:pPr marL="285750" indent="-285750" rtl="0" fontAlgn="base">
              <a:buFont typeface="Wingdings" panose="05000000000000000000" pitchFamily="2" charset="2"/>
              <a:buChar char="v"/>
            </a:pPr>
            <a:endParaRPr lang="en-US" b="0" i="0" u="none" strike="noStrike" dirty="0">
              <a:solidFill>
                <a:srgbClr val="000000"/>
              </a:solidFill>
              <a:effectLst/>
              <a:latin typeface="Montserrat" panose="00000500000000000000" pitchFamily="2" charset="0"/>
            </a:endParaRPr>
          </a:p>
          <a:p>
            <a:pPr marL="1200150" lvl="2" indent="-285750" rtl="0" fontAlgn="base">
              <a:buFont typeface="Wingdings" panose="05000000000000000000" pitchFamily="2" charset="2"/>
              <a:buChar char="Ø"/>
            </a:pPr>
            <a:r>
              <a:rPr lang="en-US" b="0" i="0" u="none" strike="noStrike" dirty="0">
                <a:solidFill>
                  <a:srgbClr val="000000"/>
                </a:solidFill>
                <a:effectLst/>
                <a:latin typeface="Montserrat" panose="00000500000000000000" pitchFamily="2" charset="0"/>
              </a:rPr>
              <a:t>urban transit systems</a:t>
            </a:r>
          </a:p>
          <a:p>
            <a:pPr marL="1200150" lvl="2" indent="-285750" rtl="0" fontAlgn="base">
              <a:buFont typeface="Wingdings" panose="05000000000000000000" pitchFamily="2" charset="2"/>
              <a:buChar char="Ø"/>
            </a:pPr>
            <a:r>
              <a:rPr lang="en-US" b="0" i="0" u="none" strike="noStrike" dirty="0">
                <a:solidFill>
                  <a:srgbClr val="000000"/>
                </a:solidFill>
                <a:effectLst/>
                <a:latin typeface="Montserrat" panose="00000500000000000000" pitchFamily="2" charset="0"/>
              </a:rPr>
              <a:t>elementary and secondary schools and educational support services</a:t>
            </a:r>
          </a:p>
          <a:p>
            <a:pPr marL="1200150" lvl="2" indent="-285750" rtl="0" fontAlgn="base">
              <a:buFont typeface="Wingdings" panose="05000000000000000000" pitchFamily="2" charset="2"/>
              <a:buChar char="Ø"/>
            </a:pPr>
            <a:r>
              <a:rPr lang="en-US" b="0" i="0" u="none" strike="noStrike" dirty="0">
                <a:solidFill>
                  <a:srgbClr val="000000"/>
                </a:solidFill>
                <a:effectLst/>
                <a:latin typeface="Montserrat" panose="00000500000000000000" pitchFamily="2" charset="0"/>
              </a:rPr>
              <a:t>health care and social assistance </a:t>
            </a:r>
          </a:p>
          <a:p>
            <a:pPr marL="1200150" lvl="2" indent="-285750" fontAlgn="base">
              <a:buFont typeface="Wingdings" panose="05000000000000000000" pitchFamily="2" charset="2"/>
              <a:buChar char="Ø"/>
            </a:pPr>
            <a:r>
              <a:rPr lang="en-US" dirty="0">
                <a:latin typeface="Montserrat" panose="00000500000000000000" pitchFamily="2" charset="0"/>
              </a:rPr>
              <a:t>investigation and security services</a:t>
            </a:r>
            <a:endParaRPr lang="en-US" b="0" i="0" u="none" strike="noStrike" dirty="0">
              <a:solidFill>
                <a:srgbClr val="000000"/>
              </a:solidFill>
              <a:effectLst/>
              <a:latin typeface="Montserrat" panose="00000500000000000000" pitchFamily="2" charset="0"/>
            </a:endParaRPr>
          </a:p>
          <a:p>
            <a:pPr marL="1200150" lvl="2" indent="-285750" rtl="0" fontAlgn="base">
              <a:buFont typeface="Wingdings" panose="05000000000000000000" pitchFamily="2" charset="2"/>
              <a:buChar char="Ø"/>
            </a:pPr>
            <a:r>
              <a:rPr lang="en-US" b="0" i="0" u="none" strike="noStrike" dirty="0">
                <a:solidFill>
                  <a:srgbClr val="000000"/>
                </a:solidFill>
                <a:effectLst/>
                <a:latin typeface="Montserrat" panose="00000500000000000000" pitchFamily="2" charset="0"/>
              </a:rPr>
              <a:t>justice, public order, and safety activities</a:t>
            </a:r>
          </a:p>
          <a:p>
            <a:pPr marL="1200150" lvl="2" indent="-285750" rtl="0" fontAlgn="base">
              <a:buFont typeface="Wingdings" panose="05000000000000000000" pitchFamily="2" charset="2"/>
              <a:buChar char="v"/>
            </a:pPr>
            <a:endParaRPr lang="en-US" dirty="0">
              <a:latin typeface="Montserrat" panose="00000500000000000000" pitchFamily="2" charset="0"/>
            </a:endParaRPr>
          </a:p>
          <a:p>
            <a:pPr marL="285750" indent="-285750" fontAlgn="base">
              <a:buFont typeface="Wingdings" panose="05000000000000000000" pitchFamily="2" charset="2"/>
              <a:buChar char="v"/>
            </a:pPr>
            <a:r>
              <a:rPr lang="en-US" dirty="0">
                <a:latin typeface="Montserrat" panose="00000500000000000000" pitchFamily="2" charset="0"/>
              </a:rPr>
              <a:t>MOSH goals:</a:t>
            </a:r>
          </a:p>
          <a:p>
            <a:pPr marL="285750" indent="-285750" fontAlgn="base">
              <a:buFont typeface="Wingdings" panose="05000000000000000000" pitchFamily="2" charset="2"/>
              <a:buChar char="v"/>
            </a:pPr>
            <a:endParaRPr lang="en-US" dirty="0">
              <a:latin typeface="Montserrat" panose="00000500000000000000" pitchFamily="2" charset="0"/>
            </a:endParaRPr>
          </a:p>
          <a:p>
            <a:pPr marL="1200150" lvl="2" indent="-285750" fontAlgn="base">
              <a:buFont typeface="Wingdings" panose="05000000000000000000" pitchFamily="2" charset="2"/>
              <a:buChar char="Ø"/>
            </a:pPr>
            <a:r>
              <a:rPr lang="en-US" dirty="0">
                <a:latin typeface="Montserrat" panose="00000500000000000000" pitchFamily="2" charset="0"/>
              </a:rPr>
              <a:t>Similar protection for workers facing similar risks: cover direct employees and contractors performing work under similar conditions.</a:t>
            </a:r>
          </a:p>
          <a:p>
            <a:pPr marL="1200150" lvl="2" indent="-285750" fontAlgn="base">
              <a:buFont typeface="Wingdings" panose="05000000000000000000" pitchFamily="2" charset="2"/>
              <a:buChar char="Ø"/>
            </a:pPr>
            <a:endParaRPr lang="en-US" dirty="0">
              <a:latin typeface="Montserrat" panose="00000500000000000000" pitchFamily="2" charset="0"/>
            </a:endParaRPr>
          </a:p>
          <a:p>
            <a:pPr marL="1200150" lvl="2" indent="-285750" fontAlgn="base">
              <a:buFont typeface="Wingdings" panose="05000000000000000000" pitchFamily="2" charset="2"/>
              <a:buChar char="Ø"/>
            </a:pPr>
            <a:r>
              <a:rPr lang="en-US" dirty="0">
                <a:latin typeface="Montserrat" panose="00000500000000000000" pitchFamily="2" charset="0"/>
              </a:rPr>
              <a:t>Balance coverage and improved levels of protection for all public sector and covered workers with targeted increased protection in sectors and workplaces where it is needed the most.</a:t>
            </a:r>
          </a:p>
          <a:p>
            <a:pPr marL="1200150" lvl="2" indent="-285750" rtl="0" fontAlgn="base">
              <a:buFont typeface="Wingdings" panose="05000000000000000000" pitchFamily="2" charset="2"/>
              <a:buChar char="v"/>
            </a:pPr>
            <a:endParaRPr lang="en-US" b="0" i="0" u="none" strike="noStrike" dirty="0">
              <a:solidFill>
                <a:srgbClr val="000000"/>
              </a:solidFill>
              <a:effectLst/>
              <a:latin typeface="Montserrat" panose="00000500000000000000" pitchFamily="2" charset="0"/>
            </a:endParaRPr>
          </a:p>
        </p:txBody>
      </p:sp>
    </p:spTree>
    <p:extLst>
      <p:ext uri="{BB962C8B-B14F-4D97-AF65-F5344CB8AC3E}">
        <p14:creationId xmlns:p14="http://schemas.microsoft.com/office/powerpoint/2010/main" val="3450524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5" name="Google Shape;125;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t>9</a:t>
            </a:fld>
            <a:endParaRPr/>
          </a:p>
        </p:txBody>
      </p:sp>
      <p:sp>
        <p:nvSpPr>
          <p:cNvPr id="123" name="Google Shape;123;p13"/>
          <p:cNvSpPr txBox="1">
            <a:spLocks noGrp="1"/>
          </p:cNvSpPr>
          <p:nvPr>
            <p:ph type="title" idx="4294967295"/>
          </p:nvPr>
        </p:nvSpPr>
        <p:spPr>
          <a:xfrm>
            <a:off x="527300" y="303900"/>
            <a:ext cx="7820700" cy="346200"/>
          </a:xfrm>
          <a:prstGeom prst="rect">
            <a:avLst/>
          </a:prstGeom>
          <a:noFill/>
          <a:ln>
            <a:noFill/>
            <a:prstDash/>
          </a:ln>
          <a:effectLst/>
        </p:spPr>
        <p:txBody>
          <a:bodyPr rot="0" spcFirstLastPara="1"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90000"/>
              </a:lnSpc>
              <a:spcBef>
                <a:spcPts val="0"/>
              </a:spcBef>
              <a:spcAft>
                <a:spcPts val="0"/>
              </a:spcAft>
              <a:buClr>
                <a:schemeClr val="dk1"/>
              </a:buClr>
              <a:buSzPts val="3200"/>
              <a:buFont typeface="Times New Roman"/>
              <a:buNone/>
              <a:tabLst/>
              <a:defRPr/>
            </a:pPr>
            <a:r>
              <a:rPr kumimoji="0" lang="en-US" sz="2500" b="1" i="0" u="none" strike="noStrike" kern="0" cap="none" spc="0" normalizeH="0" baseline="0" noProof="0" dirty="0">
                <a:ln>
                  <a:noFill/>
                </a:ln>
                <a:solidFill>
                  <a:schemeClr val="dk1"/>
                </a:solidFill>
                <a:effectLst/>
                <a:uLnTx/>
                <a:uFillTx/>
                <a:latin typeface="Montserrat"/>
                <a:ea typeface="Montserrat"/>
                <a:cs typeface="Montserrat"/>
                <a:sym typeface="Montserrat"/>
              </a:rPr>
              <a:t>Risk Assessment</a:t>
            </a:r>
          </a:p>
        </p:txBody>
      </p:sp>
      <p:cxnSp>
        <p:nvCxnSpPr>
          <p:cNvPr id="124" name="Google Shape;124;p13">
            <a:extLst>
              <a:ext uri="{C183D7F6-B498-43B3-948B-1728B52AA6E4}">
                <adec:decorative xmlns:adec="http://schemas.microsoft.com/office/drawing/2017/decorative" val="1"/>
              </a:ext>
            </a:extLst>
          </p:cNvPr>
          <p:cNvCxnSpPr/>
          <p:nvPr/>
        </p:nvCxnSpPr>
        <p:spPr>
          <a:xfrm rot="10800000" flipH="1">
            <a:off x="288650" y="869013"/>
            <a:ext cx="8298000" cy="28500"/>
          </a:xfrm>
          <a:prstGeom prst="straightConnector1">
            <a:avLst/>
          </a:prstGeom>
          <a:noFill/>
          <a:ln w="9525" cap="flat" cmpd="sng">
            <a:solidFill>
              <a:srgbClr val="C40E3E"/>
            </a:solidFill>
            <a:prstDash val="solid"/>
            <a:round/>
            <a:headEnd type="none" w="sm" len="sm"/>
            <a:tailEnd type="none" w="sm" len="sm"/>
          </a:ln>
        </p:spPr>
      </p:cxnSp>
      <p:sp>
        <p:nvSpPr>
          <p:cNvPr id="126" name="Google Shape;126;p13"/>
          <p:cNvSpPr txBox="1"/>
          <p:nvPr/>
        </p:nvSpPr>
        <p:spPr>
          <a:xfrm>
            <a:off x="510900" y="995375"/>
            <a:ext cx="8209200" cy="3738300"/>
          </a:xfrm>
          <a:prstGeom prst="rect">
            <a:avLst/>
          </a:prstGeom>
          <a:noFill/>
          <a:ln>
            <a:noFill/>
          </a:ln>
        </p:spPr>
        <p:txBody>
          <a:bodyPr spcFirstLastPara="1" wrap="square" lIns="91425" tIns="45700" rIns="91425" bIns="45700" anchor="t" anchorCtr="0">
            <a:noAutofit/>
          </a:bodyPr>
          <a:lstStyle/>
          <a:p>
            <a:pPr marL="285750" marR="0" lvl="0" indent="-285750" algn="l" rtl="0">
              <a:lnSpc>
                <a:spcPct val="120000"/>
              </a:lnSpc>
              <a:spcBef>
                <a:spcPts val="0"/>
              </a:spcBef>
              <a:spcAft>
                <a:spcPts val="0"/>
              </a:spcAft>
              <a:buClr>
                <a:srgbClr val="000000"/>
              </a:buClr>
              <a:buSzPts val="1400"/>
              <a:buFont typeface="Noto Sans Symbols"/>
              <a:buChar char="❖"/>
            </a:pPr>
            <a:r>
              <a:rPr lang="en" sz="1600" b="0" i="0" u="none" strike="noStrike" cap="none">
                <a:solidFill>
                  <a:srgbClr val="000000"/>
                </a:solidFill>
                <a:latin typeface="Montserrat"/>
                <a:ea typeface="Montserrat"/>
                <a:cs typeface="Montserrat"/>
                <a:sym typeface="Montserrat"/>
              </a:rPr>
              <a:t>Covered employers must evaluate administrative risk factors and the physical environment.</a:t>
            </a:r>
            <a:endParaRPr sz="1600" b="0" i="0" u="none" strike="noStrike" cap="none">
              <a:solidFill>
                <a:srgbClr val="000000"/>
              </a:solidFill>
              <a:latin typeface="Montserrat"/>
              <a:ea typeface="Montserrat"/>
              <a:cs typeface="Montserrat"/>
              <a:sym typeface="Montserrat"/>
            </a:endParaRPr>
          </a:p>
          <a:p>
            <a:pPr marL="285750" marR="0" lvl="0" indent="-196850" algn="l" rtl="0">
              <a:lnSpc>
                <a:spcPct val="120000"/>
              </a:lnSpc>
              <a:spcBef>
                <a:spcPts val="0"/>
              </a:spcBef>
              <a:spcAft>
                <a:spcPts val="0"/>
              </a:spcAft>
              <a:buClr>
                <a:srgbClr val="000000"/>
              </a:buClr>
              <a:buSzPts val="1400"/>
              <a:buFont typeface="Noto Sans Symbols"/>
              <a:buNone/>
            </a:pPr>
            <a:endParaRPr sz="1600" b="0" i="0" u="none" strike="noStrike" cap="none">
              <a:solidFill>
                <a:srgbClr val="000000"/>
              </a:solidFill>
              <a:latin typeface="Montserrat"/>
              <a:ea typeface="Montserrat"/>
              <a:cs typeface="Montserrat"/>
              <a:sym typeface="Montserrat"/>
            </a:endParaRPr>
          </a:p>
          <a:p>
            <a:pPr marL="285750" marR="0" lvl="0" indent="-285750" algn="l" rtl="0">
              <a:lnSpc>
                <a:spcPct val="120000"/>
              </a:lnSpc>
              <a:spcBef>
                <a:spcPts val="0"/>
              </a:spcBef>
              <a:spcAft>
                <a:spcPts val="0"/>
              </a:spcAft>
              <a:buClr>
                <a:srgbClr val="000000"/>
              </a:buClr>
              <a:buSzPts val="1400"/>
              <a:buFont typeface="Noto Sans Symbols"/>
              <a:buChar char="❖"/>
            </a:pPr>
            <a:r>
              <a:rPr lang="en" sz="1600" b="0" i="0" u="none" strike="noStrike" cap="none">
                <a:solidFill>
                  <a:srgbClr val="000000"/>
                </a:solidFill>
                <a:latin typeface="Montserrat"/>
                <a:ea typeface="Montserrat"/>
                <a:cs typeface="Montserrat"/>
                <a:sym typeface="Montserrat"/>
              </a:rPr>
              <a:t>Evaluation to include an onsite walkaround and hazard assessment.</a:t>
            </a:r>
            <a:endParaRPr sz="1600" b="0" i="0" u="none" strike="noStrike" cap="none">
              <a:solidFill>
                <a:srgbClr val="000000"/>
              </a:solidFill>
              <a:latin typeface="Montserrat"/>
              <a:ea typeface="Montserrat"/>
              <a:cs typeface="Montserrat"/>
              <a:sym typeface="Montserrat"/>
            </a:endParaRPr>
          </a:p>
          <a:p>
            <a:pPr marL="285750" marR="0" lvl="0" indent="-196850" algn="l" rtl="0">
              <a:lnSpc>
                <a:spcPct val="120000"/>
              </a:lnSpc>
              <a:spcBef>
                <a:spcPts val="0"/>
              </a:spcBef>
              <a:spcAft>
                <a:spcPts val="0"/>
              </a:spcAft>
              <a:buClr>
                <a:srgbClr val="000000"/>
              </a:buClr>
              <a:buSzPts val="1400"/>
              <a:buFont typeface="Noto Sans Symbols"/>
              <a:buNone/>
            </a:pPr>
            <a:endParaRPr sz="1600" b="0" i="0" u="none" strike="noStrike" cap="none">
              <a:solidFill>
                <a:srgbClr val="000000"/>
              </a:solidFill>
              <a:latin typeface="Montserrat"/>
              <a:ea typeface="Montserrat"/>
              <a:cs typeface="Montserrat"/>
              <a:sym typeface="Montserrat"/>
            </a:endParaRPr>
          </a:p>
          <a:p>
            <a:pPr marL="285750" marR="0" lvl="0" indent="-285750" algn="l" rtl="0">
              <a:lnSpc>
                <a:spcPct val="120000"/>
              </a:lnSpc>
              <a:spcBef>
                <a:spcPts val="0"/>
              </a:spcBef>
              <a:spcAft>
                <a:spcPts val="0"/>
              </a:spcAft>
              <a:buClr>
                <a:srgbClr val="000000"/>
              </a:buClr>
              <a:buSzPts val="1400"/>
              <a:buFont typeface="Noto Sans Symbols"/>
              <a:buChar char="❖"/>
            </a:pPr>
            <a:r>
              <a:rPr lang="en" sz="1600" b="0" i="0" u="none" strike="noStrike" cap="none">
                <a:solidFill>
                  <a:srgbClr val="000000"/>
                </a:solidFill>
                <a:latin typeface="Montserrat"/>
                <a:ea typeface="Montserrat"/>
                <a:cs typeface="Montserrat"/>
                <a:sym typeface="Montserrat"/>
              </a:rPr>
              <a:t>Factors may include: (1) work performed in a public setting; (2) work late at night or early in the morning; (3) work involving exchange of money with the public; (4) work performed alone; (5) work performed in areas with previous security problems or high-crime areas; (6) work performed where public has uncontrolled access; and (7) work involving delivery of passengers, goods, or services.</a:t>
            </a:r>
            <a:endParaRPr sz="1600" b="0" i="0" u="none" strike="noStrike" cap="none">
              <a:solidFill>
                <a:srgbClr val="000000"/>
              </a:solidFill>
              <a:latin typeface="Montserrat"/>
              <a:ea typeface="Montserrat"/>
              <a:cs typeface="Montserrat"/>
              <a:sym typeface="Montserrat"/>
            </a:endParaRPr>
          </a:p>
          <a:p>
            <a:pPr marL="285750" marR="0" lvl="0" indent="-196850" algn="l" rtl="0">
              <a:lnSpc>
                <a:spcPct val="120000"/>
              </a:lnSpc>
              <a:spcBef>
                <a:spcPts val="0"/>
              </a:spcBef>
              <a:spcAft>
                <a:spcPts val="0"/>
              </a:spcAft>
              <a:buClr>
                <a:srgbClr val="000000"/>
              </a:buClr>
              <a:buSzPts val="1400"/>
              <a:buFont typeface="Noto Sans Symbols"/>
              <a:buNone/>
            </a:pPr>
            <a:endParaRPr sz="1300" b="0" i="0" u="none" strike="noStrike" cap="none">
              <a:solidFill>
                <a:srgbClr val="000000"/>
              </a:solidFill>
              <a:latin typeface="Montserrat"/>
              <a:ea typeface="Montserrat"/>
              <a:cs typeface="Montserrat"/>
              <a:sym typeface="Montserrat"/>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2545</TotalTime>
  <Words>1661</Words>
  <Application>Microsoft Office PowerPoint</Application>
  <PresentationFormat>On-screen Show (16:9)</PresentationFormat>
  <Paragraphs>233</Paragraphs>
  <Slides>17</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Montserrat SemiBold</vt:lpstr>
      <vt:lpstr>Times New Roman</vt:lpstr>
      <vt:lpstr>Montserrat</vt:lpstr>
      <vt:lpstr>Arial</vt:lpstr>
      <vt:lpstr>Noto Sans Symbols</vt:lpstr>
      <vt:lpstr>Wingdings</vt:lpstr>
      <vt:lpstr>Simple Light</vt:lpstr>
      <vt:lpstr>MOSH Workplace Violence Prevention Standard </vt:lpstr>
      <vt:lpstr>Agenda</vt:lpstr>
      <vt:lpstr>Current Status/Next Steps</vt:lpstr>
      <vt:lpstr>Workplace Violence Data</vt:lpstr>
      <vt:lpstr>Workplace Violence Data Cont.</vt:lpstr>
      <vt:lpstr>Workplace Violence Data Highlights</vt:lpstr>
      <vt:lpstr>Scope and Other States</vt:lpstr>
      <vt:lpstr>Scope Cont.</vt:lpstr>
      <vt:lpstr>Risk Assessment</vt:lpstr>
      <vt:lpstr>Workplace Violence Prevention Plan</vt:lpstr>
      <vt:lpstr>Workplace Violence Prevention Plan Cont.</vt:lpstr>
      <vt:lpstr>Training</vt:lpstr>
      <vt:lpstr>Reporting and Recording Workplace Violence Incidents</vt:lpstr>
      <vt:lpstr>Recordkeeping</vt:lpstr>
      <vt:lpstr>MOSH Compliance Assistance</vt:lpstr>
      <vt:lpstr>Top Issues/Questions</vt:lpstr>
      <vt:lpstr>Top Issues/Questions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Christopher Williamson</dc:creator>
  <cp:lastModifiedBy>Priya Hay-Chatterjee -LABOR-</cp:lastModifiedBy>
  <cp:revision>13</cp:revision>
  <dcterms:modified xsi:type="dcterms:W3CDTF">2026-07-10T17:38:55Z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0x010100C6F82B5C64CFF74FABCCD42E7276284F</vt:lpwstr>
  </property>
</Properties>
</file>