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39"/>
  </p:notesMasterIdLst>
  <p:sldIdLst>
    <p:sldId id="256" r:id="rId2"/>
    <p:sldId id="270" r:id="rId3"/>
    <p:sldId id="275" r:id="rId4"/>
    <p:sldId id="257" r:id="rId5"/>
    <p:sldId id="274" r:id="rId6"/>
    <p:sldId id="271" r:id="rId7"/>
    <p:sldId id="272" r:id="rId8"/>
    <p:sldId id="273" r:id="rId9"/>
    <p:sldId id="276" r:id="rId10"/>
    <p:sldId id="258" r:id="rId11"/>
    <p:sldId id="259" r:id="rId12"/>
    <p:sldId id="260" r:id="rId13"/>
    <p:sldId id="262" r:id="rId14"/>
    <p:sldId id="277" r:id="rId15"/>
    <p:sldId id="278" r:id="rId16"/>
    <p:sldId id="263" r:id="rId17"/>
    <p:sldId id="279" r:id="rId18"/>
    <p:sldId id="280" r:id="rId19"/>
    <p:sldId id="286" r:id="rId20"/>
    <p:sldId id="282" r:id="rId21"/>
    <p:sldId id="281" r:id="rId22"/>
    <p:sldId id="283" r:id="rId23"/>
    <p:sldId id="284" r:id="rId24"/>
    <p:sldId id="285" r:id="rId25"/>
    <p:sldId id="300"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5" autoAdjust="0"/>
    <p:restoredTop sz="94624"/>
  </p:normalViewPr>
  <p:slideViewPr>
    <p:cSldViewPr snapToGrid="0">
      <p:cViewPr>
        <p:scale>
          <a:sx n="99" d="100"/>
          <a:sy n="99" d="100"/>
        </p:scale>
        <p:origin x="-90" y="-5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DCB0E-B14B-254B-A8C0-F18D40B0B493}" type="datetimeFigureOut">
              <a:rPr lang="en-US" smtClean="0"/>
              <a:t>12/19/2017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7FC18-8E5E-D94F-B237-6A1606C5AC57}" type="slidenum">
              <a:rPr lang="en-US" smtClean="0"/>
              <a:t>‹#›</a:t>
            </a:fld>
            <a:endParaRPr lang="en-US"/>
          </a:p>
        </p:txBody>
      </p:sp>
    </p:spTree>
    <p:extLst>
      <p:ext uri="{BB962C8B-B14F-4D97-AF65-F5344CB8AC3E}">
        <p14:creationId xmlns:p14="http://schemas.microsoft.com/office/powerpoint/2010/main" val="46384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308FF-0AC7-482A-A0BC-6D115C67C54F}" type="slidenum">
              <a:rPr lang="en-US" smtClean="0"/>
              <a:t>26</a:t>
            </a:fld>
            <a:endParaRPr lang="en-US"/>
          </a:p>
        </p:txBody>
      </p:sp>
    </p:spTree>
    <p:extLst>
      <p:ext uri="{BB962C8B-B14F-4D97-AF65-F5344CB8AC3E}">
        <p14:creationId xmlns:p14="http://schemas.microsoft.com/office/powerpoint/2010/main" val="308004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mn-lt"/>
                <a:ea typeface="+mn-ea"/>
                <a:cs typeface="+mn-cs"/>
              </a:rPr>
              <a:t>Total accommodation requests  62</a:t>
            </a:r>
          </a:p>
          <a:p>
            <a:r>
              <a:rPr lang="en-US" sz="1600" b="0" i="0" kern="1200" dirty="0" smtClean="0">
                <a:solidFill>
                  <a:schemeClr val="tx1"/>
                </a:solidFill>
                <a:effectLst/>
                <a:latin typeface="+mn-lt"/>
                <a:ea typeface="+mn-ea"/>
                <a:cs typeface="+mn-cs"/>
              </a:rPr>
              <a:t>          Approved or partially approved  38</a:t>
            </a:r>
          </a:p>
          <a:p>
            <a:r>
              <a:rPr lang="en-US" sz="1600" b="0" i="0" kern="1200" dirty="0" smtClean="0">
                <a:solidFill>
                  <a:schemeClr val="tx1"/>
                </a:solidFill>
                <a:effectLst/>
                <a:latin typeface="+mn-lt"/>
                <a:ea typeface="+mn-ea"/>
                <a:cs typeface="+mn-cs"/>
              </a:rPr>
              <a:t>          Incomplete 22</a:t>
            </a:r>
          </a:p>
          <a:p>
            <a:r>
              <a:rPr lang="en-US" sz="1600" b="0" i="0" kern="1200" dirty="0" smtClean="0">
                <a:solidFill>
                  <a:schemeClr val="tx1"/>
                </a:solidFill>
                <a:effectLst/>
                <a:latin typeface="+mn-lt"/>
                <a:ea typeface="+mn-ea"/>
                <a:cs typeface="+mn-cs"/>
              </a:rPr>
              <a:t>          Denied 2</a:t>
            </a:r>
          </a:p>
          <a:p>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The most frequent issue is incomplete requests.</a:t>
            </a:r>
            <a:endParaRPr lang="en-US" sz="1600" dirty="0" smtClean="0"/>
          </a:p>
          <a:p>
            <a:endParaRPr lang="en-US" sz="1600" dirty="0" smtClean="0"/>
          </a:p>
          <a:p>
            <a:r>
              <a:rPr lang="en-US" sz="1600" b="0" i="0" kern="1200" dirty="0" smtClean="0">
                <a:solidFill>
                  <a:schemeClr val="tx1"/>
                </a:solidFill>
                <a:effectLst/>
                <a:latin typeface="+mn-lt"/>
                <a:ea typeface="+mn-ea"/>
                <a:cs typeface="+mn-cs"/>
              </a:rPr>
              <a:t>An IEP can be used as long as it meets the documentation time guidelines that are posted on our website (for example, 5 years for learning disabilities). However, caution that all IEP's are not created equally and some just don't have any or enough information in them that documents their disability.</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0C6308FF-0AC7-482A-A0BC-6D115C67C54F}" type="slidenum">
              <a:rPr lang="en-US" smtClean="0"/>
              <a:t>27</a:t>
            </a:fld>
            <a:endParaRPr lang="en-US"/>
          </a:p>
        </p:txBody>
      </p:sp>
    </p:spTree>
    <p:extLst>
      <p:ext uri="{BB962C8B-B14F-4D97-AF65-F5344CB8AC3E}">
        <p14:creationId xmlns:p14="http://schemas.microsoft.com/office/powerpoint/2010/main" val="315388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308FF-0AC7-482A-A0BC-6D115C67C54F}" type="slidenum">
              <a:rPr lang="en-US" smtClean="0"/>
              <a:t>28</a:t>
            </a:fld>
            <a:endParaRPr lang="en-US"/>
          </a:p>
        </p:txBody>
      </p:sp>
    </p:spTree>
    <p:extLst>
      <p:ext uri="{BB962C8B-B14F-4D97-AF65-F5344CB8AC3E}">
        <p14:creationId xmlns:p14="http://schemas.microsoft.com/office/powerpoint/2010/main" val="327878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220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edtestingservice.com/uploads/files/5724746cb8bf2ebf994b0e16b1227b28.pdf" TargetMode="External"/><Relationship Id="rId2" Type="http://schemas.openxmlformats.org/officeDocument/2006/relationships/hyperlink" Target="http://www.gedtestingservice.com/uploads/files/c4da1e6bf228e5d9c2c56ba94acdc6a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edtestingservice.com/testers/computer-accommodations#Accommodatio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edtestingservice.com/uploads/files/a960b6a3c72866d02eac3bd765638503.pdf" TargetMode="External"/><Relationship Id="rId2" Type="http://schemas.openxmlformats.org/officeDocument/2006/relationships/hyperlink" Target="https://www.gedtestingservice.com/uploads/files/a630859cf5a01960b4a33ad874ca63e6.pdf" TargetMode="External"/><Relationship Id="rId1" Type="http://schemas.openxmlformats.org/officeDocument/2006/relationships/slideLayout" Target="../slideLayouts/slideLayout2.xml"/><Relationship Id="rId5" Type="http://schemas.openxmlformats.org/officeDocument/2006/relationships/hyperlink" Target="https://www.gedtestingservice.com/uploads/files/a868aa62ae96c38266a02b3b2b8d1856.pdf" TargetMode="External"/><Relationship Id="rId4" Type="http://schemas.openxmlformats.org/officeDocument/2006/relationships/hyperlink" Target="https://www.gedtestingservice.com/uploads/files/b16acf2a438f78ab9887d0ae9d560d2a.pdf"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gedtestingservice.com/uploads/files/5724746cb8bf2ebf994b0e16b1227b28.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tabetest.com/PDFs/TABE_Guidelines_to_Inclusive_Testing_2017.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Accommodations</a:t>
            </a:r>
            <a:endParaRPr lang="en-US" dirty="0"/>
          </a:p>
        </p:txBody>
      </p:sp>
      <p:sp>
        <p:nvSpPr>
          <p:cNvPr id="3" name="Subtitle 2"/>
          <p:cNvSpPr>
            <a:spLocks noGrp="1"/>
          </p:cNvSpPr>
          <p:nvPr>
            <p:ph type="subTitle" idx="1"/>
          </p:nvPr>
        </p:nvSpPr>
        <p:spPr/>
        <p:txBody>
          <a:bodyPr>
            <a:normAutofit/>
          </a:bodyPr>
          <a:lstStyle/>
          <a:p>
            <a:r>
              <a:rPr lang="en-US" sz="2400" dirty="0" smtClean="0"/>
              <a:t>For Standardized and High Stakes Testing</a:t>
            </a:r>
            <a:endParaRPr lang="en-US" sz="2400" dirty="0"/>
          </a:p>
        </p:txBody>
      </p:sp>
    </p:spTree>
    <p:extLst>
      <p:ext uri="{BB962C8B-B14F-4D97-AF65-F5344CB8AC3E}">
        <p14:creationId xmlns:p14="http://schemas.microsoft.com/office/powerpoint/2010/main" val="140060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Identifying Learners Who Require Accommodations</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smtClean="0"/>
              <a:t>Usually occurs at initial intake, test registration or following a diagnosis.</a:t>
            </a:r>
            <a:endParaRPr lang="en-US" sz="2800" dirty="0"/>
          </a:p>
          <a:p>
            <a:endParaRPr lang="en-US" sz="2800" dirty="0" smtClean="0"/>
          </a:p>
          <a:p>
            <a:r>
              <a:rPr lang="en-US" sz="2800" dirty="0" smtClean="0"/>
              <a:t>May be observed or self-reported</a:t>
            </a:r>
          </a:p>
          <a:p>
            <a:endParaRPr lang="en-US" sz="2800" dirty="0" smtClean="0"/>
          </a:p>
          <a:p>
            <a:r>
              <a:rPr lang="en-US" sz="2800" dirty="0" smtClean="0"/>
              <a:t>May be requested verbally or in writing</a:t>
            </a:r>
          </a:p>
          <a:p>
            <a:endParaRPr lang="en-US" sz="2800" dirty="0"/>
          </a:p>
          <a:p>
            <a:r>
              <a:rPr lang="en-US" sz="2800" dirty="0" smtClean="0"/>
              <a:t>Requires supported proper documentation</a:t>
            </a:r>
            <a:endParaRPr lang="en-US" sz="2800" dirty="0"/>
          </a:p>
        </p:txBody>
      </p:sp>
    </p:spTree>
    <p:extLst>
      <p:ext uri="{BB962C8B-B14F-4D97-AF65-F5344CB8AC3E}">
        <p14:creationId xmlns:p14="http://schemas.microsoft.com/office/powerpoint/2010/main" val="162312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 Documentation</a:t>
            </a:r>
            <a:endParaRPr lang="en-US" b="1" dirty="0"/>
          </a:p>
        </p:txBody>
      </p:sp>
      <p:sp>
        <p:nvSpPr>
          <p:cNvPr id="3" name="Content Placeholder 2"/>
          <p:cNvSpPr>
            <a:spLocks noGrp="1"/>
          </p:cNvSpPr>
          <p:nvPr>
            <p:ph idx="1"/>
          </p:nvPr>
        </p:nvSpPr>
        <p:spPr/>
        <p:txBody>
          <a:bodyPr>
            <a:normAutofit/>
          </a:bodyPr>
          <a:lstStyle/>
          <a:p>
            <a:r>
              <a:rPr lang="en-US" sz="2800" dirty="0" smtClean="0"/>
              <a:t>Comprehensive evaluation</a:t>
            </a:r>
          </a:p>
          <a:p>
            <a:endParaRPr lang="en-US" sz="2800" dirty="0" smtClean="0"/>
          </a:p>
          <a:p>
            <a:r>
              <a:rPr lang="en-US" sz="2800" dirty="0" smtClean="0"/>
              <a:t>Specific diagnosis</a:t>
            </a:r>
          </a:p>
          <a:p>
            <a:endParaRPr lang="en-US" sz="2800" dirty="0" smtClean="0"/>
          </a:p>
          <a:p>
            <a:r>
              <a:rPr lang="en-US" sz="2800" dirty="0" smtClean="0"/>
              <a:t>Objective evidence of a substantial functional limitation</a:t>
            </a:r>
          </a:p>
          <a:p>
            <a:endParaRPr lang="en-US" sz="2800" dirty="0"/>
          </a:p>
        </p:txBody>
      </p:sp>
    </p:spTree>
    <p:extLst>
      <p:ext uri="{BB962C8B-B14F-4D97-AF65-F5344CB8AC3E}">
        <p14:creationId xmlns:p14="http://schemas.microsoft.com/office/powerpoint/2010/main" val="161016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Report</a:t>
            </a:r>
            <a:endParaRPr lang="en-US" b="1" dirty="0"/>
          </a:p>
        </p:txBody>
      </p:sp>
      <p:sp>
        <p:nvSpPr>
          <p:cNvPr id="3" name="Content Placeholder 2"/>
          <p:cNvSpPr>
            <a:spLocks noGrp="1"/>
          </p:cNvSpPr>
          <p:nvPr>
            <p:ph idx="1"/>
          </p:nvPr>
        </p:nvSpPr>
        <p:spPr>
          <a:xfrm>
            <a:off x="2589212" y="2133600"/>
            <a:ext cx="9018588" cy="3777622"/>
          </a:xfrm>
        </p:spPr>
        <p:txBody>
          <a:bodyPr>
            <a:normAutofit/>
          </a:bodyPr>
          <a:lstStyle/>
          <a:p>
            <a:r>
              <a:rPr lang="en-US" sz="2800" dirty="0" smtClean="0"/>
              <a:t>Specific recommendations for accommodations</a:t>
            </a:r>
          </a:p>
          <a:p>
            <a:r>
              <a:rPr lang="en-US" sz="2800" dirty="0" smtClean="0"/>
              <a:t>Detailed explanation why each accommodation is recommended</a:t>
            </a:r>
          </a:p>
          <a:p>
            <a:r>
              <a:rPr lang="en-US" sz="2800" dirty="0" smtClean="0"/>
              <a:t>Description of the impact the diagnosed disability has on a specific major life activity</a:t>
            </a:r>
          </a:p>
          <a:p>
            <a:r>
              <a:rPr lang="en-US" sz="2800" dirty="0" smtClean="0"/>
              <a:t>Degree of recommendations with specific test results or clinical observations</a:t>
            </a:r>
          </a:p>
          <a:p>
            <a:pPr marL="0" indent="0">
              <a:buNone/>
            </a:pPr>
            <a:endParaRPr lang="en-US" dirty="0"/>
          </a:p>
        </p:txBody>
      </p:sp>
    </p:spTree>
    <p:extLst>
      <p:ext uri="{BB962C8B-B14F-4D97-AF65-F5344CB8AC3E}">
        <p14:creationId xmlns:p14="http://schemas.microsoft.com/office/powerpoint/2010/main" val="169573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Cost of Providing Accommodations</a:t>
            </a:r>
            <a:endParaRPr lang="en-US" b="1" dirty="0"/>
          </a:p>
        </p:txBody>
      </p:sp>
      <p:sp>
        <p:nvSpPr>
          <p:cNvPr id="3" name="Content Placeholder 2"/>
          <p:cNvSpPr>
            <a:spLocks noGrp="1"/>
          </p:cNvSpPr>
          <p:nvPr>
            <p:ph idx="1"/>
          </p:nvPr>
        </p:nvSpPr>
        <p:spPr>
          <a:xfrm>
            <a:off x="2453288" y="2133600"/>
            <a:ext cx="8915400" cy="4304270"/>
          </a:xfrm>
        </p:spPr>
        <p:txBody>
          <a:bodyPr/>
          <a:lstStyle/>
          <a:p>
            <a:endParaRPr lang="en-US" sz="2800" dirty="0" smtClean="0"/>
          </a:p>
          <a:p>
            <a:r>
              <a:rPr lang="en-US" sz="2800" dirty="0" smtClean="0"/>
              <a:t>It is the responsibility of the program to provide a “reasonable accommodation” unless to do so would constitute an “undue hardship”.</a:t>
            </a:r>
          </a:p>
          <a:p>
            <a:endParaRPr lang="en-US" sz="2800" dirty="0" smtClean="0"/>
          </a:p>
        </p:txBody>
      </p:sp>
      <p:pic>
        <p:nvPicPr>
          <p:cNvPr id="6" name="Picture 5"/>
          <p:cNvPicPr>
            <a:picLocks noChangeAspect="1"/>
          </p:cNvPicPr>
          <p:nvPr/>
        </p:nvPicPr>
        <p:blipFill>
          <a:blip r:embed="rId2"/>
          <a:stretch>
            <a:fillRect/>
          </a:stretch>
        </p:blipFill>
        <p:spPr>
          <a:xfrm>
            <a:off x="7883611" y="4534930"/>
            <a:ext cx="2533135" cy="1816443"/>
          </a:xfrm>
          <a:prstGeom prst="rect">
            <a:avLst/>
          </a:prstGeom>
        </p:spPr>
      </p:pic>
    </p:spTree>
    <p:extLst>
      <p:ext uri="{BB962C8B-B14F-4D97-AF65-F5344CB8AC3E}">
        <p14:creationId xmlns:p14="http://schemas.microsoft.com/office/powerpoint/2010/main" val="377682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Size Does Not Fit All</a:t>
            </a:r>
            <a:endParaRPr lang="en-US" b="1"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589213" y="2195555"/>
            <a:ext cx="8766646" cy="3204348"/>
          </a:xfrm>
          <a:prstGeom prst="rect">
            <a:avLst/>
          </a:prstGeom>
        </p:spPr>
      </p:pic>
    </p:spTree>
    <p:extLst>
      <p:ext uri="{BB962C8B-B14F-4D97-AF65-F5344CB8AC3E}">
        <p14:creationId xmlns:p14="http://schemas.microsoft.com/office/powerpoint/2010/main" val="100011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9105" y="466587"/>
            <a:ext cx="5982878" cy="6000155"/>
            <a:chOff x="2919105" y="594"/>
            <a:chExt cx="5982878" cy="6000155"/>
          </a:xfrm>
        </p:grpSpPr>
        <p:sp>
          <p:nvSpPr>
            <p:cNvPr id="3" name="Freeform 2"/>
            <p:cNvSpPr/>
            <p:nvPr/>
          </p:nvSpPr>
          <p:spPr>
            <a:xfrm>
              <a:off x="4254615" y="1336104"/>
              <a:ext cx="3328541" cy="3328541"/>
            </a:xfrm>
            <a:custGeom>
              <a:avLst/>
              <a:gdLst>
                <a:gd name="connsiteX0" fmla="*/ 0 w 3328541"/>
                <a:gd name="connsiteY0" fmla="*/ 1664271 h 3328541"/>
                <a:gd name="connsiteX1" fmla="*/ 1664271 w 3328541"/>
                <a:gd name="connsiteY1" fmla="*/ 0 h 3328541"/>
                <a:gd name="connsiteX2" fmla="*/ 3328542 w 3328541"/>
                <a:gd name="connsiteY2" fmla="*/ 1664271 h 3328541"/>
                <a:gd name="connsiteX3" fmla="*/ 1664271 w 3328541"/>
                <a:gd name="connsiteY3" fmla="*/ 3328542 h 3328541"/>
                <a:gd name="connsiteX4" fmla="*/ 0 w 3328541"/>
                <a:gd name="connsiteY4" fmla="*/ 1664271 h 332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541" h="3328541">
                  <a:moveTo>
                    <a:pt x="0" y="1664271"/>
                  </a:moveTo>
                  <a:cubicBezTo>
                    <a:pt x="0" y="745120"/>
                    <a:pt x="745120" y="0"/>
                    <a:pt x="1664271" y="0"/>
                  </a:cubicBezTo>
                  <a:cubicBezTo>
                    <a:pt x="2583422" y="0"/>
                    <a:pt x="3328542" y="745120"/>
                    <a:pt x="3328542" y="1664271"/>
                  </a:cubicBezTo>
                  <a:cubicBezTo>
                    <a:pt x="3328542" y="2583422"/>
                    <a:pt x="2583422" y="3328542"/>
                    <a:pt x="1664271" y="3328542"/>
                  </a:cubicBezTo>
                  <a:cubicBezTo>
                    <a:pt x="745120" y="3328542"/>
                    <a:pt x="0" y="2583422"/>
                    <a:pt x="0" y="1664271"/>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2854" tIns="512854" rIns="512854" bIns="512854" numCol="1" spcCol="1270" anchor="ctr" anchorCtr="0">
              <a:noAutofit/>
            </a:bodyPr>
            <a:lstStyle/>
            <a:p>
              <a:pPr lvl="0" algn="ctr" defTabSz="889000">
                <a:lnSpc>
                  <a:spcPct val="90000"/>
                </a:lnSpc>
                <a:spcBef>
                  <a:spcPct val="0"/>
                </a:spcBef>
                <a:spcAft>
                  <a:spcPct val="35000"/>
                </a:spcAft>
              </a:pPr>
              <a:r>
                <a:rPr lang="en-US" sz="2000" kern="1200"/>
                <a:t>Accommodations</a:t>
              </a:r>
            </a:p>
          </p:txBody>
        </p:sp>
        <p:sp>
          <p:nvSpPr>
            <p:cNvPr id="4" name="Freeform 3"/>
            <p:cNvSpPr/>
            <p:nvPr/>
          </p:nvSpPr>
          <p:spPr>
            <a:xfrm>
              <a:off x="5086751" y="594"/>
              <a:ext cx="1664270" cy="1664270"/>
            </a:xfrm>
            <a:custGeom>
              <a:avLst/>
              <a:gdLst>
                <a:gd name="connsiteX0" fmla="*/ 0 w 1664270"/>
                <a:gd name="connsiteY0" fmla="*/ 832135 h 1664270"/>
                <a:gd name="connsiteX1" fmla="*/ 832135 w 1664270"/>
                <a:gd name="connsiteY1" fmla="*/ 0 h 1664270"/>
                <a:gd name="connsiteX2" fmla="*/ 1664270 w 1664270"/>
                <a:gd name="connsiteY2" fmla="*/ 832135 h 1664270"/>
                <a:gd name="connsiteX3" fmla="*/ 832135 w 1664270"/>
                <a:gd name="connsiteY3" fmla="*/ 1664270 h 1664270"/>
                <a:gd name="connsiteX4" fmla="*/ 0 w 1664270"/>
                <a:gd name="connsiteY4" fmla="*/ 832135 h 166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70" h="1664270">
                  <a:moveTo>
                    <a:pt x="0" y="832135"/>
                  </a:moveTo>
                  <a:cubicBezTo>
                    <a:pt x="0" y="372560"/>
                    <a:pt x="372560" y="0"/>
                    <a:pt x="832135" y="0"/>
                  </a:cubicBezTo>
                  <a:cubicBezTo>
                    <a:pt x="1291710" y="0"/>
                    <a:pt x="1664270" y="372560"/>
                    <a:pt x="1664270" y="832135"/>
                  </a:cubicBezTo>
                  <a:cubicBezTo>
                    <a:pt x="1664270" y="1291710"/>
                    <a:pt x="1291710" y="1664270"/>
                    <a:pt x="832135" y="1664270"/>
                  </a:cubicBezTo>
                  <a:cubicBezTo>
                    <a:pt x="372560" y="1664270"/>
                    <a:pt x="0" y="1291710"/>
                    <a:pt x="0" y="83213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507" tIns="261507" rIns="261507" bIns="261507" numCol="1" spcCol="1270" anchor="ctr" anchorCtr="0">
              <a:noAutofit/>
            </a:bodyPr>
            <a:lstStyle/>
            <a:p>
              <a:pPr lvl="0" algn="ctr" defTabSz="622300">
                <a:lnSpc>
                  <a:spcPct val="90000"/>
                </a:lnSpc>
                <a:spcBef>
                  <a:spcPct val="0"/>
                </a:spcBef>
                <a:spcAft>
                  <a:spcPct val="35000"/>
                </a:spcAft>
              </a:pPr>
              <a:r>
                <a:rPr lang="en-US" sz="1400" kern="1200" dirty="0"/>
                <a:t>Presentation</a:t>
              </a:r>
            </a:p>
          </p:txBody>
        </p:sp>
        <p:sp>
          <p:nvSpPr>
            <p:cNvPr id="6" name="Freeform 5"/>
            <p:cNvSpPr/>
            <p:nvPr/>
          </p:nvSpPr>
          <p:spPr>
            <a:xfrm>
              <a:off x="7237713" y="2184018"/>
              <a:ext cx="1664270" cy="1664270"/>
            </a:xfrm>
            <a:custGeom>
              <a:avLst/>
              <a:gdLst>
                <a:gd name="connsiteX0" fmla="*/ 0 w 1664270"/>
                <a:gd name="connsiteY0" fmla="*/ 832135 h 1664270"/>
                <a:gd name="connsiteX1" fmla="*/ 832135 w 1664270"/>
                <a:gd name="connsiteY1" fmla="*/ 0 h 1664270"/>
                <a:gd name="connsiteX2" fmla="*/ 1664270 w 1664270"/>
                <a:gd name="connsiteY2" fmla="*/ 832135 h 1664270"/>
                <a:gd name="connsiteX3" fmla="*/ 832135 w 1664270"/>
                <a:gd name="connsiteY3" fmla="*/ 1664270 h 1664270"/>
                <a:gd name="connsiteX4" fmla="*/ 0 w 1664270"/>
                <a:gd name="connsiteY4" fmla="*/ 832135 h 166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70" h="1664270">
                  <a:moveTo>
                    <a:pt x="0" y="832135"/>
                  </a:moveTo>
                  <a:cubicBezTo>
                    <a:pt x="0" y="372560"/>
                    <a:pt x="372560" y="0"/>
                    <a:pt x="832135" y="0"/>
                  </a:cubicBezTo>
                  <a:cubicBezTo>
                    <a:pt x="1291710" y="0"/>
                    <a:pt x="1664270" y="372560"/>
                    <a:pt x="1664270" y="832135"/>
                  </a:cubicBezTo>
                  <a:cubicBezTo>
                    <a:pt x="1664270" y="1291710"/>
                    <a:pt x="1291710" y="1664270"/>
                    <a:pt x="832135" y="1664270"/>
                  </a:cubicBezTo>
                  <a:cubicBezTo>
                    <a:pt x="372560" y="1664270"/>
                    <a:pt x="0" y="1291710"/>
                    <a:pt x="0" y="83213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507" tIns="261507" rIns="261507" bIns="261507" numCol="1" spcCol="1270" anchor="ctr" anchorCtr="0">
              <a:noAutofit/>
            </a:bodyPr>
            <a:lstStyle/>
            <a:p>
              <a:pPr lvl="0" algn="ctr" defTabSz="622300">
                <a:lnSpc>
                  <a:spcPct val="90000"/>
                </a:lnSpc>
                <a:spcBef>
                  <a:spcPct val="0"/>
                </a:spcBef>
                <a:spcAft>
                  <a:spcPct val="35000"/>
                </a:spcAft>
              </a:pPr>
              <a:r>
                <a:rPr lang="en-US" sz="1400" kern="1200" dirty="0" smtClean="0"/>
                <a:t>Setting</a:t>
              </a:r>
              <a:endParaRPr lang="en-US" sz="1400" kern="1200" dirty="0"/>
            </a:p>
          </p:txBody>
        </p:sp>
        <p:sp>
          <p:nvSpPr>
            <p:cNvPr id="7" name="Freeform 6"/>
            <p:cNvSpPr/>
            <p:nvPr/>
          </p:nvSpPr>
          <p:spPr>
            <a:xfrm>
              <a:off x="5095251" y="4336479"/>
              <a:ext cx="1664270" cy="1664270"/>
            </a:xfrm>
            <a:custGeom>
              <a:avLst/>
              <a:gdLst>
                <a:gd name="connsiteX0" fmla="*/ 0 w 1664270"/>
                <a:gd name="connsiteY0" fmla="*/ 832135 h 1664270"/>
                <a:gd name="connsiteX1" fmla="*/ 832135 w 1664270"/>
                <a:gd name="connsiteY1" fmla="*/ 0 h 1664270"/>
                <a:gd name="connsiteX2" fmla="*/ 1664270 w 1664270"/>
                <a:gd name="connsiteY2" fmla="*/ 832135 h 1664270"/>
                <a:gd name="connsiteX3" fmla="*/ 832135 w 1664270"/>
                <a:gd name="connsiteY3" fmla="*/ 1664270 h 1664270"/>
                <a:gd name="connsiteX4" fmla="*/ 0 w 1664270"/>
                <a:gd name="connsiteY4" fmla="*/ 832135 h 166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70" h="1664270">
                  <a:moveTo>
                    <a:pt x="0" y="832135"/>
                  </a:moveTo>
                  <a:cubicBezTo>
                    <a:pt x="0" y="372560"/>
                    <a:pt x="372560" y="0"/>
                    <a:pt x="832135" y="0"/>
                  </a:cubicBezTo>
                  <a:cubicBezTo>
                    <a:pt x="1291710" y="0"/>
                    <a:pt x="1664270" y="372560"/>
                    <a:pt x="1664270" y="832135"/>
                  </a:cubicBezTo>
                  <a:cubicBezTo>
                    <a:pt x="1664270" y="1291710"/>
                    <a:pt x="1291710" y="1664270"/>
                    <a:pt x="832135" y="1664270"/>
                  </a:cubicBezTo>
                  <a:cubicBezTo>
                    <a:pt x="372560" y="1664270"/>
                    <a:pt x="0" y="1291710"/>
                    <a:pt x="0" y="83213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507" tIns="261507" rIns="261507" bIns="261507" numCol="1" spcCol="1270" anchor="ctr" anchorCtr="0">
              <a:noAutofit/>
            </a:bodyPr>
            <a:lstStyle/>
            <a:p>
              <a:pPr lvl="0" algn="ctr" defTabSz="622300">
                <a:lnSpc>
                  <a:spcPct val="90000"/>
                </a:lnSpc>
                <a:spcBef>
                  <a:spcPct val="0"/>
                </a:spcBef>
                <a:spcAft>
                  <a:spcPct val="35000"/>
                </a:spcAft>
              </a:pPr>
              <a:r>
                <a:rPr lang="en-US" sz="1400" kern="1200" dirty="0" smtClean="0"/>
                <a:t>Timing or Scheduling</a:t>
              </a:r>
              <a:endParaRPr lang="en-US" sz="1400" kern="1200" dirty="0"/>
            </a:p>
          </p:txBody>
        </p:sp>
        <p:sp>
          <p:nvSpPr>
            <p:cNvPr id="8" name="Freeform 7"/>
            <p:cNvSpPr/>
            <p:nvPr/>
          </p:nvSpPr>
          <p:spPr>
            <a:xfrm>
              <a:off x="2919105" y="2168239"/>
              <a:ext cx="1664270" cy="1664270"/>
            </a:xfrm>
            <a:custGeom>
              <a:avLst/>
              <a:gdLst>
                <a:gd name="connsiteX0" fmla="*/ 0 w 1664270"/>
                <a:gd name="connsiteY0" fmla="*/ 832135 h 1664270"/>
                <a:gd name="connsiteX1" fmla="*/ 832135 w 1664270"/>
                <a:gd name="connsiteY1" fmla="*/ 0 h 1664270"/>
                <a:gd name="connsiteX2" fmla="*/ 1664270 w 1664270"/>
                <a:gd name="connsiteY2" fmla="*/ 832135 h 1664270"/>
                <a:gd name="connsiteX3" fmla="*/ 832135 w 1664270"/>
                <a:gd name="connsiteY3" fmla="*/ 1664270 h 1664270"/>
                <a:gd name="connsiteX4" fmla="*/ 0 w 1664270"/>
                <a:gd name="connsiteY4" fmla="*/ 832135 h 166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70" h="1664270">
                  <a:moveTo>
                    <a:pt x="0" y="832135"/>
                  </a:moveTo>
                  <a:cubicBezTo>
                    <a:pt x="0" y="372560"/>
                    <a:pt x="372560" y="0"/>
                    <a:pt x="832135" y="0"/>
                  </a:cubicBezTo>
                  <a:cubicBezTo>
                    <a:pt x="1291710" y="0"/>
                    <a:pt x="1664270" y="372560"/>
                    <a:pt x="1664270" y="832135"/>
                  </a:cubicBezTo>
                  <a:cubicBezTo>
                    <a:pt x="1664270" y="1291710"/>
                    <a:pt x="1291710" y="1664270"/>
                    <a:pt x="832135" y="1664270"/>
                  </a:cubicBezTo>
                  <a:cubicBezTo>
                    <a:pt x="372560" y="1664270"/>
                    <a:pt x="0" y="1291710"/>
                    <a:pt x="0" y="83213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507" tIns="261507" rIns="261507" bIns="261507" numCol="1" spcCol="1270" anchor="ctr" anchorCtr="0">
              <a:noAutofit/>
            </a:bodyPr>
            <a:lstStyle/>
            <a:p>
              <a:pPr lvl="0" algn="ctr" defTabSz="622300">
                <a:lnSpc>
                  <a:spcPct val="90000"/>
                </a:lnSpc>
                <a:spcBef>
                  <a:spcPct val="0"/>
                </a:spcBef>
                <a:spcAft>
                  <a:spcPct val="35000"/>
                </a:spcAft>
              </a:pPr>
              <a:r>
                <a:rPr lang="en-US" sz="1400" kern="1200"/>
                <a:t>Response</a:t>
              </a:r>
            </a:p>
          </p:txBody>
        </p:sp>
      </p:grpSp>
    </p:spTree>
    <p:extLst>
      <p:ext uri="{BB962C8B-B14F-4D97-AF65-F5344CB8AC3E}">
        <p14:creationId xmlns:p14="http://schemas.microsoft.com/office/powerpoint/2010/main" val="192216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Presentation</a:t>
            </a:r>
            <a:endParaRPr lang="en-US" b="1" dirty="0"/>
          </a:p>
        </p:txBody>
      </p:sp>
      <p:sp>
        <p:nvSpPr>
          <p:cNvPr id="3" name="Content Placeholder 2"/>
          <p:cNvSpPr>
            <a:spLocks noGrp="1"/>
          </p:cNvSpPr>
          <p:nvPr>
            <p:ph idx="1"/>
          </p:nvPr>
        </p:nvSpPr>
        <p:spPr/>
        <p:txBody>
          <a:bodyPr>
            <a:normAutofit/>
          </a:bodyPr>
          <a:lstStyle/>
          <a:p>
            <a:r>
              <a:rPr lang="en-US" sz="2800" dirty="0" smtClean="0"/>
              <a:t>Test material presented in a different way than standard print</a:t>
            </a:r>
          </a:p>
          <a:p>
            <a:pPr lvl="1">
              <a:buFont typeface="Wingdings" charset="2"/>
              <a:buChar char="§"/>
            </a:pPr>
            <a:r>
              <a:rPr lang="en-US" sz="2600" dirty="0" smtClean="0"/>
              <a:t>Large print or Braille; </a:t>
            </a:r>
          </a:p>
          <a:p>
            <a:pPr lvl="1">
              <a:buFont typeface="Wingdings" charset="2"/>
              <a:buChar char="§"/>
            </a:pPr>
            <a:r>
              <a:rPr lang="en-US" sz="2600" dirty="0" smtClean="0"/>
              <a:t>Magnifier;</a:t>
            </a:r>
          </a:p>
          <a:p>
            <a:pPr lvl="1">
              <a:buFont typeface="Wingdings" charset="2"/>
              <a:buChar char="§"/>
            </a:pPr>
            <a:r>
              <a:rPr lang="en-US" sz="2600" dirty="0" smtClean="0"/>
              <a:t>Auditory amplification devices;</a:t>
            </a:r>
          </a:p>
          <a:p>
            <a:pPr lvl="1">
              <a:buFont typeface="Wingdings" charset="2"/>
              <a:buChar char="§"/>
            </a:pPr>
            <a:r>
              <a:rPr lang="en-US" sz="2400" dirty="0" smtClean="0"/>
              <a:t>Reader or sign language interpreter </a:t>
            </a:r>
          </a:p>
        </p:txBody>
      </p:sp>
      <p:pic>
        <p:nvPicPr>
          <p:cNvPr id="4" name="Picture 3" descr="LA LENGUA DE SEÑAS: ORIGEN Y CARACTERÍSTICAS BÁSIC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903" y="2698465"/>
            <a:ext cx="3690551" cy="1482811"/>
          </a:xfrm>
          <a:prstGeom prst="rect">
            <a:avLst/>
          </a:prstGeom>
        </p:spPr>
      </p:pic>
    </p:spTree>
    <p:extLst>
      <p:ext uri="{BB962C8B-B14F-4D97-AF65-F5344CB8AC3E}">
        <p14:creationId xmlns:p14="http://schemas.microsoft.com/office/powerpoint/2010/main" val="399547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Setting</a:t>
            </a:r>
            <a:br>
              <a:rPr lang="en-US" sz="4000" b="1" dirty="0" smtClean="0"/>
            </a:br>
            <a:r>
              <a:rPr lang="en-US" sz="4000" b="1" dirty="0"/>
              <a:t/>
            </a:r>
            <a:br>
              <a:rPr lang="en-US" sz="4000" b="1" dirty="0"/>
            </a:br>
            <a:endParaRPr lang="en-US" sz="4000" b="1" dirty="0"/>
          </a:p>
        </p:txBody>
      </p:sp>
      <p:sp>
        <p:nvSpPr>
          <p:cNvPr id="4" name="Text Placeholder 3"/>
          <p:cNvSpPr>
            <a:spLocks noGrp="1"/>
          </p:cNvSpPr>
          <p:nvPr>
            <p:ph idx="1"/>
          </p:nvPr>
        </p:nvSpPr>
        <p:spPr/>
        <p:txBody>
          <a:bodyPr>
            <a:noAutofit/>
          </a:bodyPr>
          <a:lstStyle/>
          <a:p>
            <a:r>
              <a:rPr lang="en-US" sz="2800" dirty="0" smtClean="0"/>
              <a:t>Change in the location where a student is assessed or the conditions of the setting</a:t>
            </a:r>
          </a:p>
          <a:p>
            <a:pPr lvl="1">
              <a:buFont typeface="Wingdings" charset="2"/>
              <a:buChar char="§"/>
            </a:pPr>
            <a:r>
              <a:rPr lang="en-US" sz="2600" dirty="0" smtClean="0"/>
              <a:t>Individual or small group assessment</a:t>
            </a:r>
          </a:p>
          <a:p>
            <a:pPr lvl="1">
              <a:buFont typeface="Wingdings" charset="2"/>
              <a:buChar char="§"/>
            </a:pPr>
            <a:r>
              <a:rPr lang="en-US" sz="2600" dirty="0" smtClean="0"/>
              <a:t>Special lighting</a:t>
            </a:r>
          </a:p>
          <a:p>
            <a:pPr lvl="1">
              <a:buFont typeface="Wingdings" charset="2"/>
              <a:buChar char="§"/>
            </a:pPr>
            <a:r>
              <a:rPr lang="en-US" sz="2600" dirty="0" smtClean="0"/>
              <a:t>Accessible location</a:t>
            </a:r>
          </a:p>
          <a:p>
            <a:endParaRPr lang="en-US" sz="2800" dirty="0"/>
          </a:p>
          <a:p>
            <a:endParaRPr lang="en-US" sz="2800" dirty="0"/>
          </a:p>
        </p:txBody>
      </p:sp>
    </p:spTree>
    <p:extLst>
      <p:ext uri="{BB962C8B-B14F-4D97-AF65-F5344CB8AC3E}">
        <p14:creationId xmlns:p14="http://schemas.microsoft.com/office/powerpoint/2010/main" val="126746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Timing or Scheduling</a:t>
            </a:r>
            <a:endParaRPr lang="en-US" b="1" dirty="0"/>
          </a:p>
        </p:txBody>
      </p:sp>
      <p:sp>
        <p:nvSpPr>
          <p:cNvPr id="3" name="Content Placeholder 2"/>
          <p:cNvSpPr>
            <a:spLocks noGrp="1"/>
          </p:cNvSpPr>
          <p:nvPr>
            <p:ph idx="1"/>
          </p:nvPr>
        </p:nvSpPr>
        <p:spPr/>
        <p:txBody>
          <a:bodyPr>
            <a:normAutofit/>
          </a:bodyPr>
          <a:lstStyle/>
          <a:p>
            <a:r>
              <a:rPr lang="en-US" sz="2800" dirty="0" smtClean="0"/>
              <a:t>Changes the length of time to complete a test or how the time is organized</a:t>
            </a:r>
          </a:p>
          <a:p>
            <a:pPr lvl="1">
              <a:buFont typeface="Wingdings" charset="2"/>
              <a:buChar char="§"/>
            </a:pPr>
            <a:r>
              <a:rPr lang="en-US" sz="2600" dirty="0" smtClean="0"/>
              <a:t>Frequent breaks</a:t>
            </a:r>
          </a:p>
          <a:p>
            <a:pPr lvl="1">
              <a:buFont typeface="Wingdings" charset="2"/>
              <a:buChar char="§"/>
            </a:pPr>
            <a:r>
              <a:rPr lang="en-US" sz="2600" dirty="0" smtClean="0"/>
              <a:t>Extended time</a:t>
            </a:r>
          </a:p>
          <a:p>
            <a:pPr lvl="1">
              <a:buFont typeface="Wingdings" charset="2"/>
              <a:buChar char="§"/>
            </a:pPr>
            <a:r>
              <a:rPr lang="en-US" sz="2600" dirty="0" smtClean="0"/>
              <a:t>Multiple sessions</a:t>
            </a:r>
          </a:p>
          <a:p>
            <a:pPr lvl="1"/>
            <a:endParaRPr lang="en-US" sz="2600" dirty="0"/>
          </a:p>
        </p:txBody>
      </p:sp>
    </p:spTree>
    <p:extLst>
      <p:ext uri="{BB962C8B-B14F-4D97-AF65-F5344CB8AC3E}">
        <p14:creationId xmlns:p14="http://schemas.microsoft.com/office/powerpoint/2010/main" val="211188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Response</a:t>
            </a:r>
            <a:endParaRPr lang="en-US" b="1" dirty="0"/>
          </a:p>
        </p:txBody>
      </p:sp>
      <p:sp>
        <p:nvSpPr>
          <p:cNvPr id="3" name="Content Placeholder 2"/>
          <p:cNvSpPr>
            <a:spLocks noGrp="1"/>
          </p:cNvSpPr>
          <p:nvPr>
            <p:ph idx="1"/>
          </p:nvPr>
        </p:nvSpPr>
        <p:spPr>
          <a:xfrm>
            <a:off x="2589212" y="1512916"/>
            <a:ext cx="8915400" cy="4181302"/>
          </a:xfrm>
        </p:spPr>
        <p:txBody>
          <a:bodyPr>
            <a:noAutofit/>
          </a:bodyPr>
          <a:lstStyle/>
          <a:p>
            <a:r>
              <a:rPr lang="en-US" sz="2400" dirty="0" smtClean="0"/>
              <a:t>Allow for different ways students may respond to an assessment</a:t>
            </a:r>
          </a:p>
          <a:p>
            <a:pPr lvl="1">
              <a:buFont typeface="Wingdings" panose="05000000000000000000" pitchFamily="2" charset="2"/>
              <a:buChar char="§"/>
            </a:pPr>
            <a:r>
              <a:rPr lang="en-US" sz="2400" dirty="0" smtClean="0"/>
              <a:t>Write answers in a test booklet rather than on a separate answer sheet</a:t>
            </a:r>
          </a:p>
          <a:p>
            <a:pPr lvl="1">
              <a:buFont typeface="Wingdings" panose="05000000000000000000" pitchFamily="2" charset="2"/>
              <a:buChar char="§"/>
            </a:pPr>
            <a:r>
              <a:rPr lang="en-US" sz="2400" dirty="0" smtClean="0"/>
              <a:t>Use a computer  or assistive technology devices</a:t>
            </a:r>
          </a:p>
          <a:p>
            <a:pPr lvl="1">
              <a:buFont typeface="Wingdings" panose="05000000000000000000" pitchFamily="2" charset="2"/>
              <a:buChar char="§"/>
            </a:pPr>
            <a:r>
              <a:rPr lang="en-US" sz="2400" dirty="0" smtClean="0"/>
              <a:t>Use a scribe</a:t>
            </a:r>
          </a:p>
          <a:p>
            <a:pPr lvl="1">
              <a:buFont typeface="Wingdings" panose="05000000000000000000" pitchFamily="2" charset="2"/>
              <a:buChar char="§"/>
            </a:pPr>
            <a:r>
              <a:rPr lang="en-US" sz="2400" dirty="0" smtClean="0"/>
              <a:t>Record responses						</a:t>
            </a:r>
          </a:p>
          <a:p>
            <a:pPr lvl="1">
              <a:buFont typeface="Wingdings" panose="05000000000000000000" pitchFamily="2" charset="2"/>
              <a:buChar char="§"/>
            </a:pPr>
            <a:r>
              <a:rPr lang="en-US" sz="2400" dirty="0" smtClean="0"/>
              <a:t>Circle or point at answers</a:t>
            </a:r>
          </a:p>
          <a:p>
            <a:pPr lvl="1">
              <a:buFont typeface="Wingdings" panose="05000000000000000000" pitchFamily="2" charset="2"/>
              <a:buChar char="§"/>
            </a:pPr>
            <a:r>
              <a:rPr lang="en-US" sz="2400" dirty="0" smtClean="0"/>
              <a:t>Use a calculator</a:t>
            </a:r>
            <a:endParaRPr lang="en-US" sz="2400" dirty="0"/>
          </a:p>
        </p:txBody>
      </p:sp>
      <p:sp>
        <p:nvSpPr>
          <p:cNvPr id="4" name="AutoShape 2" descr="Image result for adult using test accommod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705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2589212" y="1506071"/>
            <a:ext cx="8915400" cy="4854387"/>
          </a:xfrm>
        </p:spPr>
        <p:txBody>
          <a:bodyPr>
            <a:normAutofit fontScale="55000" lnSpcReduction="20000"/>
          </a:bodyPr>
          <a:lstStyle/>
          <a:p>
            <a:endParaRPr lang="en-US" sz="2600" dirty="0" smtClean="0"/>
          </a:p>
          <a:p>
            <a:endParaRPr lang="en-US" dirty="0"/>
          </a:p>
          <a:p>
            <a:r>
              <a:rPr lang="en-US" sz="4400" dirty="0" smtClean="0"/>
              <a:t>Non discrimination legislation protects the rights of participants to receive equal access to educational and training opportunities including accommodations during testing.</a:t>
            </a:r>
          </a:p>
          <a:p>
            <a:endParaRPr lang="en-US" sz="4400" dirty="0"/>
          </a:p>
          <a:p>
            <a:r>
              <a:rPr lang="en-US" sz="4400" dirty="0" smtClean="0"/>
              <a:t>WIOA ’s focus on serving individuals who are most in need has changed the way that test publishers are viewing standardized assessment. </a:t>
            </a:r>
          </a:p>
          <a:p>
            <a:endParaRPr lang="en-US" sz="4400" dirty="0"/>
          </a:p>
          <a:p>
            <a:r>
              <a:rPr lang="en-US" sz="4400" dirty="0" smtClean="0"/>
              <a:t>A greater emphasis on “inclusive test administration” requires a new way of looking at the principle of “standardization”.</a:t>
            </a:r>
            <a:endParaRPr lang="en-US" sz="4400" dirty="0"/>
          </a:p>
        </p:txBody>
      </p:sp>
    </p:spTree>
    <p:extLst>
      <p:ext uri="{BB962C8B-B14F-4D97-AF65-F5344CB8AC3E}">
        <p14:creationId xmlns:p14="http://schemas.microsoft.com/office/powerpoint/2010/main" val="16263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GED</a:t>
            </a:r>
            <a:r>
              <a:rPr lang="en-US" b="1" baseline="30000" dirty="0" smtClean="0"/>
              <a:t>®</a:t>
            </a:r>
            <a:r>
              <a:rPr lang="en-US" b="1" dirty="0" smtClean="0"/>
              <a:t> Testing Accommodations</a:t>
            </a:r>
            <a:endParaRPr lang="en-US" b="1" dirty="0"/>
          </a:p>
        </p:txBody>
      </p:sp>
      <p:sp>
        <p:nvSpPr>
          <p:cNvPr id="3" name="Content Placeholder 2"/>
          <p:cNvSpPr>
            <a:spLocks noGrp="1"/>
          </p:cNvSpPr>
          <p:nvPr>
            <p:ph idx="1"/>
          </p:nvPr>
        </p:nvSpPr>
        <p:spPr/>
        <p:txBody>
          <a:bodyPr>
            <a:normAutofit/>
          </a:bodyPr>
          <a:lstStyle/>
          <a:p>
            <a:r>
              <a:rPr lang="en-US" sz="2400" dirty="0" smtClean="0"/>
              <a:t>Provide candidate with full access</a:t>
            </a:r>
          </a:p>
          <a:p>
            <a:r>
              <a:rPr lang="en-US" sz="2400" dirty="0" smtClean="0"/>
              <a:t>Does not guarantee passing of the GED</a:t>
            </a:r>
            <a:r>
              <a:rPr lang="en-US" sz="2400" baseline="30000" dirty="0" smtClean="0"/>
              <a:t>®</a:t>
            </a:r>
            <a:r>
              <a:rPr lang="en-US" sz="2400" dirty="0" smtClean="0"/>
              <a:t> Test</a:t>
            </a:r>
          </a:p>
          <a:p>
            <a:r>
              <a:rPr lang="en-US" sz="2400" dirty="0" smtClean="0"/>
              <a:t>Must demonstrate need with appropriate documentation</a:t>
            </a:r>
          </a:p>
          <a:p>
            <a:r>
              <a:rPr lang="en-US" sz="2400" dirty="0" smtClean="0"/>
              <a:t>Individualized </a:t>
            </a:r>
          </a:p>
          <a:p>
            <a:r>
              <a:rPr lang="en-US" sz="2400" dirty="0" smtClean="0"/>
              <a:t>Determined on a case-by-case basis</a:t>
            </a:r>
            <a:endParaRPr lang="en-US" sz="2400" dirty="0"/>
          </a:p>
        </p:txBody>
      </p:sp>
    </p:spTree>
    <p:extLst>
      <p:ext uri="{BB962C8B-B14F-4D97-AF65-F5344CB8AC3E}">
        <p14:creationId xmlns:p14="http://schemas.microsoft.com/office/powerpoint/2010/main" val="60235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Requesting GED</a:t>
            </a:r>
            <a:r>
              <a:rPr lang="en-US" b="1" baseline="30000" dirty="0"/>
              <a:t>®</a:t>
            </a:r>
            <a:r>
              <a:rPr lang="en-US" b="1" dirty="0"/>
              <a:t> Testing Accommodations</a:t>
            </a:r>
          </a:p>
        </p:txBody>
      </p:sp>
      <p:sp>
        <p:nvSpPr>
          <p:cNvPr id="3" name="Content Placeholder 2"/>
          <p:cNvSpPr>
            <a:spLocks noGrp="1"/>
          </p:cNvSpPr>
          <p:nvPr>
            <p:ph idx="1"/>
          </p:nvPr>
        </p:nvSpPr>
        <p:spPr/>
        <p:txBody>
          <a:bodyPr>
            <a:normAutofit lnSpcReduction="10000"/>
          </a:bodyPr>
          <a:lstStyle/>
          <a:p>
            <a:r>
              <a:rPr lang="en-US" sz="2400" dirty="0"/>
              <a:t>Requested only through the tester’s </a:t>
            </a:r>
            <a:r>
              <a:rPr lang="en-US" sz="2400" dirty="0" err="1"/>
              <a:t>MyGED</a:t>
            </a:r>
            <a:r>
              <a:rPr lang="en-US" sz="2400" baseline="30000" dirty="0"/>
              <a:t>®</a:t>
            </a:r>
            <a:r>
              <a:rPr lang="en-US" sz="2400" dirty="0"/>
              <a:t> account</a:t>
            </a:r>
          </a:p>
          <a:p>
            <a:r>
              <a:rPr lang="en-US" sz="2400" dirty="0"/>
              <a:t>Answer “Yes” at “Do you need to request accommodated testing conditions for a documented disability?”</a:t>
            </a:r>
          </a:p>
          <a:p>
            <a:r>
              <a:rPr lang="en-US" sz="2400" dirty="0"/>
              <a:t>Can request accommodations on-line or via fax</a:t>
            </a:r>
          </a:p>
          <a:p>
            <a:r>
              <a:rPr lang="en-US" sz="2400" dirty="0"/>
              <a:t>Accommodations can be given for temporary conditions</a:t>
            </a:r>
          </a:p>
          <a:p>
            <a:pPr lvl="1"/>
            <a:r>
              <a:rPr lang="en-US" sz="2000" dirty="0"/>
              <a:t>Broken leg</a:t>
            </a:r>
          </a:p>
          <a:p>
            <a:pPr lvl="1"/>
            <a:r>
              <a:rPr lang="en-US" sz="2000" dirty="0"/>
              <a:t>Pregnancy</a:t>
            </a:r>
          </a:p>
          <a:p>
            <a:endParaRPr lang="en-US" dirty="0"/>
          </a:p>
        </p:txBody>
      </p:sp>
    </p:spTree>
    <p:extLst>
      <p:ext uri="{BB962C8B-B14F-4D97-AF65-F5344CB8AC3E}">
        <p14:creationId xmlns:p14="http://schemas.microsoft.com/office/powerpoint/2010/main" val="124441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Request Accommodations</a:t>
            </a:r>
          </a:p>
        </p:txBody>
      </p:sp>
      <p:sp>
        <p:nvSpPr>
          <p:cNvPr id="3" name="Content Placeholder 2"/>
          <p:cNvSpPr>
            <a:spLocks noGrp="1"/>
          </p:cNvSpPr>
          <p:nvPr>
            <p:ph idx="1"/>
          </p:nvPr>
        </p:nvSpPr>
        <p:spPr/>
        <p:txBody>
          <a:bodyPr/>
          <a:lstStyle/>
          <a:p>
            <a:r>
              <a:rPr lang="en-US" altLang="en-US" sz="2400" dirty="0"/>
              <a:t>Documentation can be submitted one of two ways:</a:t>
            </a:r>
          </a:p>
          <a:p>
            <a:pPr lvl="1"/>
            <a:r>
              <a:rPr lang="en-US" altLang="en-US" sz="2000" dirty="0"/>
              <a:t>Fax completed </a:t>
            </a:r>
            <a:r>
              <a:rPr lang="en-US" altLang="en-US" sz="2000" i="1" dirty="0">
                <a:hlinkClick r:id="rId2"/>
              </a:rPr>
              <a:t>Accommodations Request Form</a:t>
            </a:r>
            <a:r>
              <a:rPr lang="en-US" altLang="en-US" sz="2000" dirty="0"/>
              <a:t> and supporting documents to 202-464-4894. </a:t>
            </a:r>
          </a:p>
          <a:p>
            <a:pPr lvl="1"/>
            <a:r>
              <a:rPr lang="en-US" altLang="en-US" sz="2000" dirty="0"/>
              <a:t>Use the Reasonable Adjustment Request System (RARS). </a:t>
            </a:r>
            <a:r>
              <a:rPr lang="en-US" sz="2000" dirty="0">
                <a:hlinkClick r:id="rId3"/>
              </a:rPr>
              <a:t>Step-by-step Instructions to Apply for Accommodations (PDF)</a:t>
            </a:r>
            <a:r>
              <a:rPr lang="en-US" sz="2000" dirty="0"/>
              <a:t> </a:t>
            </a:r>
            <a:endParaRPr lang="en-US" altLang="en-US" sz="2000" dirty="0"/>
          </a:p>
          <a:p>
            <a:endParaRPr lang="en-US" sz="2400" dirty="0"/>
          </a:p>
          <a:p>
            <a:endParaRPr lang="en-US" dirty="0"/>
          </a:p>
        </p:txBody>
      </p:sp>
    </p:spTree>
    <p:extLst>
      <p:ext uri="{BB962C8B-B14F-4D97-AF65-F5344CB8AC3E}">
        <p14:creationId xmlns:p14="http://schemas.microsoft.com/office/powerpoint/2010/main" val="1088144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Requesting Accommodations</a:t>
            </a:r>
          </a:p>
        </p:txBody>
      </p:sp>
      <p:sp>
        <p:nvSpPr>
          <p:cNvPr id="3" name="Content Placeholder 2"/>
          <p:cNvSpPr>
            <a:spLocks noGrp="1"/>
          </p:cNvSpPr>
          <p:nvPr>
            <p:ph idx="1"/>
          </p:nvPr>
        </p:nvSpPr>
        <p:spPr/>
        <p:txBody>
          <a:bodyPr/>
          <a:lstStyle/>
          <a:p>
            <a:r>
              <a:rPr lang="en-US" altLang="en-US" sz="2400" dirty="0"/>
              <a:t>Test takers are responsible for obtaining the documentation needed.</a:t>
            </a:r>
          </a:p>
          <a:p>
            <a:r>
              <a:rPr lang="en-US" altLang="en-US" sz="2400" dirty="0"/>
              <a:t>A documented disability does not guarantee the need for a testing accommodation.  </a:t>
            </a:r>
          </a:p>
          <a:p>
            <a:r>
              <a:rPr lang="en-US" altLang="en-US" sz="2400" dirty="0"/>
              <a:t>A requested accommodation does not guarantee the type of accommodation given (i.e. may request separate room, but be granted 50% extra time).</a:t>
            </a:r>
          </a:p>
          <a:p>
            <a:endParaRPr lang="en-US" altLang="en-US" sz="2400" dirty="0"/>
          </a:p>
          <a:p>
            <a:endParaRPr lang="en-US" dirty="0"/>
          </a:p>
        </p:txBody>
      </p:sp>
    </p:spTree>
    <p:extLst>
      <p:ext uri="{BB962C8B-B14F-4D97-AF65-F5344CB8AC3E}">
        <p14:creationId xmlns:p14="http://schemas.microsoft.com/office/powerpoint/2010/main" val="477369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Accommodations</a:t>
            </a:r>
          </a:p>
        </p:txBody>
      </p:sp>
      <p:sp>
        <p:nvSpPr>
          <p:cNvPr id="3" name="Content Placeholder 2"/>
          <p:cNvSpPr>
            <a:spLocks noGrp="1"/>
          </p:cNvSpPr>
          <p:nvPr>
            <p:ph idx="1"/>
          </p:nvPr>
        </p:nvSpPr>
        <p:spPr/>
        <p:txBody>
          <a:bodyPr/>
          <a:lstStyle/>
          <a:p>
            <a:r>
              <a:rPr lang="en-US" sz="2400" dirty="0"/>
              <a:t>Extra Time</a:t>
            </a:r>
          </a:p>
          <a:p>
            <a:pPr lvl="1"/>
            <a:r>
              <a:rPr lang="en-US" sz="2000" dirty="0"/>
              <a:t>25%</a:t>
            </a:r>
          </a:p>
          <a:p>
            <a:pPr lvl="1"/>
            <a:r>
              <a:rPr lang="en-US" sz="2000" dirty="0"/>
              <a:t>50%</a:t>
            </a:r>
          </a:p>
          <a:p>
            <a:pPr lvl="1"/>
            <a:r>
              <a:rPr lang="en-US" sz="2000" dirty="0"/>
              <a:t>100%</a:t>
            </a:r>
          </a:p>
          <a:p>
            <a:r>
              <a:rPr lang="en-US" sz="2400" dirty="0"/>
              <a:t>Extra “stop-the-clock” breaks</a:t>
            </a:r>
          </a:p>
          <a:p>
            <a:pPr lvl="1"/>
            <a:r>
              <a:rPr lang="en-US" sz="2000" dirty="0"/>
              <a:t>30 minutes testing/5 minute break</a:t>
            </a:r>
          </a:p>
          <a:p>
            <a:pPr lvl="1"/>
            <a:r>
              <a:rPr lang="en-US" sz="2000" dirty="0"/>
              <a:t>45 minutes testing/10 minute break</a:t>
            </a:r>
          </a:p>
          <a:p>
            <a:endParaRPr lang="en-US" dirty="0"/>
          </a:p>
        </p:txBody>
      </p:sp>
    </p:spTree>
    <p:extLst>
      <p:ext uri="{BB962C8B-B14F-4D97-AF65-F5344CB8AC3E}">
        <p14:creationId xmlns:p14="http://schemas.microsoft.com/office/powerpoint/2010/main" val="15034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Assistive Technology</a:t>
            </a:r>
            <a:endParaRPr lang="en-US" b="1" dirty="0"/>
          </a:p>
        </p:txBody>
      </p:sp>
      <p:sp>
        <p:nvSpPr>
          <p:cNvPr id="3" name="Content Placeholder 2"/>
          <p:cNvSpPr>
            <a:spLocks noGrp="1"/>
          </p:cNvSpPr>
          <p:nvPr>
            <p:ph idx="1"/>
          </p:nvPr>
        </p:nvSpPr>
        <p:spPr/>
        <p:txBody>
          <a:bodyPr>
            <a:noAutofit/>
          </a:bodyPr>
          <a:lstStyle/>
          <a:p>
            <a:r>
              <a:rPr lang="en-US" sz="2400" dirty="0" smtClean="0"/>
              <a:t>Universal Access features</a:t>
            </a:r>
          </a:p>
          <a:p>
            <a:pPr lvl="1"/>
            <a:r>
              <a:rPr lang="en-US" sz="1800" dirty="0" smtClean="0"/>
              <a:t>Adjustable font</a:t>
            </a:r>
          </a:p>
          <a:p>
            <a:pPr lvl="1"/>
            <a:r>
              <a:rPr lang="en-US" sz="1800" dirty="0" smtClean="0"/>
              <a:t>Highlighting</a:t>
            </a:r>
          </a:p>
          <a:p>
            <a:pPr lvl="1"/>
            <a:r>
              <a:rPr lang="en-US" sz="1800" dirty="0" smtClean="0"/>
              <a:t>Color/contrast</a:t>
            </a:r>
          </a:p>
          <a:p>
            <a:r>
              <a:rPr lang="en-US" sz="2400" dirty="0" smtClean="0"/>
              <a:t>Magnification: </a:t>
            </a:r>
            <a:r>
              <a:rPr lang="en-US" sz="2400" dirty="0" err="1" smtClean="0"/>
              <a:t>ZoomText</a:t>
            </a:r>
            <a:endParaRPr lang="en-US" sz="2000" dirty="0" smtClean="0"/>
          </a:p>
          <a:p>
            <a:r>
              <a:rPr lang="en-US" sz="2400" dirty="0" smtClean="0"/>
              <a:t>Adaptive Equipment</a:t>
            </a:r>
          </a:p>
          <a:p>
            <a:pPr lvl="1"/>
            <a:r>
              <a:rPr lang="en-US" sz="1800" dirty="0" smtClean="0"/>
              <a:t>Special keyboards</a:t>
            </a:r>
          </a:p>
          <a:p>
            <a:pPr lvl="1"/>
            <a:r>
              <a:rPr lang="en-US" sz="1800" dirty="0" smtClean="0"/>
              <a:t>Trackball mouse</a:t>
            </a:r>
          </a:p>
          <a:p>
            <a:r>
              <a:rPr lang="en-US" sz="2400" dirty="0" smtClean="0"/>
              <a:t>JAWS – speech reading</a:t>
            </a:r>
            <a:endParaRPr lang="en-US" sz="2400" dirty="0"/>
          </a:p>
        </p:txBody>
      </p:sp>
    </p:spTree>
    <p:extLst>
      <p:ext uri="{BB962C8B-B14F-4D97-AF65-F5344CB8AC3E}">
        <p14:creationId xmlns:p14="http://schemas.microsoft.com/office/powerpoint/2010/main" val="67421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Approved Accommodations</a:t>
            </a:r>
            <a:endParaRPr lang="en-US" b="1" dirty="0"/>
          </a:p>
        </p:txBody>
      </p:sp>
      <p:sp>
        <p:nvSpPr>
          <p:cNvPr id="3" name="Content Placeholder 2"/>
          <p:cNvSpPr>
            <a:spLocks noGrp="1"/>
          </p:cNvSpPr>
          <p:nvPr>
            <p:ph idx="1"/>
          </p:nvPr>
        </p:nvSpPr>
        <p:spPr/>
        <p:txBody>
          <a:bodyPr/>
          <a:lstStyle/>
          <a:p>
            <a:pPr eaLnBrk="1" hangingPunct="1"/>
            <a:endParaRPr lang="en-US" altLang="en-US" dirty="0" smtClean="0"/>
          </a:p>
          <a:p>
            <a:pPr eaLnBrk="1" hangingPunct="1"/>
            <a:r>
              <a:rPr lang="en-US" altLang="en-US" sz="2400" dirty="0" smtClean="0"/>
              <a:t>Approved </a:t>
            </a:r>
            <a:r>
              <a:rPr lang="en-US" altLang="en-US" sz="2400" dirty="0"/>
              <a:t>accommodations are managed  and scheduled directly through Pearson VUE. </a:t>
            </a:r>
            <a:endParaRPr lang="en-US" altLang="en-US" sz="2400" dirty="0" smtClean="0"/>
          </a:p>
          <a:p>
            <a:pPr eaLnBrk="1" hangingPunct="1"/>
            <a:endParaRPr lang="en-US" altLang="en-US" sz="2400" dirty="0"/>
          </a:p>
          <a:p>
            <a:pPr eaLnBrk="1" hangingPunct="1"/>
            <a:r>
              <a:rPr lang="en-US" altLang="en-US" sz="2400" dirty="0" smtClean="0"/>
              <a:t>Pearson </a:t>
            </a:r>
            <a:r>
              <a:rPr lang="en-US" altLang="en-US" sz="2400" dirty="0"/>
              <a:t>VUE will provide </a:t>
            </a:r>
            <a:r>
              <a:rPr lang="en-US" altLang="en-US" sz="2400" dirty="0" smtClean="0"/>
              <a:t>all necessary </a:t>
            </a:r>
            <a:r>
              <a:rPr lang="en-US" altLang="en-US" sz="2400" dirty="0"/>
              <a:t>accommodation items.</a:t>
            </a:r>
          </a:p>
          <a:p>
            <a:endParaRPr lang="en-US" sz="2400" dirty="0"/>
          </a:p>
        </p:txBody>
      </p:sp>
    </p:spTree>
    <p:extLst>
      <p:ext uri="{BB962C8B-B14F-4D97-AF65-F5344CB8AC3E}">
        <p14:creationId xmlns:p14="http://schemas.microsoft.com/office/powerpoint/2010/main" val="80950356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Top 10 Reasons an Accommodations Request </a:t>
            </a:r>
            <a:r>
              <a:rPr lang="en-US" sz="4000" b="1" dirty="0" smtClean="0"/>
              <a:t>is </a:t>
            </a:r>
            <a:r>
              <a:rPr lang="en-US" sz="4000" b="1" dirty="0"/>
              <a:t>Incomplete</a:t>
            </a:r>
          </a:p>
        </p:txBody>
      </p:sp>
      <p:sp>
        <p:nvSpPr>
          <p:cNvPr id="3" name="Content Placeholder 2"/>
          <p:cNvSpPr>
            <a:spLocks noGrp="1"/>
          </p:cNvSpPr>
          <p:nvPr>
            <p:ph idx="1"/>
          </p:nvPr>
        </p:nvSpPr>
        <p:spPr/>
        <p:txBody>
          <a:bodyPr/>
          <a:lstStyle/>
          <a:p>
            <a:pPr marL="596900" indent="-514350">
              <a:buFont typeface="+mj-lt"/>
              <a:buAutoNum type="arabicPeriod"/>
            </a:pPr>
            <a:r>
              <a:rPr lang="en-US" sz="2400" dirty="0"/>
              <a:t>R</a:t>
            </a:r>
            <a:r>
              <a:rPr lang="en-US" sz="2400" dirty="0" smtClean="0"/>
              <a:t>equest not filled out completely.</a:t>
            </a:r>
          </a:p>
          <a:p>
            <a:pPr marL="596900" indent="-514350">
              <a:buFont typeface="+mj-lt"/>
              <a:buAutoNum type="arabicPeriod"/>
            </a:pPr>
            <a:r>
              <a:rPr lang="en-US" sz="2400" dirty="0" smtClean="0"/>
              <a:t>Missing pages from form or documentation.</a:t>
            </a:r>
          </a:p>
          <a:p>
            <a:pPr marL="596900" indent="-514350">
              <a:buFont typeface="+mj-lt"/>
              <a:buAutoNum type="arabicPeriod"/>
            </a:pPr>
            <a:r>
              <a:rPr lang="en-US" sz="2400" dirty="0" smtClean="0"/>
              <a:t>No or minimal supporting documentation.</a:t>
            </a:r>
          </a:p>
          <a:p>
            <a:pPr marL="596900" indent="-514350">
              <a:buFont typeface="+mj-lt"/>
              <a:buAutoNum type="arabicPeriod"/>
            </a:pPr>
            <a:r>
              <a:rPr lang="en-US" sz="2400" dirty="0" smtClean="0"/>
              <a:t>Documentation is outdated.</a:t>
            </a:r>
          </a:p>
          <a:p>
            <a:pPr marL="596900" indent="-514350">
              <a:buFont typeface="+mj-lt"/>
              <a:buAutoNum type="arabicPeriod"/>
            </a:pPr>
            <a:r>
              <a:rPr lang="en-US" sz="2400" dirty="0" smtClean="0"/>
              <a:t>Report from evaluator is too brief.</a:t>
            </a:r>
          </a:p>
          <a:p>
            <a:pPr marL="596900" indent="-514350">
              <a:buFont typeface="+mj-lt"/>
              <a:buAutoNum type="arabicPeriod"/>
            </a:pPr>
            <a:endParaRPr lang="en-US" dirty="0"/>
          </a:p>
        </p:txBody>
      </p:sp>
    </p:spTree>
    <p:extLst>
      <p:ext uri="{BB962C8B-B14F-4D97-AF65-F5344CB8AC3E}">
        <p14:creationId xmlns:p14="http://schemas.microsoft.com/office/powerpoint/2010/main" val="418943848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Top 10 Reasons an Accommodations Request </a:t>
            </a:r>
            <a:r>
              <a:rPr lang="en-US" b="1" dirty="0" smtClean="0"/>
              <a:t>is </a:t>
            </a:r>
            <a:r>
              <a:rPr lang="en-US" b="1" dirty="0"/>
              <a:t>Incomplete</a:t>
            </a:r>
          </a:p>
        </p:txBody>
      </p:sp>
      <p:sp>
        <p:nvSpPr>
          <p:cNvPr id="3" name="Content Placeholder 2"/>
          <p:cNvSpPr>
            <a:spLocks noGrp="1"/>
          </p:cNvSpPr>
          <p:nvPr>
            <p:ph idx="1"/>
          </p:nvPr>
        </p:nvSpPr>
        <p:spPr/>
        <p:txBody>
          <a:bodyPr/>
          <a:lstStyle/>
          <a:p>
            <a:pPr marL="596900" indent="-514350">
              <a:buFont typeface="+mj-lt"/>
              <a:buAutoNum type="arabicPeriod" startAt="6"/>
            </a:pPr>
            <a:r>
              <a:rPr lang="en-US" sz="2400" dirty="0" smtClean="0"/>
              <a:t>Test battery administered by evaluator is incomplete.</a:t>
            </a:r>
          </a:p>
          <a:p>
            <a:pPr marL="596900" indent="-514350">
              <a:buFont typeface="+mj-lt"/>
              <a:buAutoNum type="arabicPeriod" startAt="6"/>
            </a:pPr>
            <a:r>
              <a:rPr lang="en-US" sz="2400" dirty="0" smtClean="0"/>
              <a:t>Test battery is not appropriate.</a:t>
            </a:r>
          </a:p>
          <a:p>
            <a:pPr marL="596900" indent="-514350">
              <a:buFont typeface="+mj-lt"/>
              <a:buAutoNum type="arabicPeriod" startAt="6"/>
            </a:pPr>
            <a:r>
              <a:rPr lang="en-US" sz="2400" dirty="0" smtClean="0"/>
              <a:t>Evaluator’s report includes no rationale for requested accommodations.</a:t>
            </a:r>
          </a:p>
          <a:p>
            <a:pPr marL="596900" indent="-514350">
              <a:buFont typeface="+mj-lt"/>
              <a:buAutoNum type="arabicPeriod" startAt="6"/>
            </a:pPr>
            <a:r>
              <a:rPr lang="en-US" sz="2400" dirty="0" smtClean="0"/>
              <a:t>Requested accommodation doesn’t match the disability.</a:t>
            </a:r>
          </a:p>
          <a:p>
            <a:pPr marL="596900" indent="-514350">
              <a:buFont typeface="+mj-lt"/>
              <a:buAutoNum type="arabicPeriod" startAt="6"/>
            </a:pPr>
            <a:r>
              <a:rPr lang="en-US" sz="2400" dirty="0" smtClean="0"/>
              <a:t>Evaluator’s credentials are unclear or may by unqualified</a:t>
            </a:r>
            <a:r>
              <a:rPr lang="en-US" dirty="0" smtClean="0"/>
              <a:t>.</a:t>
            </a:r>
            <a:endParaRPr lang="en-US" dirty="0"/>
          </a:p>
        </p:txBody>
      </p:sp>
    </p:spTree>
    <p:extLst>
      <p:ext uri="{BB962C8B-B14F-4D97-AF65-F5344CB8AC3E}">
        <p14:creationId xmlns:p14="http://schemas.microsoft.com/office/powerpoint/2010/main" val="74568764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Comfort Aid List</a:t>
            </a:r>
            <a:endParaRPr lang="en-US" b="1" dirty="0"/>
          </a:p>
        </p:txBody>
      </p:sp>
      <p:sp>
        <p:nvSpPr>
          <p:cNvPr id="3" name="Content Placeholder 2"/>
          <p:cNvSpPr>
            <a:spLocks noGrp="1"/>
          </p:cNvSpPr>
          <p:nvPr>
            <p:ph idx="1"/>
          </p:nvPr>
        </p:nvSpPr>
        <p:spPr>
          <a:xfrm>
            <a:off x="2589212" y="2133600"/>
            <a:ext cx="9145588" cy="3777622"/>
          </a:xfrm>
        </p:spPr>
        <p:txBody>
          <a:bodyPr>
            <a:noAutofit/>
          </a:bodyPr>
          <a:lstStyle/>
          <a:p>
            <a:r>
              <a:rPr lang="en-US" sz="2400" dirty="0" smtClean="0"/>
              <a:t>Auto-injectors (insulin)</a:t>
            </a:r>
          </a:p>
          <a:p>
            <a:r>
              <a:rPr lang="en-US" sz="2400" dirty="0" smtClean="0"/>
              <a:t>Braces</a:t>
            </a:r>
          </a:p>
          <a:p>
            <a:r>
              <a:rPr lang="en-US" sz="2400" dirty="0" smtClean="0"/>
              <a:t>Cough Drops</a:t>
            </a:r>
          </a:p>
          <a:p>
            <a:r>
              <a:rPr lang="en-US" sz="2400" dirty="0" smtClean="0"/>
              <a:t>Handheld magnifying glass</a:t>
            </a:r>
          </a:p>
          <a:p>
            <a:r>
              <a:rPr lang="en-US" sz="2400" dirty="0" smtClean="0"/>
              <a:t>Hearing aids/cochlear implant</a:t>
            </a:r>
          </a:p>
          <a:p>
            <a:r>
              <a:rPr lang="en-US" sz="2400" dirty="0" smtClean="0"/>
              <a:t>Oxygen tank</a:t>
            </a:r>
          </a:p>
          <a:p>
            <a:r>
              <a:rPr lang="en-US" sz="2400" dirty="0" smtClean="0"/>
              <a:t>Pillow/cushion</a:t>
            </a:r>
          </a:p>
          <a:p>
            <a:r>
              <a:rPr lang="en-US" sz="2400" dirty="0" smtClean="0"/>
              <a:t>Canes, crutches, motorized scooters, walkers, wheelchairs</a:t>
            </a:r>
            <a:endParaRPr lang="en-US" sz="2400" dirty="0"/>
          </a:p>
        </p:txBody>
      </p:sp>
    </p:spTree>
    <p:extLst>
      <p:ext uri="{BB962C8B-B14F-4D97-AF65-F5344CB8AC3E}">
        <p14:creationId xmlns:p14="http://schemas.microsoft.com/office/powerpoint/2010/main" val="376098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495168" y="457201"/>
            <a:ext cx="9193427" cy="5857102"/>
          </a:xfrm>
          <a:prstGeom prst="rect">
            <a:avLst/>
          </a:prstGeom>
        </p:spPr>
      </p:pic>
    </p:spTree>
    <p:extLst>
      <p:ext uri="{BB962C8B-B14F-4D97-AF65-F5344CB8AC3E}">
        <p14:creationId xmlns:p14="http://schemas.microsoft.com/office/powerpoint/2010/main" val="109629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Disabilities</a:t>
            </a:r>
            <a:endParaRPr lang="en-US" b="1" dirty="0"/>
          </a:p>
        </p:txBody>
      </p:sp>
      <p:sp>
        <p:nvSpPr>
          <p:cNvPr id="3" name="Content Placeholder 2"/>
          <p:cNvSpPr>
            <a:spLocks noGrp="1"/>
          </p:cNvSpPr>
          <p:nvPr>
            <p:ph idx="1"/>
          </p:nvPr>
        </p:nvSpPr>
        <p:spPr/>
        <p:txBody>
          <a:bodyPr/>
          <a:lstStyle/>
          <a:p>
            <a:r>
              <a:rPr lang="en-US" sz="2400" dirty="0" smtClean="0"/>
              <a:t>Learning and Other Cognitive Disorders</a:t>
            </a:r>
          </a:p>
          <a:p>
            <a:r>
              <a:rPr lang="en-US" sz="2400" dirty="0" smtClean="0"/>
              <a:t>Attention-Deficit/Hyperactivity Disorder</a:t>
            </a:r>
          </a:p>
          <a:p>
            <a:r>
              <a:rPr lang="en-US" sz="2400" dirty="0" smtClean="0"/>
              <a:t>Psychological and Psychiatric Disorders</a:t>
            </a:r>
          </a:p>
          <a:p>
            <a:pPr lvl="1"/>
            <a:r>
              <a:rPr lang="en-US" sz="2000" dirty="0" smtClean="0"/>
              <a:t>Clinically significant distress or impairment in social, occupational, or other important areas of functioning</a:t>
            </a:r>
          </a:p>
          <a:p>
            <a:r>
              <a:rPr lang="en-US" sz="2400" dirty="0" smtClean="0"/>
              <a:t>Long-Term Physical Disabilities and Chronic Health Conditions</a:t>
            </a:r>
          </a:p>
          <a:p>
            <a:pPr marL="457200" lvl="1" indent="0">
              <a:buNone/>
            </a:pPr>
            <a:endParaRPr lang="en-US" sz="2000" dirty="0" smtClean="0"/>
          </a:p>
          <a:p>
            <a:pPr lvl="1"/>
            <a:endParaRPr lang="en-US" dirty="0" smtClean="0"/>
          </a:p>
          <a:p>
            <a:endParaRPr lang="en-US" dirty="0"/>
          </a:p>
        </p:txBody>
      </p:sp>
    </p:spTree>
    <p:extLst>
      <p:ext uri="{BB962C8B-B14F-4D97-AF65-F5344CB8AC3E}">
        <p14:creationId xmlns:p14="http://schemas.microsoft.com/office/powerpoint/2010/main" val="285216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Documentation Requirements</a:t>
            </a:r>
            <a:endParaRPr lang="en-US" b="1" dirty="0"/>
          </a:p>
        </p:txBody>
      </p:sp>
      <p:sp>
        <p:nvSpPr>
          <p:cNvPr id="3" name="Content Placeholder 2"/>
          <p:cNvSpPr>
            <a:spLocks noGrp="1"/>
          </p:cNvSpPr>
          <p:nvPr>
            <p:ph idx="1"/>
          </p:nvPr>
        </p:nvSpPr>
        <p:spPr/>
        <p:txBody>
          <a:bodyPr>
            <a:noAutofit/>
          </a:bodyPr>
          <a:lstStyle/>
          <a:p>
            <a:r>
              <a:rPr lang="en-US" sz="2400" dirty="0" smtClean="0"/>
              <a:t>Completed </a:t>
            </a:r>
            <a:r>
              <a:rPr lang="en-US" sz="2400" b="1" i="1" dirty="0" smtClean="0"/>
              <a:t>Accommodations Request Form</a:t>
            </a:r>
            <a:r>
              <a:rPr lang="en-US" sz="2400" i="1" dirty="0" smtClean="0"/>
              <a:t>.</a:t>
            </a:r>
            <a:endParaRPr lang="en-US" sz="2400" dirty="0" smtClean="0"/>
          </a:p>
          <a:p>
            <a:r>
              <a:rPr lang="en-US" sz="2400" dirty="0" smtClean="0"/>
              <a:t>Detailed letter or written report from evaluator</a:t>
            </a:r>
          </a:p>
          <a:p>
            <a:pPr lvl="1"/>
            <a:r>
              <a:rPr lang="en-US" sz="2000" dirty="0" smtClean="0"/>
              <a:t>On evaluator’s letterhead</a:t>
            </a:r>
          </a:p>
          <a:p>
            <a:pPr lvl="1"/>
            <a:r>
              <a:rPr lang="en-US" sz="2000" dirty="0" smtClean="0"/>
              <a:t>Performed by qualified evaluator</a:t>
            </a:r>
          </a:p>
          <a:p>
            <a:pPr lvl="1"/>
            <a:r>
              <a:rPr lang="en-US" sz="2000" dirty="0" smtClean="0"/>
              <a:t>Current evaluation</a:t>
            </a:r>
          </a:p>
          <a:p>
            <a:pPr lvl="2"/>
            <a:r>
              <a:rPr lang="en-US" sz="1800" dirty="0" smtClean="0"/>
              <a:t>Learning Disabilities: &lt; 5 years old</a:t>
            </a:r>
          </a:p>
          <a:p>
            <a:pPr lvl="2"/>
            <a:r>
              <a:rPr lang="en-US" sz="1800" dirty="0" smtClean="0"/>
              <a:t>ADHD: &lt; 3 years old</a:t>
            </a:r>
          </a:p>
          <a:p>
            <a:pPr lvl="2"/>
            <a:r>
              <a:rPr lang="en-US" sz="1800" dirty="0" smtClean="0"/>
              <a:t>Psychiatric/psychological: &lt; 1 year old</a:t>
            </a:r>
          </a:p>
          <a:p>
            <a:pPr lvl="2"/>
            <a:r>
              <a:rPr lang="en-US" sz="1800" dirty="0" smtClean="0"/>
              <a:t>Physical/chronic health conditions: usually &lt; 1 year old</a:t>
            </a:r>
          </a:p>
        </p:txBody>
      </p:sp>
    </p:spTree>
    <p:extLst>
      <p:ext uri="{BB962C8B-B14F-4D97-AF65-F5344CB8AC3E}">
        <p14:creationId xmlns:p14="http://schemas.microsoft.com/office/powerpoint/2010/main" val="91262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Documentation Requirements</a:t>
            </a:r>
            <a:endParaRPr lang="en-US" b="1" dirty="0"/>
          </a:p>
        </p:txBody>
      </p:sp>
      <p:sp>
        <p:nvSpPr>
          <p:cNvPr id="3" name="Content Placeholder 2"/>
          <p:cNvSpPr>
            <a:spLocks noGrp="1"/>
          </p:cNvSpPr>
          <p:nvPr>
            <p:ph idx="1"/>
          </p:nvPr>
        </p:nvSpPr>
        <p:spPr/>
        <p:txBody>
          <a:bodyPr>
            <a:normAutofit/>
          </a:bodyPr>
          <a:lstStyle/>
          <a:p>
            <a:pPr lvl="1"/>
            <a:r>
              <a:rPr lang="en-US" sz="2000" dirty="0" smtClean="0"/>
              <a:t>Relevant information about history of condition, its impact of functioning, treatments, prognosis</a:t>
            </a:r>
          </a:p>
          <a:p>
            <a:pPr lvl="1"/>
            <a:r>
              <a:rPr lang="en-US" sz="2000" dirty="0" smtClean="0"/>
              <a:t>Scores, subset scores, and Index scores for any tests administered</a:t>
            </a:r>
          </a:p>
          <a:p>
            <a:pPr lvl="1"/>
            <a:r>
              <a:rPr lang="en-US" sz="2000" dirty="0" smtClean="0"/>
              <a:t>Specific diagnosis</a:t>
            </a:r>
          </a:p>
          <a:p>
            <a:pPr lvl="1"/>
            <a:r>
              <a:rPr lang="en-US" sz="2000" dirty="0" smtClean="0"/>
              <a:t>Specific recommendations for testing accommodations with rationale</a:t>
            </a:r>
          </a:p>
          <a:p>
            <a:pPr lvl="1"/>
            <a:r>
              <a:rPr lang="en-US" sz="2000" dirty="0" smtClean="0"/>
              <a:t>Signed and dated by evaluator</a:t>
            </a:r>
            <a:endParaRPr lang="en-US" sz="2000" dirty="0"/>
          </a:p>
        </p:txBody>
      </p:sp>
    </p:spTree>
    <p:extLst>
      <p:ext uri="{BB962C8B-B14F-4D97-AF65-F5344CB8AC3E}">
        <p14:creationId xmlns:p14="http://schemas.microsoft.com/office/powerpoint/2010/main" val="15843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Suggested Documentation</a:t>
            </a:r>
            <a:endParaRPr lang="en-US" b="1" dirty="0"/>
          </a:p>
        </p:txBody>
      </p:sp>
      <p:sp>
        <p:nvSpPr>
          <p:cNvPr id="3" name="Content Placeholder 2"/>
          <p:cNvSpPr>
            <a:spLocks noGrp="1"/>
          </p:cNvSpPr>
          <p:nvPr>
            <p:ph idx="1"/>
          </p:nvPr>
        </p:nvSpPr>
        <p:spPr/>
        <p:txBody>
          <a:bodyPr>
            <a:normAutofit/>
          </a:bodyPr>
          <a:lstStyle/>
          <a:p>
            <a:r>
              <a:rPr lang="en-US" sz="2400" dirty="0" smtClean="0"/>
              <a:t>Helpful, but not required</a:t>
            </a:r>
          </a:p>
          <a:p>
            <a:pPr lvl="1"/>
            <a:r>
              <a:rPr lang="en-US" sz="2000" dirty="0" smtClean="0"/>
              <a:t>School records showing participation in special education services</a:t>
            </a:r>
          </a:p>
          <a:p>
            <a:pPr lvl="1"/>
            <a:r>
              <a:rPr lang="en-US" sz="2000" dirty="0" smtClean="0"/>
              <a:t>Individualized Education Plans (IEPs)</a:t>
            </a:r>
          </a:p>
          <a:p>
            <a:pPr lvl="1"/>
            <a:r>
              <a:rPr lang="en-US" sz="2000" dirty="0" smtClean="0"/>
              <a:t>Transcripts from middle school or high school</a:t>
            </a:r>
          </a:p>
          <a:p>
            <a:pPr lvl="1"/>
            <a:r>
              <a:rPr lang="en-US" sz="2000" dirty="0" smtClean="0"/>
              <a:t>Other records showing a history of academic difficulties due to the disability</a:t>
            </a:r>
            <a:endParaRPr lang="en-US" sz="2000" dirty="0"/>
          </a:p>
        </p:txBody>
      </p:sp>
    </p:spTree>
    <p:extLst>
      <p:ext uri="{BB962C8B-B14F-4D97-AF65-F5344CB8AC3E}">
        <p14:creationId xmlns:p14="http://schemas.microsoft.com/office/powerpoint/2010/main" val="402031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GED</a:t>
            </a:r>
            <a:r>
              <a:rPr lang="en-US" b="1" baseline="30000" dirty="0" smtClean="0"/>
              <a:t>®</a:t>
            </a:r>
            <a:r>
              <a:rPr lang="en-US" b="1" dirty="0" smtClean="0"/>
              <a:t> Testing Service Accommodations</a:t>
            </a:r>
            <a:endParaRPr lang="en-US" b="1" dirty="0"/>
          </a:p>
        </p:txBody>
      </p:sp>
      <p:sp>
        <p:nvSpPr>
          <p:cNvPr id="3" name="Content Placeholder 2"/>
          <p:cNvSpPr>
            <a:spLocks noGrp="1"/>
          </p:cNvSpPr>
          <p:nvPr>
            <p:ph idx="1"/>
          </p:nvPr>
        </p:nvSpPr>
        <p:spPr>
          <a:xfrm>
            <a:off x="2589212" y="2133600"/>
            <a:ext cx="8980488" cy="3777622"/>
          </a:xfrm>
        </p:spPr>
        <p:txBody>
          <a:bodyPr>
            <a:noAutofit/>
          </a:bodyPr>
          <a:lstStyle/>
          <a:p>
            <a:r>
              <a:rPr lang="en-US" sz="3600" dirty="0">
                <a:hlinkClick r:id="rId2"/>
              </a:rPr>
              <a:t>https://</a:t>
            </a:r>
            <a:r>
              <a:rPr lang="en-US" sz="3650" dirty="0" smtClean="0">
                <a:hlinkClick r:id="rId2"/>
              </a:rPr>
              <a:t>www.gedtestingservice.com/testers/computer-accommodations#Accommodations</a:t>
            </a:r>
            <a:endParaRPr lang="en-US" sz="3650" dirty="0" smtClean="0"/>
          </a:p>
          <a:p>
            <a:endParaRPr lang="en-US" sz="3600" dirty="0"/>
          </a:p>
        </p:txBody>
      </p:sp>
    </p:spTree>
    <p:extLst>
      <p:ext uri="{BB962C8B-B14F-4D97-AF65-F5344CB8AC3E}">
        <p14:creationId xmlns:p14="http://schemas.microsoft.com/office/powerpoint/2010/main" val="588240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Documentation</a:t>
            </a:r>
            <a:endParaRPr lang="en-US" b="1" dirty="0"/>
          </a:p>
        </p:txBody>
      </p:sp>
      <p:sp>
        <p:nvSpPr>
          <p:cNvPr id="3" name="Content Placeholder 2"/>
          <p:cNvSpPr>
            <a:spLocks noGrp="1"/>
          </p:cNvSpPr>
          <p:nvPr>
            <p:ph idx="1"/>
          </p:nvPr>
        </p:nvSpPr>
        <p:spPr/>
        <p:txBody>
          <a:bodyPr>
            <a:normAutofit fontScale="92500" lnSpcReduction="20000"/>
          </a:bodyPr>
          <a:lstStyle/>
          <a:p>
            <a:r>
              <a:rPr lang="en-US" sz="2200" dirty="0" smtClean="0"/>
              <a:t>Learning and Other Cognitive Disorders</a:t>
            </a:r>
          </a:p>
          <a:p>
            <a:pPr lvl="1"/>
            <a:r>
              <a:rPr lang="en-US" sz="1900" dirty="0" smtClean="0">
                <a:hlinkClick r:id="rId2"/>
              </a:rPr>
              <a:t>https</a:t>
            </a:r>
            <a:r>
              <a:rPr lang="en-US" sz="1900" dirty="0">
                <a:hlinkClick r:id="rId2"/>
              </a:rPr>
              <a:t>://</a:t>
            </a:r>
            <a:r>
              <a:rPr lang="en-US" sz="1900" dirty="0" smtClean="0">
                <a:hlinkClick r:id="rId2"/>
              </a:rPr>
              <a:t>www.gedtestingservice.com/uploads/files/a630859cf5a01960b4a33ad874ca63e6.pdf</a:t>
            </a:r>
            <a:r>
              <a:rPr lang="en-US" sz="1900" dirty="0" smtClean="0"/>
              <a:t> </a:t>
            </a:r>
          </a:p>
          <a:p>
            <a:r>
              <a:rPr lang="en-US" sz="2200" dirty="0" smtClean="0"/>
              <a:t>Attention-Deficit/Hyperactivity Disorder </a:t>
            </a:r>
          </a:p>
          <a:p>
            <a:pPr lvl="1"/>
            <a:r>
              <a:rPr lang="en-US" sz="1900" dirty="0">
                <a:hlinkClick r:id="rId3"/>
              </a:rPr>
              <a:t>https://</a:t>
            </a:r>
            <a:r>
              <a:rPr lang="en-US" sz="1900" dirty="0" smtClean="0">
                <a:hlinkClick r:id="rId3"/>
              </a:rPr>
              <a:t>www.gedtestingservice.com/uploads/files/a960b6a3c72866d02eac3bd765638503.pdf</a:t>
            </a:r>
            <a:r>
              <a:rPr lang="en-US" sz="1900" dirty="0" smtClean="0"/>
              <a:t> </a:t>
            </a:r>
            <a:endParaRPr lang="en-US" sz="1900" dirty="0"/>
          </a:p>
          <a:p>
            <a:r>
              <a:rPr lang="en-US" sz="2200" dirty="0" smtClean="0"/>
              <a:t>Psychological and Psychiatric Disorders</a:t>
            </a:r>
          </a:p>
          <a:p>
            <a:pPr lvl="1"/>
            <a:r>
              <a:rPr lang="en-US" sz="1900" dirty="0">
                <a:hlinkClick r:id="rId4"/>
              </a:rPr>
              <a:t>https://</a:t>
            </a:r>
            <a:r>
              <a:rPr lang="en-US" sz="1900" dirty="0" smtClean="0">
                <a:hlinkClick r:id="rId4"/>
              </a:rPr>
              <a:t>www.gedtestingservice.com/uploads/files/b16acf2a438f78ab9887d0ae9d560d2a.pdf</a:t>
            </a:r>
            <a:r>
              <a:rPr lang="en-US" sz="1900" dirty="0" smtClean="0"/>
              <a:t> </a:t>
            </a:r>
          </a:p>
          <a:p>
            <a:r>
              <a:rPr lang="en-US" sz="2200" dirty="0" smtClean="0"/>
              <a:t>Long-term Physical Disabilities and Chronic Health Conditions</a:t>
            </a:r>
            <a:endParaRPr lang="en-US" sz="2200" dirty="0"/>
          </a:p>
          <a:p>
            <a:pPr lvl="1"/>
            <a:r>
              <a:rPr lang="en-US" sz="1900" dirty="0">
                <a:hlinkClick r:id="rId5"/>
              </a:rPr>
              <a:t>https://</a:t>
            </a:r>
            <a:r>
              <a:rPr lang="en-US" sz="1900" dirty="0" smtClean="0">
                <a:hlinkClick r:id="rId5"/>
              </a:rPr>
              <a:t>www.gedtestingservice.com/uploads/files/a868aa62ae96c38266a02b3b2b8d1856.pdf</a:t>
            </a:r>
            <a:r>
              <a:rPr lang="en-US" sz="1900"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3025188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Step-by-step Instructions for Requesting Accommodations</a:t>
            </a:r>
            <a:endParaRPr lang="en-US" b="1" dirty="0"/>
          </a:p>
        </p:txBody>
      </p:sp>
      <p:sp>
        <p:nvSpPr>
          <p:cNvPr id="3" name="Content Placeholder 2"/>
          <p:cNvSpPr>
            <a:spLocks noGrp="1"/>
          </p:cNvSpPr>
          <p:nvPr>
            <p:ph idx="1"/>
          </p:nvPr>
        </p:nvSpPr>
        <p:spPr/>
        <p:txBody>
          <a:bodyPr>
            <a:normAutofit/>
          </a:bodyPr>
          <a:lstStyle/>
          <a:p>
            <a:r>
              <a:rPr lang="en-US" sz="3600" dirty="0">
                <a:hlinkClick r:id="rId2"/>
              </a:rPr>
              <a:t>https://</a:t>
            </a:r>
            <a:r>
              <a:rPr lang="en-US" sz="3600" dirty="0" smtClean="0">
                <a:hlinkClick r:id="rId2"/>
              </a:rPr>
              <a:t>www.gedtestingservice.com/uploads/files/5724746cb8bf2ebf994b0e16b1227b28.pdf</a:t>
            </a:r>
            <a:r>
              <a:rPr lang="en-US" sz="3600" dirty="0" smtClean="0"/>
              <a:t> </a:t>
            </a:r>
            <a:endParaRPr lang="en-US" sz="3600" dirty="0"/>
          </a:p>
        </p:txBody>
      </p:sp>
    </p:spTree>
    <p:extLst>
      <p:ext uri="{BB962C8B-B14F-4D97-AF65-F5344CB8AC3E}">
        <p14:creationId xmlns:p14="http://schemas.microsoft.com/office/powerpoint/2010/main" val="286053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TABE Guidelines to Inclusive Testing</a:t>
            </a:r>
            <a:endParaRPr lang="en-US" b="1" dirty="0"/>
          </a:p>
        </p:txBody>
      </p:sp>
      <p:sp>
        <p:nvSpPr>
          <p:cNvPr id="3" name="Content Placeholder 2"/>
          <p:cNvSpPr>
            <a:spLocks noGrp="1"/>
          </p:cNvSpPr>
          <p:nvPr>
            <p:ph idx="1"/>
          </p:nvPr>
        </p:nvSpPr>
        <p:spPr/>
        <p:txBody>
          <a:bodyPr/>
          <a:lstStyle/>
          <a:p>
            <a:r>
              <a:rPr lang="en-US" sz="2400" dirty="0">
                <a:hlinkClick r:id="rId2"/>
              </a:rPr>
              <a:t>http://</a:t>
            </a:r>
            <a:r>
              <a:rPr lang="en-US" sz="2400" dirty="0" smtClean="0">
                <a:hlinkClick r:id="rId2"/>
              </a:rPr>
              <a:t>tabetest.com/PDFs/TABE_Guidelines_to_Inclusive_Testing_2017.pdf</a:t>
            </a:r>
            <a:endParaRPr lang="en-US" sz="2400" dirty="0" smtClean="0"/>
          </a:p>
          <a:p>
            <a:endParaRPr lang="en-US" dirty="0"/>
          </a:p>
        </p:txBody>
      </p:sp>
    </p:spTree>
    <p:extLst>
      <p:ext uri="{BB962C8B-B14F-4D97-AF65-F5344CB8AC3E}">
        <p14:creationId xmlns:p14="http://schemas.microsoft.com/office/powerpoint/2010/main" val="89502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Accommodations</a:t>
            </a:r>
            <a:endParaRPr lang="en-US" b="1" dirty="0"/>
          </a:p>
        </p:txBody>
      </p:sp>
      <p:sp>
        <p:nvSpPr>
          <p:cNvPr id="3" name="Content Placeholder 2"/>
          <p:cNvSpPr>
            <a:spLocks noGrp="1"/>
          </p:cNvSpPr>
          <p:nvPr>
            <p:ph idx="1"/>
          </p:nvPr>
        </p:nvSpPr>
        <p:spPr>
          <a:xfrm>
            <a:off x="2592925" y="1429789"/>
            <a:ext cx="8915400" cy="4306866"/>
          </a:xfrm>
        </p:spPr>
        <p:txBody>
          <a:bodyPr>
            <a:noAutofit/>
          </a:bodyPr>
          <a:lstStyle/>
          <a:p>
            <a:r>
              <a:rPr lang="en-US" sz="2400" dirty="0" smtClean="0"/>
              <a:t>Provide participants opportunity to demonstrate true aptitude or achievement on tests including standardized assessments, high school and college entrance tests, and professional licenses.</a:t>
            </a:r>
          </a:p>
          <a:p>
            <a:r>
              <a:rPr lang="en-US" sz="2400" dirty="0" smtClean="0"/>
              <a:t>Do </a:t>
            </a:r>
            <a:r>
              <a:rPr lang="en-US" sz="2400" b="1" dirty="0" smtClean="0"/>
              <a:t>not</a:t>
            </a:r>
            <a:r>
              <a:rPr lang="en-US" sz="2400" dirty="0" smtClean="0"/>
              <a:t> change the content or reduce the difficulty of the test. </a:t>
            </a:r>
          </a:p>
          <a:p>
            <a:r>
              <a:rPr lang="en-US" sz="2400" dirty="0" smtClean="0"/>
              <a:t>Generally do </a:t>
            </a:r>
            <a:r>
              <a:rPr lang="en-US" sz="2400" b="1" dirty="0" smtClean="0"/>
              <a:t>not</a:t>
            </a:r>
            <a:r>
              <a:rPr lang="en-US" sz="2400" dirty="0" smtClean="0"/>
              <a:t> change what is being measured or affect the interpretation of individual scores.</a:t>
            </a:r>
          </a:p>
          <a:p>
            <a:r>
              <a:rPr lang="en-US" sz="2400" dirty="0" smtClean="0"/>
              <a:t>Inclusive assessment practices may mirror the accommodated conditions that the participant experiences in classroom instruction.</a:t>
            </a:r>
          </a:p>
        </p:txBody>
      </p:sp>
    </p:spTree>
    <p:extLst>
      <p:ext uri="{BB962C8B-B14F-4D97-AF65-F5344CB8AC3E}">
        <p14:creationId xmlns:p14="http://schemas.microsoft.com/office/powerpoint/2010/main" val="54272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09490"/>
          </a:xfrm>
        </p:spPr>
        <p:txBody>
          <a:bodyPr>
            <a:normAutofit/>
          </a:bodyPr>
          <a:lstStyle/>
          <a:p>
            <a:r>
              <a:rPr lang="en-US" sz="3100" b="1" dirty="0" smtClean="0"/>
              <a:t>Data Recognition Corporation (TABE) defines three categories of testing accommodation</a:t>
            </a:r>
            <a:r>
              <a:rPr lang="en-US" b="1" dirty="0" smtClean="0"/>
              <a:t>.</a:t>
            </a:r>
            <a:endParaRPr lang="en-US" b="1" dirty="0"/>
          </a:p>
        </p:txBody>
      </p:sp>
      <p:sp>
        <p:nvSpPr>
          <p:cNvPr id="3" name="Content Placeholder 2"/>
          <p:cNvSpPr>
            <a:spLocks noGrp="1"/>
          </p:cNvSpPr>
          <p:nvPr>
            <p:ph idx="1"/>
          </p:nvPr>
        </p:nvSpPr>
        <p:spPr/>
        <p:txBody>
          <a:bodyPr>
            <a:normAutofit fontScale="92500" lnSpcReduction="10000"/>
          </a:bodyPr>
          <a:lstStyle/>
          <a:p>
            <a:r>
              <a:rPr lang="en-US" sz="2400" dirty="0" smtClean="0"/>
              <a:t>Category 1 : Not expected to affect the interpretation of individual examinee scores. (</a:t>
            </a:r>
            <a:r>
              <a:rPr lang="en-US" sz="2200" dirty="0" smtClean="0"/>
              <a:t>Examples include using large print editions of the test, taking the test alone or use of special lighting)</a:t>
            </a:r>
          </a:p>
          <a:p>
            <a:r>
              <a:rPr lang="en-US" sz="2200" dirty="0" smtClean="0"/>
              <a:t>Category 2: May have an effect on examinee performance that should be considered when interpreting scores. Test scores should be interpreted in light of the accommodation used. (Examples include having directions read out loud or extra time for timed portions of the test.)</a:t>
            </a:r>
          </a:p>
          <a:p>
            <a:r>
              <a:rPr lang="en-US" sz="2200" dirty="0" smtClean="0"/>
              <a:t>Category 3: Are likely to change what is being measured and have an effect that alters the interpretation of individual scores. Most are specific to the test content. (Examples include using a calculator for math computation or spell check for a writing assessment.)</a:t>
            </a:r>
          </a:p>
          <a:p>
            <a:endParaRPr lang="en-US" sz="2400" dirty="0"/>
          </a:p>
        </p:txBody>
      </p:sp>
    </p:spTree>
    <p:extLst>
      <p:ext uri="{BB962C8B-B14F-4D97-AF65-F5344CB8AC3E}">
        <p14:creationId xmlns:p14="http://schemas.microsoft.com/office/powerpoint/2010/main" val="15457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624110"/>
            <a:ext cx="8915401" cy="1280890"/>
          </a:xfrm>
        </p:spPr>
        <p:txBody>
          <a:bodyPr/>
          <a:lstStyle/>
          <a:p>
            <a:r>
              <a:rPr lang="en-US" b="1" dirty="0" smtClean="0"/>
              <a:t>Who is Eligible for Test Accommodations?</a:t>
            </a:r>
            <a:endParaRPr lang="en-US" b="1" dirty="0"/>
          </a:p>
        </p:txBody>
      </p:sp>
      <p:sp>
        <p:nvSpPr>
          <p:cNvPr id="3" name="Content Placeholder 2"/>
          <p:cNvSpPr>
            <a:spLocks noGrp="1"/>
          </p:cNvSpPr>
          <p:nvPr>
            <p:ph idx="1"/>
          </p:nvPr>
        </p:nvSpPr>
        <p:spPr/>
        <p:txBody>
          <a:bodyPr/>
          <a:lstStyle/>
          <a:p>
            <a:r>
              <a:rPr lang="en-US" sz="2400" dirty="0" smtClean="0"/>
              <a:t>“An individual with a disability is a person who has a physical or mental impairment that substantially limits a major life activity (such as seeing, hearing, learning, reading, concentrating, or thinking) or a major bodily function (such as neurological, endocrine, or digestive system)”</a:t>
            </a:r>
          </a:p>
          <a:p>
            <a:endParaRPr lang="en-US" dirty="0"/>
          </a:p>
          <a:p>
            <a:r>
              <a:rPr lang="en-US" dirty="0" smtClean="0"/>
              <a:t>https://</a:t>
            </a:r>
            <a:r>
              <a:rPr lang="en-US" dirty="0" err="1" smtClean="0"/>
              <a:t>www.ada.gov</a:t>
            </a:r>
            <a:r>
              <a:rPr lang="en-US" dirty="0" smtClean="0"/>
              <a:t>/regs2014/</a:t>
            </a:r>
            <a:r>
              <a:rPr lang="en-US" dirty="0" err="1" smtClean="0"/>
              <a:t>testing_accommodations.html</a:t>
            </a:r>
            <a:endParaRPr lang="en-US" dirty="0"/>
          </a:p>
        </p:txBody>
      </p:sp>
    </p:spTree>
    <p:extLst>
      <p:ext uri="{BB962C8B-B14F-4D97-AF65-F5344CB8AC3E}">
        <p14:creationId xmlns:p14="http://schemas.microsoft.com/office/powerpoint/2010/main" val="36992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Department of Justice Technical Assistance Document</a:t>
            </a:r>
            <a:endParaRPr lang="en-US" b="1" dirty="0"/>
          </a:p>
        </p:txBody>
      </p:sp>
      <p:sp>
        <p:nvSpPr>
          <p:cNvPr id="3" name="Content Placeholder 2"/>
          <p:cNvSpPr>
            <a:spLocks noGrp="1"/>
          </p:cNvSpPr>
          <p:nvPr>
            <p:ph idx="1"/>
          </p:nvPr>
        </p:nvSpPr>
        <p:spPr/>
        <p:txBody>
          <a:bodyPr>
            <a:normAutofit/>
          </a:bodyPr>
          <a:lstStyle/>
          <a:p>
            <a:r>
              <a:rPr lang="en-US" sz="2400" dirty="0" smtClean="0"/>
              <a:t>Targets testing agencies that provide testing accommodations on high-stakes test.</a:t>
            </a:r>
          </a:p>
          <a:p>
            <a:r>
              <a:rPr lang="en-US" sz="2400" dirty="0" smtClean="0"/>
              <a:t>Determination of whether a person has a disability should not require extensive analysis.</a:t>
            </a:r>
          </a:p>
          <a:p>
            <a:r>
              <a:rPr lang="en-US" sz="2400" dirty="0" smtClean="0"/>
              <a:t>Any documentation requested by a testing entity to support testing accommodations must be reasonable and limited to the need</a:t>
            </a:r>
          </a:p>
          <a:p>
            <a:r>
              <a:rPr lang="en-US" sz="2400" dirty="0" smtClean="0"/>
              <a:t>The impact on test takers ability due to side effects of medication must be considered.</a:t>
            </a:r>
            <a:endParaRPr lang="en-US" sz="2400" dirty="0"/>
          </a:p>
        </p:txBody>
      </p:sp>
    </p:spTree>
    <p:extLst>
      <p:ext uri="{BB962C8B-B14F-4D97-AF65-F5344CB8AC3E}">
        <p14:creationId xmlns:p14="http://schemas.microsoft.com/office/powerpoint/2010/main" val="214261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Department of Justice Technical Assistance Document</a:t>
            </a:r>
            <a:endParaRPr lang="en-US" b="1" dirty="0"/>
          </a:p>
        </p:txBody>
      </p:sp>
      <p:sp>
        <p:nvSpPr>
          <p:cNvPr id="3" name="Content Placeholder 2"/>
          <p:cNvSpPr>
            <a:spLocks noGrp="1"/>
          </p:cNvSpPr>
          <p:nvPr>
            <p:ph idx="1"/>
          </p:nvPr>
        </p:nvSpPr>
        <p:spPr/>
        <p:txBody>
          <a:bodyPr/>
          <a:lstStyle/>
          <a:p>
            <a:r>
              <a:rPr lang="en-US" sz="2400" dirty="0" smtClean="0"/>
              <a:t>Determination of what constitutes a substantial limitation to a major life activity is based on comparison to “most people in the general population</a:t>
            </a:r>
            <a:r>
              <a:rPr lang="en-US" dirty="0" smtClean="0"/>
              <a:t>.”</a:t>
            </a:r>
          </a:p>
          <a:p>
            <a:endParaRPr lang="en-US" dirty="0"/>
          </a:p>
          <a:p>
            <a:r>
              <a:rPr lang="en-US" sz="2400" dirty="0" smtClean="0"/>
              <a:t>A person with a history of academic success may still be a person with a disability who is entitled to testing accommodations under the ADA.</a:t>
            </a:r>
          </a:p>
          <a:p>
            <a:endParaRPr lang="en-US" sz="2400" dirty="0"/>
          </a:p>
          <a:p>
            <a:endParaRPr lang="en-US" sz="2400" dirty="0"/>
          </a:p>
        </p:txBody>
      </p:sp>
    </p:spTree>
    <p:extLst>
      <p:ext uri="{BB962C8B-B14F-4D97-AF65-F5344CB8AC3E}">
        <p14:creationId xmlns:p14="http://schemas.microsoft.com/office/powerpoint/2010/main" val="70374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2137720" y="988541"/>
            <a:ext cx="8217242" cy="4992129"/>
          </a:xfrm>
          <a:prstGeom prst="rect">
            <a:avLst/>
          </a:prstGeom>
        </p:spPr>
      </p:pic>
    </p:spTree>
    <p:extLst>
      <p:ext uri="{BB962C8B-B14F-4D97-AF65-F5344CB8AC3E}">
        <p14:creationId xmlns:p14="http://schemas.microsoft.com/office/powerpoint/2010/main" val="47251637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8965</TotalTime>
  <Words>1310</Words>
  <Application>Microsoft Office PowerPoint</Application>
  <PresentationFormat>Custom</PresentationFormat>
  <Paragraphs>205</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Wisp</vt:lpstr>
      <vt:lpstr>Testing Accommodations</vt:lpstr>
      <vt:lpstr>Background</vt:lpstr>
      <vt:lpstr>PowerPoint Presentation</vt:lpstr>
      <vt:lpstr>Testing Accommodations</vt:lpstr>
      <vt:lpstr>Data Recognition Corporation (TABE) defines three categories of testing accommodation.</vt:lpstr>
      <vt:lpstr>Who is Eligible for Test Accommodations?</vt:lpstr>
      <vt:lpstr>Department of Justice Technical Assistance Document</vt:lpstr>
      <vt:lpstr>Department of Justice Technical Assistance Document</vt:lpstr>
      <vt:lpstr>PowerPoint Presentation</vt:lpstr>
      <vt:lpstr>Identifying Learners Who Require Accommodations</vt:lpstr>
      <vt:lpstr>Proper Documentation</vt:lpstr>
      <vt:lpstr>Diagnostic Report</vt:lpstr>
      <vt:lpstr>Cost of Providing Accommodations</vt:lpstr>
      <vt:lpstr>One Size Does Not Fit All</vt:lpstr>
      <vt:lpstr>PowerPoint Presentation</vt:lpstr>
      <vt:lpstr>Presentation</vt:lpstr>
      <vt:lpstr>Setting  </vt:lpstr>
      <vt:lpstr>Timing or Scheduling</vt:lpstr>
      <vt:lpstr>Response</vt:lpstr>
      <vt:lpstr>Overview of GED® Testing Accommodations</vt:lpstr>
      <vt:lpstr>Requesting GED® Testing Accommodations</vt:lpstr>
      <vt:lpstr>How to Request Accommodations</vt:lpstr>
      <vt:lpstr>Requesting Accommodations</vt:lpstr>
      <vt:lpstr>Types of Accommodations</vt:lpstr>
      <vt:lpstr>Assistive Technology</vt:lpstr>
      <vt:lpstr>Approved Accommodations</vt:lpstr>
      <vt:lpstr>Top 10 Reasons an Accommodations Request is Incomplete</vt:lpstr>
      <vt:lpstr>Top 10 Reasons an Accommodations Request is Incomplete</vt:lpstr>
      <vt:lpstr>Comfort Aid List</vt:lpstr>
      <vt:lpstr>Types of Disabilities</vt:lpstr>
      <vt:lpstr>Documentation Requirements</vt:lpstr>
      <vt:lpstr>Documentation Requirements</vt:lpstr>
      <vt:lpstr>Suggested Documentation</vt:lpstr>
      <vt:lpstr>GED® Testing Service Accommodations</vt:lpstr>
      <vt:lpstr>Documentation</vt:lpstr>
      <vt:lpstr>Step-by-step Instructions for Requesting Accommodations</vt:lpstr>
      <vt:lpstr>TABE Guidelines to Inclusive Testing</vt:lpstr>
    </vt:vector>
  </TitlesOfParts>
  <Company>State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for CASAS and TABE</dc:title>
  <dc:creator>Ramona Kunkel</dc:creator>
  <cp:lastModifiedBy>Lauren E. Gilwee</cp:lastModifiedBy>
  <cp:revision>60</cp:revision>
  <dcterms:created xsi:type="dcterms:W3CDTF">2017-11-27T15:21:15Z</dcterms:created>
  <dcterms:modified xsi:type="dcterms:W3CDTF">2017-12-19T17:09:23Z</dcterms:modified>
</cp:coreProperties>
</file>