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4" r:id="rId3"/>
    <p:sldMasterId id="2147483682" r:id="rId4"/>
  </p:sldMasterIdLst>
  <p:notesMasterIdLst>
    <p:notesMasterId r:id="rId31"/>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10" autoAdjust="0"/>
    <p:restoredTop sz="94660"/>
  </p:normalViewPr>
  <p:slideViewPr>
    <p:cSldViewPr>
      <p:cViewPr varScale="1">
        <p:scale>
          <a:sx n="126" d="100"/>
          <a:sy n="126"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A17F92-194B-40C7-AD67-03DAC600A1D8}"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5828B1-9499-4B51-9744-5A379B5AB639}" type="slidenum">
              <a:rPr lang="en-US" smtClean="0"/>
              <a:t>‹#›</a:t>
            </a:fld>
            <a:endParaRPr lang="en-US"/>
          </a:p>
        </p:txBody>
      </p:sp>
    </p:spTree>
    <p:extLst>
      <p:ext uri="{BB962C8B-B14F-4D97-AF65-F5344CB8AC3E}">
        <p14:creationId xmlns:p14="http://schemas.microsoft.com/office/powerpoint/2010/main" val="658449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fld id="{C4DF6D56-78CA-4294-A64F-A5F0F787DD18}" type="slidenum">
              <a:rPr lang="en-US" altLang="en-US" sz="1200" smtClean="0">
                <a:solidFill>
                  <a:prstClr val="black"/>
                </a:solidFill>
              </a:rPr>
              <a:pPr/>
              <a:t>7</a:t>
            </a:fld>
            <a:endParaRPr lang="en-US" altLang="en-US" sz="1200" smtClean="0">
              <a:solidFill>
                <a:prstClr val="black"/>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ヒラギノ角ゴ Pro W3" pitchFamily="14" charset="-128"/>
            </a:endParaRPr>
          </a:p>
        </p:txBody>
      </p:sp>
    </p:spTree>
    <p:extLst>
      <p:ext uri="{BB962C8B-B14F-4D97-AF65-F5344CB8AC3E}">
        <p14:creationId xmlns:p14="http://schemas.microsoft.com/office/powerpoint/2010/main" val="656197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fld id="{0204789C-941C-4C15-A97D-7F1AD4FCE3F1}" type="slidenum">
              <a:rPr lang="en-US" altLang="en-US" sz="1200" smtClean="0">
                <a:solidFill>
                  <a:prstClr val="black"/>
                </a:solidFill>
              </a:rPr>
              <a:pPr/>
              <a:t>16</a:t>
            </a:fld>
            <a:endParaRPr lang="en-US" altLang="en-US" sz="1200" smtClean="0">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ヒラギノ角ゴ Pro W3" pitchFamily="14" charset="-128"/>
            </a:endParaRPr>
          </a:p>
        </p:txBody>
      </p:sp>
    </p:spTree>
    <p:extLst>
      <p:ext uri="{BB962C8B-B14F-4D97-AF65-F5344CB8AC3E}">
        <p14:creationId xmlns:p14="http://schemas.microsoft.com/office/powerpoint/2010/main" val="2477254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fld id="{BC26A1A3-CFFF-4307-8A2A-40E00F2ED764}" type="slidenum">
              <a:rPr lang="en-US" altLang="en-US" sz="1200" smtClean="0">
                <a:solidFill>
                  <a:prstClr val="black"/>
                </a:solidFill>
              </a:rPr>
              <a:pPr/>
              <a:t>22</a:t>
            </a:fld>
            <a:endParaRPr lang="en-US" altLang="en-US" sz="1200" smtClean="0">
              <a:solidFill>
                <a:prstClr val="black"/>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ヒラギノ角ゴ Pro W3" pitchFamily="14" charset="-128"/>
            </a:endParaRPr>
          </a:p>
        </p:txBody>
      </p:sp>
    </p:spTree>
    <p:extLst>
      <p:ext uri="{BB962C8B-B14F-4D97-AF65-F5344CB8AC3E}">
        <p14:creationId xmlns:p14="http://schemas.microsoft.com/office/powerpoint/2010/main" val="51531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fld id="{A047BABD-27D4-41CE-8AB7-CC02D97DA32D}" type="slidenum">
              <a:rPr lang="en-US" altLang="en-US" sz="1200" smtClean="0">
                <a:solidFill>
                  <a:prstClr val="black"/>
                </a:solidFill>
              </a:rPr>
              <a:pPr/>
              <a:t>23</a:t>
            </a:fld>
            <a:endParaRPr lang="en-US" altLang="en-US" sz="1200" smtClean="0">
              <a:solidFill>
                <a:prstClr val="black"/>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ヒラギノ角ゴ Pro W3" pitchFamily="14" charset="-128"/>
            </a:endParaRPr>
          </a:p>
        </p:txBody>
      </p:sp>
    </p:spTree>
    <p:extLst>
      <p:ext uri="{BB962C8B-B14F-4D97-AF65-F5344CB8AC3E}">
        <p14:creationId xmlns:p14="http://schemas.microsoft.com/office/powerpoint/2010/main" val="194942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02E4CD3-A950-4727-B976-685E38AB714D}" type="datetimeFigureOut">
              <a:rPr lang="en-US" smtClean="0"/>
              <a:pPr/>
              <a:t>1/25/2018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12115779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E4CD3-A950-4727-B976-685E38AB714D}"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199680821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E4CD3-A950-4727-B976-685E38AB714D}"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713149715"/>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932367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33448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dirty="0" smtClean="0"/>
              <a:t>Click to edit Master title style</a:t>
            </a:r>
            <a:endParaRPr lang="en-US" dirty="0"/>
          </a:p>
        </p:txBody>
      </p:sp>
      <p:sp>
        <p:nvSpPr>
          <p:cNvPr id="6" name="Content Placeholder 2"/>
          <p:cNvSpPr>
            <a:spLocks noGrp="1"/>
          </p:cNvSpPr>
          <p:nvPr>
            <p:ph sz="half" idx="1"/>
          </p:nvPr>
        </p:nvSpPr>
        <p:spPr>
          <a:xfrm>
            <a:off x="457200" y="2057400"/>
            <a:ext cx="4038600" cy="3124200"/>
          </a:xfrm>
        </p:spPr>
        <p:txBody>
          <a:bodyPr/>
          <a:lstStyle>
            <a:lvl1pPr marL="0" indent="0">
              <a:defRPr sz="2800"/>
            </a:lvl1pPr>
            <a:lvl2pPr>
              <a:defRPr sz="24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0"/>
          </p:nvPr>
        </p:nvSpPr>
        <p:spPr>
          <a:xfrm>
            <a:off x="4648200" y="2057400"/>
            <a:ext cx="4038600" cy="3124200"/>
          </a:xfrm>
        </p:spPr>
        <p:txBody>
          <a:bodyPr/>
          <a:lstStyle>
            <a:lvl1pPr marL="0" indent="0">
              <a:defRPr sz="2800"/>
            </a:lvl1pPr>
            <a:lvl2pPr>
              <a:defRPr sz="24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99081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32663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3214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Title 1"/>
          <p:cNvSpPr>
            <a:spLocks noGrp="1"/>
          </p:cNvSpPr>
          <p:nvPr>
            <p:ph type="title"/>
          </p:nvPr>
        </p:nvSpPr>
        <p:spPr>
          <a:xfrm>
            <a:off x="457200" y="914400"/>
            <a:ext cx="3008313" cy="1162050"/>
          </a:xfrm>
        </p:spPr>
        <p:txBody>
          <a:bodyPr/>
          <a:lstStyle>
            <a:lvl1pPr algn="l">
              <a:defRPr sz="2800" b="1"/>
            </a:lvl1pPr>
          </a:lstStyle>
          <a:p>
            <a:r>
              <a:rPr lang="en-US" dirty="0" smtClean="0"/>
              <a:t>Click to edit Master title style</a:t>
            </a:r>
            <a:endParaRPr lang="en-US" dirty="0"/>
          </a:p>
        </p:txBody>
      </p:sp>
      <p:sp>
        <p:nvSpPr>
          <p:cNvPr id="9" name="Content Placeholder 2"/>
          <p:cNvSpPr>
            <a:spLocks noGrp="1"/>
          </p:cNvSpPr>
          <p:nvPr>
            <p:ph idx="1"/>
          </p:nvPr>
        </p:nvSpPr>
        <p:spPr>
          <a:xfrm>
            <a:off x="3575050" y="914400"/>
            <a:ext cx="5111750" cy="5211763"/>
          </a:xfrm>
        </p:spPr>
        <p:txBody>
          <a:bodyPr/>
          <a:lstStyle>
            <a:lvl1pPr>
              <a:defRPr sz="2800"/>
            </a:lvl1pPr>
            <a:lvl2pPr>
              <a:defRPr sz="2800"/>
            </a:lvl2pPr>
            <a:lvl3pPr>
              <a:defRPr sz="2400"/>
            </a:lvl3pPr>
            <a:lvl4pPr>
              <a:defRPr sz="20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3"/>
          <p:cNvSpPr>
            <a:spLocks noGrp="1"/>
          </p:cNvSpPr>
          <p:nvPr>
            <p:ph type="body" sz="half" idx="2"/>
          </p:nvPr>
        </p:nvSpPr>
        <p:spPr>
          <a:xfrm>
            <a:off x="457200" y="2057400"/>
            <a:ext cx="3008313" cy="40687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377882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914400"/>
            <a:ext cx="5486400" cy="4114800"/>
          </a:xfrm>
        </p:spPr>
        <p:txBody>
          <a:bodyPr lIns="0" t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019800" y="914400"/>
            <a:ext cx="2667000" cy="4114800"/>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4135314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457200" y="1524000"/>
            <a:ext cx="8229600" cy="1295400"/>
          </a:xfrm>
        </p:spPr>
        <p:txBody>
          <a:bodyPr/>
          <a:lstStyle>
            <a:lvl1pPr>
              <a:defRPr sz="2800" baseline="0"/>
            </a:lvl1pPr>
          </a:lstStyle>
          <a:p>
            <a:pPr lvl="0"/>
            <a:r>
              <a:rPr lang="en-US" smtClean="0"/>
              <a:t>Click to edit Master text styles</a:t>
            </a:r>
          </a:p>
        </p:txBody>
      </p:sp>
    </p:spTree>
    <p:extLst>
      <p:ext uri="{BB962C8B-B14F-4D97-AF65-F5344CB8AC3E}">
        <p14:creationId xmlns:p14="http://schemas.microsoft.com/office/powerpoint/2010/main" val="52531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02E4CD3-A950-4727-B976-685E38AB714D}"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60785905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457200" y="1524000"/>
            <a:ext cx="8229600" cy="1295400"/>
          </a:xfrm>
        </p:spPr>
        <p:txBody>
          <a:bodyPr/>
          <a:lstStyle>
            <a:lvl1pPr>
              <a:defRPr sz="2800" baseline="0"/>
            </a:lvl1pPr>
          </a:lstStyle>
          <a:p>
            <a:pPr lvl="0"/>
            <a:r>
              <a:rPr lang="en-US" smtClean="0"/>
              <a:t>Click to edit Master text styles</a:t>
            </a:r>
          </a:p>
        </p:txBody>
      </p:sp>
    </p:spTree>
    <p:extLst>
      <p:ext uri="{BB962C8B-B14F-4D97-AF65-F5344CB8AC3E}">
        <p14:creationId xmlns:p14="http://schemas.microsoft.com/office/powerpoint/2010/main" val="193906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940945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2057400"/>
            <a:ext cx="4038600" cy="3124200"/>
          </a:xfrm>
        </p:spPr>
        <p:txBody>
          <a:bodyPr/>
          <a:lstStyle>
            <a:lvl1pPr marL="0" indent="0">
              <a:defRPr sz="2800"/>
            </a:lvl1pPr>
            <a:lvl2pPr>
              <a:defRPr sz="24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2"/>
          <p:cNvSpPr>
            <a:spLocks noGrp="1"/>
          </p:cNvSpPr>
          <p:nvPr>
            <p:ph sz="half" idx="10"/>
          </p:nvPr>
        </p:nvSpPr>
        <p:spPr>
          <a:xfrm>
            <a:off x="4648200" y="2057400"/>
            <a:ext cx="4038600" cy="3124200"/>
          </a:xfrm>
        </p:spPr>
        <p:txBody>
          <a:bodyPr/>
          <a:lstStyle>
            <a:lvl1pPr marL="0" indent="0">
              <a:defRPr sz="2800"/>
            </a:lvl1pPr>
            <a:lvl2pPr>
              <a:defRPr sz="24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489869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5899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1162050"/>
          </a:xfrm>
        </p:spPr>
        <p:txBody>
          <a:bodyPr/>
          <a:lstStyle>
            <a:lvl1pPr algn="l">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14400"/>
            <a:ext cx="5111750" cy="5211763"/>
          </a:xfrm>
        </p:spPr>
        <p:txBody>
          <a:bodyPr/>
          <a:lstStyle>
            <a:lvl1pPr>
              <a:defRPr sz="2800"/>
            </a:lvl1pPr>
            <a:lvl2pPr>
              <a:defRPr sz="2800"/>
            </a:lvl2pPr>
            <a:lvl3pPr>
              <a:defRPr sz="2400"/>
            </a:lvl3pPr>
            <a:lvl4pPr>
              <a:defRPr sz="20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57400"/>
            <a:ext cx="3008313" cy="4068763"/>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1806639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914400"/>
            <a:ext cx="5486400" cy="4114800"/>
          </a:xfrm>
        </p:spPr>
        <p:txBody>
          <a:bodyPr r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096000" y="914400"/>
            <a:ext cx="2667000" cy="411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65788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02E4CD3-A950-4727-B976-685E38AB714D}" type="datetimeFigureOut">
              <a:rPr lang="en-US" smtClean="0"/>
              <a:pPr/>
              <a:t>1/25/2018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441870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02E4CD3-A950-4727-B976-685E38AB714D}"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1327889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02E4CD3-A950-4727-B976-685E38AB714D}" type="datetimeFigureOut">
              <a:rPr lang="en-US" smtClean="0"/>
              <a:pPr/>
              <a:t>1/25/2018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420700882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2E4CD3-A950-4727-B976-685E38AB714D}" type="datetimeFigureOut">
              <a:rPr lang="en-US" smtClean="0"/>
              <a:pPr/>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228179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02E4CD3-A950-4727-B976-685E38AB714D}" type="datetimeFigureOut">
              <a:rPr lang="en-US" smtClean="0"/>
              <a:pPr/>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8E528DF-9826-4CEC-9297-8DEF61369BD2}" type="slidenum">
              <a:rPr lang="en-US" smtClean="0"/>
              <a:pPr/>
              <a:t>‹#›</a:t>
            </a:fld>
            <a:endParaRPr lang="en-US"/>
          </a:p>
        </p:txBody>
      </p:sp>
    </p:spTree>
    <p:extLst>
      <p:ext uri="{BB962C8B-B14F-4D97-AF65-F5344CB8AC3E}">
        <p14:creationId xmlns:p14="http://schemas.microsoft.com/office/powerpoint/2010/main" val="88989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02E4CD3-A950-4727-B976-685E38AB714D}" type="datetimeFigureOut">
              <a:rPr lang="en-US" smtClean="0"/>
              <a:pPr/>
              <a:t>1/25/2018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194650610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02E4CD3-A950-4727-B976-685E38AB714D}" type="datetimeFigureOut">
              <a:rPr lang="en-US" smtClean="0"/>
              <a:pPr/>
              <a:t>1/25/2018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63915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2.xml"/><Relationship Id="rId7" Type="http://schemas.openxmlformats.org/officeDocument/2006/relationships/theme" Target="../theme/theme4.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02E4CD3-A950-4727-B976-685E38AB714D}" type="datetimeFigureOut">
              <a:rPr lang="en-US" smtClean="0"/>
              <a:pPr/>
              <a:t>1/25/2018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8E528DF-9826-4CEC-9297-8DEF61369BD2}" type="slidenum">
              <a:rPr lang="en-US" smtClean="0">
                <a:solidFill>
                  <a:srgbClr val="8CADAE">
                    <a:shade val="75000"/>
                  </a:srgbClr>
                </a:solidFill>
              </a:rPr>
              <a:pPr/>
              <a:t>‹#›</a:t>
            </a:fld>
            <a:endParaRPr lang="en-US">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223402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ChangeArrowheads="1"/>
          </p:cNvSpPr>
          <p:nvPr userDrawn="1"/>
        </p:nvSpPr>
        <p:spPr bwMode="auto">
          <a:xfrm>
            <a:off x="228600" y="228600"/>
            <a:ext cx="8686800" cy="6400800"/>
          </a:xfrm>
          <a:prstGeom prst="rect">
            <a:avLst/>
          </a:prstGeom>
          <a:solidFill>
            <a:srgbClr val="FDC8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eaLnBrk="0" fontAlgn="base" hangingPunct="0">
              <a:spcBef>
                <a:spcPct val="0"/>
              </a:spcBef>
              <a:spcAft>
                <a:spcPct val="0"/>
              </a:spcAft>
              <a:defRPr/>
            </a:pPr>
            <a:endParaRPr lang="en-US" altLang="en-US" smtClean="0">
              <a:solidFill>
                <a:srgbClr val="000000"/>
              </a:solidFill>
            </a:endParaRPr>
          </a:p>
        </p:txBody>
      </p:sp>
      <p:pic>
        <p:nvPicPr>
          <p:cNvPr id="3075" name="Picture 4" descr="irc_logo_rgb"/>
          <p:cNvPicPr>
            <a:picLocks noChangeAspect="1" noChangeArrowheads="1"/>
          </p:cNvPicPr>
          <p:nvPr userDrawn="1"/>
        </p:nvPicPr>
        <p:blipFill>
          <a:blip r:embed="rId3">
            <a:extLst>
              <a:ext uri="{28A0092B-C50C-407E-A947-70E740481C1C}">
                <a14:useLocalDpi xmlns:a14="http://schemas.microsoft.com/office/drawing/2010/main" val="0"/>
              </a:ext>
            </a:extLst>
          </a:blip>
          <a:srcRect l="331" t="249" r="331" b="249"/>
          <a:stretch>
            <a:fillRect/>
          </a:stretch>
        </p:blipFill>
        <p:spPr bwMode="auto">
          <a:xfrm>
            <a:off x="228600" y="228600"/>
            <a:ext cx="194468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a:spLocks noGrp="1" noChangeArrowheads="1"/>
          </p:cNvSpPr>
          <p:nvPr>
            <p:ph type="title"/>
          </p:nvPr>
        </p:nvSpPr>
        <p:spPr bwMode="auto">
          <a:xfrm>
            <a:off x="457200" y="4114800"/>
            <a:ext cx="8305800" cy="1524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title style</a:t>
            </a:r>
          </a:p>
        </p:txBody>
      </p:sp>
      <p:sp>
        <p:nvSpPr>
          <p:cNvPr id="3077" name="Text Box 8"/>
          <p:cNvSpPr txBox="1">
            <a:spLocks noChangeArrowheads="1"/>
          </p:cNvSpPr>
          <p:nvPr userDrawn="1"/>
        </p:nvSpPr>
        <p:spPr bwMode="auto">
          <a:xfrm>
            <a:off x="457200" y="6400800"/>
            <a:ext cx="2971800" cy="153988"/>
          </a:xfrm>
          <a:prstGeom prst="rect">
            <a:avLst/>
          </a:prstGeom>
          <a:noFill/>
          <a:ln>
            <a:noFill/>
          </a:ln>
          <a:extLst/>
        </p:spPr>
        <p:txBody>
          <a:bodyPr lIns="0" tIns="0" rIns="0" bIns="0" anchor="b">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defRPr>
            </a:lvl2pPr>
            <a:lvl3pPr marL="1143000" indent="-228600">
              <a:defRPr sz="2400">
                <a:solidFill>
                  <a:schemeClr val="tx1"/>
                </a:solidFill>
                <a:latin typeface="Arial" charset="0"/>
                <a:ea typeface="ヒラギノ角ゴ Pro W3" charset="0"/>
              </a:defRPr>
            </a:lvl3pPr>
            <a:lvl4pPr marL="1600200" indent="-228600">
              <a:defRPr sz="2400">
                <a:solidFill>
                  <a:schemeClr val="tx1"/>
                </a:solidFill>
                <a:latin typeface="Arial" charset="0"/>
                <a:ea typeface="ヒラギノ角ゴ Pro W3" charset="0"/>
              </a:defRPr>
            </a:lvl4pPr>
            <a:lvl5pPr marL="2057400" indent="-228600">
              <a:defRPr sz="2400">
                <a:solidFill>
                  <a:schemeClr val="tx1"/>
                </a:solidFill>
                <a:latin typeface="Arial" charset="0"/>
                <a:ea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defRPr>
            </a:lvl9pPr>
          </a:lstStyle>
          <a:p>
            <a:pPr eaLnBrk="0" fontAlgn="base" hangingPunct="0">
              <a:spcBef>
                <a:spcPct val="50000"/>
              </a:spcBef>
              <a:spcAft>
                <a:spcPct val="0"/>
              </a:spcAft>
              <a:defRPr/>
            </a:pPr>
            <a:r>
              <a:rPr lang="en-US" sz="1000" b="1" smtClean="0">
                <a:solidFill>
                  <a:srgbClr val="000000"/>
                </a:solidFill>
                <a:cs typeface="Arial" charset="0"/>
              </a:rPr>
              <a:t>From Harm to Home </a:t>
            </a:r>
            <a:r>
              <a:rPr lang="en-US" sz="1000" smtClean="0">
                <a:solidFill>
                  <a:srgbClr val="000000"/>
                </a:solidFill>
                <a:cs typeface="Arial" charset="0"/>
              </a:rPr>
              <a:t>|</a:t>
            </a:r>
            <a:r>
              <a:rPr lang="en-US" sz="1000" b="1" smtClean="0">
                <a:solidFill>
                  <a:srgbClr val="000000"/>
                </a:solidFill>
                <a:cs typeface="Arial" charset="0"/>
              </a:rPr>
              <a:t> Rescue.org</a:t>
            </a:r>
            <a:endParaRPr lang="en-US" sz="1000" smtClean="0">
              <a:solidFill>
                <a:srgbClr val="000000"/>
              </a:solidFill>
              <a:cs typeface="Arial" charset="0"/>
            </a:endParaRPr>
          </a:p>
        </p:txBody>
      </p:sp>
    </p:spTree>
    <p:extLst>
      <p:ext uri="{BB962C8B-B14F-4D97-AF65-F5344CB8AC3E}">
        <p14:creationId xmlns:p14="http://schemas.microsoft.com/office/powerpoint/2010/main" val="2757507438"/>
      </p:ext>
    </p:extLst>
  </p:cSld>
  <p:clrMap bg1="lt1" tx1="dk1" bg2="lt2" tx2="dk2" accent1="accent1" accent2="accent2" accent3="accent3" accent4="accent4" accent5="accent5" accent6="accent6" hlink="hlink" folHlink="folHlink"/>
  <p:sldLayoutIdLst>
    <p:sldLayoutId id="2147483673" r:id="rId1"/>
  </p:sldLayoutIdLst>
  <p:txStyles>
    <p:titleStyle>
      <a:lvl1pPr algn="l" rtl="0" eaLnBrk="0" fontAlgn="base" hangingPunct="0">
        <a:spcBef>
          <a:spcPct val="0"/>
        </a:spcBef>
        <a:spcAft>
          <a:spcPct val="0"/>
        </a:spcAft>
        <a:defRPr sz="3600" b="1" spc="-100">
          <a:solidFill>
            <a:schemeClr val="tx1"/>
          </a:solidFill>
          <a:latin typeface="+mj-lt"/>
          <a:ea typeface="MS PGothic" pitchFamily="34" charset="-128"/>
          <a:cs typeface="ＭＳ Ｐゴシック" pitchFamily="-107" charset="-128"/>
        </a:defRPr>
      </a:lvl1pPr>
      <a:lvl2pPr algn="l" rtl="0" eaLnBrk="0" fontAlgn="base" hangingPunct="0">
        <a:spcBef>
          <a:spcPct val="0"/>
        </a:spcBef>
        <a:spcAft>
          <a:spcPct val="0"/>
        </a:spcAft>
        <a:defRPr sz="3600" b="1">
          <a:solidFill>
            <a:schemeClr val="tx1"/>
          </a:solidFill>
          <a:latin typeface="Arial" pitchFamily="-107" charset="0"/>
          <a:ea typeface="MS PGothic" pitchFamily="34" charset="-128"/>
          <a:cs typeface="ＭＳ Ｐゴシック" pitchFamily="-107" charset="-128"/>
        </a:defRPr>
      </a:lvl2pPr>
      <a:lvl3pPr algn="l" rtl="0" eaLnBrk="0" fontAlgn="base" hangingPunct="0">
        <a:spcBef>
          <a:spcPct val="0"/>
        </a:spcBef>
        <a:spcAft>
          <a:spcPct val="0"/>
        </a:spcAft>
        <a:defRPr sz="3600" b="1">
          <a:solidFill>
            <a:schemeClr val="tx1"/>
          </a:solidFill>
          <a:latin typeface="Arial" pitchFamily="-107" charset="0"/>
          <a:ea typeface="MS PGothic" pitchFamily="34" charset="-128"/>
          <a:cs typeface="ＭＳ Ｐゴシック" pitchFamily="-107" charset="-128"/>
        </a:defRPr>
      </a:lvl3pPr>
      <a:lvl4pPr algn="l" rtl="0" eaLnBrk="0" fontAlgn="base" hangingPunct="0">
        <a:spcBef>
          <a:spcPct val="0"/>
        </a:spcBef>
        <a:spcAft>
          <a:spcPct val="0"/>
        </a:spcAft>
        <a:defRPr sz="3600" b="1">
          <a:solidFill>
            <a:schemeClr val="tx1"/>
          </a:solidFill>
          <a:latin typeface="Arial" pitchFamily="-107" charset="0"/>
          <a:ea typeface="MS PGothic" pitchFamily="34" charset="-128"/>
          <a:cs typeface="ＭＳ Ｐゴシック" pitchFamily="-107" charset="-128"/>
        </a:defRPr>
      </a:lvl4pPr>
      <a:lvl5pPr algn="l" rtl="0" eaLnBrk="0" fontAlgn="base" hangingPunct="0">
        <a:spcBef>
          <a:spcPct val="0"/>
        </a:spcBef>
        <a:spcAft>
          <a:spcPct val="0"/>
        </a:spcAft>
        <a:defRPr sz="3600" b="1">
          <a:solidFill>
            <a:schemeClr val="tx1"/>
          </a:solidFill>
          <a:latin typeface="Arial" pitchFamily="-107" charset="0"/>
          <a:ea typeface="MS PGothic" pitchFamily="34" charset="-128"/>
          <a:cs typeface="ＭＳ Ｐゴシック" pitchFamily="-107" charset="-128"/>
        </a:defRPr>
      </a:lvl5pPr>
      <a:lvl6pPr marL="4572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6pPr>
      <a:lvl7pPr marL="9144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7pPr>
      <a:lvl8pPr marL="13716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8pPr>
      <a:lvl9pPr marL="18288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S PGothic" pitchFamily="34" charset="-128"/>
          <a:cs typeface="ＭＳ Ｐゴシック" pitchFamily="-107" charset="-128"/>
        </a:defRPr>
      </a:lvl1pPr>
      <a:lvl2pPr marL="742950" indent="-285750" algn="l" rtl="0" eaLnBrk="0" fontAlgn="base" hangingPunct="0">
        <a:spcBef>
          <a:spcPct val="20000"/>
        </a:spcBef>
        <a:spcAft>
          <a:spcPct val="0"/>
        </a:spcAft>
        <a:buFont typeface="Times" panose="02020603050405020304" pitchFamily="18" charset="0"/>
        <a:buChar char="•"/>
        <a:defRPr sz="2800">
          <a:solidFill>
            <a:schemeClr val="tx1"/>
          </a:solidFill>
          <a:latin typeface="+mn-lt"/>
          <a:ea typeface="MS PGothic" pitchFamily="34" charset="-128"/>
          <a:cs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ＭＳ Ｐゴシック" charset="0"/>
        </a:defRPr>
      </a:lvl3pPr>
      <a:lvl4pPr marL="1600200" indent="-228600" algn="l" rtl="0" eaLnBrk="0" fontAlgn="base" hangingPunct="0">
        <a:spcBef>
          <a:spcPct val="20000"/>
        </a:spcBef>
        <a:spcAft>
          <a:spcPct val="0"/>
        </a:spcAft>
        <a:buFont typeface="Times" panose="02020603050405020304" pitchFamily="18" charset="0"/>
        <a:buChar char="•"/>
        <a:defRPr sz="2000">
          <a:solidFill>
            <a:schemeClr val="tx1"/>
          </a:solidFill>
          <a:latin typeface="+mn-lt"/>
          <a:ea typeface="MS PGothic" pitchFamily="34" charset="-128"/>
          <a:cs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ＭＳ Ｐゴシック" charset="0"/>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57200" y="914400"/>
            <a:ext cx="8305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2051" name="Rectangle 4"/>
          <p:cNvSpPr>
            <a:spLocks noGrp="1" noChangeArrowheads="1"/>
          </p:cNvSpPr>
          <p:nvPr>
            <p:ph type="body" idx="1"/>
          </p:nvPr>
        </p:nvSpPr>
        <p:spPr bwMode="auto">
          <a:xfrm>
            <a:off x="457200" y="2133600"/>
            <a:ext cx="8305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Rectangle 3"/>
          <p:cNvSpPr>
            <a:spLocks noChangeArrowheads="1"/>
          </p:cNvSpPr>
          <p:nvPr userDrawn="1"/>
        </p:nvSpPr>
        <p:spPr bwMode="auto">
          <a:xfrm>
            <a:off x="228600" y="5715000"/>
            <a:ext cx="8686800" cy="914400"/>
          </a:xfrm>
          <a:prstGeom prst="rect">
            <a:avLst/>
          </a:prstGeom>
          <a:solidFill>
            <a:srgbClr val="FDC8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eaLnBrk="0" fontAlgn="base" hangingPunct="0">
              <a:spcBef>
                <a:spcPct val="0"/>
              </a:spcBef>
              <a:spcAft>
                <a:spcPct val="0"/>
              </a:spcAft>
              <a:defRPr/>
            </a:pPr>
            <a:endParaRPr lang="en-US" altLang="en-US" smtClean="0">
              <a:solidFill>
                <a:prstClr val="black"/>
              </a:solidFill>
            </a:endParaRPr>
          </a:p>
        </p:txBody>
      </p:sp>
      <p:pic>
        <p:nvPicPr>
          <p:cNvPr id="2053" name="Picture 6" descr="irc_logo_rgb"/>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229600" y="5715000"/>
            <a:ext cx="68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8"/>
          <p:cNvSpPr txBox="1">
            <a:spLocks noChangeArrowheads="1"/>
          </p:cNvSpPr>
          <p:nvPr userDrawn="1"/>
        </p:nvSpPr>
        <p:spPr bwMode="auto">
          <a:xfrm>
            <a:off x="457200" y="5867400"/>
            <a:ext cx="762000" cy="153988"/>
          </a:xfrm>
          <a:prstGeom prst="rect">
            <a:avLst/>
          </a:prstGeom>
          <a:noFill/>
          <a:ln w="9525">
            <a:noFill/>
            <a:miter lim="800000"/>
            <a:headEnd/>
            <a:tailEnd/>
          </a:ln>
        </p:spPr>
        <p:txBody>
          <a:bodyPr lIns="0" tIns="0" rIns="0" bIns="0">
            <a:spAutoFit/>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eaLnBrk="0" fontAlgn="base" hangingPunct="0">
              <a:spcBef>
                <a:spcPct val="50000"/>
              </a:spcBef>
              <a:spcAft>
                <a:spcPct val="0"/>
              </a:spcAft>
              <a:defRPr/>
            </a:pPr>
            <a:fld id="{2AFD3E2C-E832-4573-A7F6-594DB6FDE0E2}" type="slidenum">
              <a:rPr lang="en-US" altLang="en-US" sz="1000" b="1" smtClean="0">
                <a:solidFill>
                  <a:prstClr val="black"/>
                </a:solidFill>
                <a:cs typeface="Arial" panose="020B0604020202020204" pitchFamily="34" charset="0"/>
              </a:rPr>
              <a:pPr eaLnBrk="0" fontAlgn="base" hangingPunct="0">
                <a:spcBef>
                  <a:spcPct val="50000"/>
                </a:spcBef>
                <a:spcAft>
                  <a:spcPct val="0"/>
                </a:spcAft>
                <a:defRPr/>
              </a:pPr>
              <a:t>‹#›</a:t>
            </a:fld>
            <a:endParaRPr lang="en-US" altLang="en-US" sz="1000" b="1" smtClean="0">
              <a:solidFill>
                <a:prstClr val="black"/>
              </a:solidFill>
              <a:cs typeface="Arial" panose="020B0604020202020204" pitchFamily="34" charset="0"/>
            </a:endParaRPr>
          </a:p>
        </p:txBody>
      </p:sp>
      <p:sp>
        <p:nvSpPr>
          <p:cNvPr id="2055" name="Text Box 8"/>
          <p:cNvSpPr txBox="1">
            <a:spLocks noChangeArrowheads="1"/>
          </p:cNvSpPr>
          <p:nvPr userDrawn="1"/>
        </p:nvSpPr>
        <p:spPr bwMode="auto">
          <a:xfrm>
            <a:off x="457200" y="6400800"/>
            <a:ext cx="2971800" cy="153988"/>
          </a:xfrm>
          <a:prstGeom prst="rect">
            <a:avLst/>
          </a:prstGeom>
          <a:noFill/>
          <a:ln>
            <a:noFill/>
          </a:ln>
          <a:extLst/>
        </p:spPr>
        <p:txBody>
          <a:bodyPr lIns="0" tIns="0" rIns="0" bIns="0" anchor="b">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defRPr>
            </a:lvl2pPr>
            <a:lvl3pPr marL="1143000" indent="-228600">
              <a:defRPr sz="2400">
                <a:solidFill>
                  <a:schemeClr val="tx1"/>
                </a:solidFill>
                <a:latin typeface="Arial" charset="0"/>
                <a:ea typeface="ヒラギノ角ゴ Pro W3" charset="0"/>
              </a:defRPr>
            </a:lvl3pPr>
            <a:lvl4pPr marL="1600200" indent="-228600">
              <a:defRPr sz="2400">
                <a:solidFill>
                  <a:schemeClr val="tx1"/>
                </a:solidFill>
                <a:latin typeface="Arial" charset="0"/>
                <a:ea typeface="ヒラギノ角ゴ Pro W3" charset="0"/>
              </a:defRPr>
            </a:lvl4pPr>
            <a:lvl5pPr marL="2057400" indent="-228600">
              <a:defRPr sz="2400">
                <a:solidFill>
                  <a:schemeClr val="tx1"/>
                </a:solidFill>
                <a:latin typeface="Arial" charset="0"/>
                <a:ea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defRPr>
            </a:lvl9pPr>
          </a:lstStyle>
          <a:p>
            <a:pPr eaLnBrk="0" fontAlgn="base" hangingPunct="0">
              <a:spcBef>
                <a:spcPct val="50000"/>
              </a:spcBef>
              <a:spcAft>
                <a:spcPct val="0"/>
              </a:spcAft>
              <a:defRPr/>
            </a:pPr>
            <a:r>
              <a:rPr lang="en-US" sz="1000" b="1" smtClean="0">
                <a:solidFill>
                  <a:prstClr val="black"/>
                </a:solidFill>
                <a:cs typeface="Arial" charset="0"/>
              </a:rPr>
              <a:t>From Harm to Home </a:t>
            </a:r>
            <a:r>
              <a:rPr lang="en-US" sz="1000" smtClean="0">
                <a:solidFill>
                  <a:prstClr val="black"/>
                </a:solidFill>
                <a:cs typeface="Arial" charset="0"/>
              </a:rPr>
              <a:t>|</a:t>
            </a:r>
            <a:r>
              <a:rPr lang="en-US" sz="1000" b="1" smtClean="0">
                <a:solidFill>
                  <a:prstClr val="black"/>
                </a:solidFill>
                <a:cs typeface="Arial" charset="0"/>
              </a:rPr>
              <a:t> Rescue.org</a:t>
            </a:r>
            <a:endParaRPr lang="en-US" sz="1000" smtClean="0">
              <a:solidFill>
                <a:prstClr val="black"/>
              </a:solidFill>
              <a:cs typeface="Arial" charset="0"/>
            </a:endParaRPr>
          </a:p>
        </p:txBody>
      </p:sp>
    </p:spTree>
    <p:extLst>
      <p:ext uri="{BB962C8B-B14F-4D97-AF65-F5344CB8AC3E}">
        <p14:creationId xmlns:p14="http://schemas.microsoft.com/office/powerpoint/2010/main" val="40575408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xStyles>
    <p:titleStyle>
      <a:lvl1pPr algn="l" rtl="0" eaLnBrk="0" fontAlgn="base" hangingPunct="0">
        <a:spcBef>
          <a:spcPct val="0"/>
        </a:spcBef>
        <a:spcAft>
          <a:spcPct val="0"/>
        </a:spcAft>
        <a:defRPr sz="3600">
          <a:solidFill>
            <a:schemeClr val="tx1"/>
          </a:solidFill>
          <a:latin typeface="Arial"/>
          <a:ea typeface="MS PGothic" pitchFamily="34" charset="-128"/>
          <a:cs typeface="Arial"/>
        </a:defRPr>
      </a:lvl1pPr>
      <a:lvl2pPr algn="l" rtl="0" eaLnBrk="0" fontAlgn="base" hangingPunct="0">
        <a:spcBef>
          <a:spcPct val="0"/>
        </a:spcBef>
        <a:spcAft>
          <a:spcPct val="0"/>
        </a:spcAft>
        <a:defRPr sz="3600">
          <a:solidFill>
            <a:schemeClr val="tx1"/>
          </a:solidFill>
          <a:latin typeface="Arial" pitchFamily="-107" charset="0"/>
          <a:ea typeface="MS PGothic" pitchFamily="34" charset="-128"/>
          <a:cs typeface="Arial" pitchFamily="34" charset="0"/>
        </a:defRPr>
      </a:lvl2pPr>
      <a:lvl3pPr algn="l" rtl="0" eaLnBrk="0" fontAlgn="base" hangingPunct="0">
        <a:spcBef>
          <a:spcPct val="0"/>
        </a:spcBef>
        <a:spcAft>
          <a:spcPct val="0"/>
        </a:spcAft>
        <a:defRPr sz="3600">
          <a:solidFill>
            <a:schemeClr val="tx1"/>
          </a:solidFill>
          <a:latin typeface="Arial" pitchFamily="-107" charset="0"/>
          <a:ea typeface="MS PGothic" pitchFamily="34" charset="-128"/>
          <a:cs typeface="Arial" pitchFamily="34" charset="0"/>
        </a:defRPr>
      </a:lvl3pPr>
      <a:lvl4pPr algn="l" rtl="0" eaLnBrk="0" fontAlgn="base" hangingPunct="0">
        <a:spcBef>
          <a:spcPct val="0"/>
        </a:spcBef>
        <a:spcAft>
          <a:spcPct val="0"/>
        </a:spcAft>
        <a:defRPr sz="3600">
          <a:solidFill>
            <a:schemeClr val="tx1"/>
          </a:solidFill>
          <a:latin typeface="Arial" pitchFamily="-107" charset="0"/>
          <a:ea typeface="MS PGothic" pitchFamily="34" charset="-128"/>
          <a:cs typeface="Arial" pitchFamily="34" charset="0"/>
        </a:defRPr>
      </a:lvl4pPr>
      <a:lvl5pPr algn="l" rtl="0" eaLnBrk="0" fontAlgn="base" hangingPunct="0">
        <a:spcBef>
          <a:spcPct val="0"/>
        </a:spcBef>
        <a:spcAft>
          <a:spcPct val="0"/>
        </a:spcAft>
        <a:defRPr sz="3600">
          <a:solidFill>
            <a:schemeClr val="tx1"/>
          </a:solidFill>
          <a:latin typeface="Arial" pitchFamily="-107" charset="0"/>
          <a:ea typeface="MS PGothic" pitchFamily="34" charset="-128"/>
          <a:cs typeface="Arial" pitchFamily="34" charset="0"/>
        </a:defRPr>
      </a:lvl5pPr>
      <a:lvl6pPr marL="457200" algn="l" rtl="0" fontAlgn="base">
        <a:spcBef>
          <a:spcPct val="0"/>
        </a:spcBef>
        <a:spcAft>
          <a:spcPct val="0"/>
        </a:spcAft>
        <a:defRPr sz="3400">
          <a:solidFill>
            <a:schemeClr val="tx1"/>
          </a:solidFill>
          <a:latin typeface="Akzidenz Grotesk BE Super" pitchFamily="-110" charset="0"/>
          <a:ea typeface="ヒラギノ角ゴ Pro W3" pitchFamily="-110" charset="-128"/>
          <a:cs typeface="ヒラギノ角ゴ Pro W3" pitchFamily="-110" charset="-128"/>
        </a:defRPr>
      </a:lvl6pPr>
      <a:lvl7pPr marL="914400" algn="l" rtl="0" fontAlgn="base">
        <a:spcBef>
          <a:spcPct val="0"/>
        </a:spcBef>
        <a:spcAft>
          <a:spcPct val="0"/>
        </a:spcAft>
        <a:defRPr sz="3400">
          <a:solidFill>
            <a:schemeClr val="tx1"/>
          </a:solidFill>
          <a:latin typeface="Akzidenz Grotesk BE Super" pitchFamily="-110" charset="0"/>
          <a:ea typeface="ヒラギノ角ゴ Pro W3" pitchFamily="-110" charset="-128"/>
          <a:cs typeface="ヒラギノ角ゴ Pro W3" pitchFamily="-110" charset="-128"/>
        </a:defRPr>
      </a:lvl7pPr>
      <a:lvl8pPr marL="1371600" algn="l" rtl="0" fontAlgn="base">
        <a:spcBef>
          <a:spcPct val="0"/>
        </a:spcBef>
        <a:spcAft>
          <a:spcPct val="0"/>
        </a:spcAft>
        <a:defRPr sz="3400">
          <a:solidFill>
            <a:schemeClr val="tx1"/>
          </a:solidFill>
          <a:latin typeface="Akzidenz Grotesk BE Super" pitchFamily="-110" charset="0"/>
          <a:ea typeface="ヒラギノ角ゴ Pro W3" pitchFamily="-110" charset="-128"/>
          <a:cs typeface="ヒラギノ角ゴ Pro W3" pitchFamily="-110" charset="-128"/>
        </a:defRPr>
      </a:lvl8pPr>
      <a:lvl9pPr marL="1828800" algn="l" rtl="0" fontAlgn="base">
        <a:spcBef>
          <a:spcPct val="0"/>
        </a:spcBef>
        <a:spcAft>
          <a:spcPct val="0"/>
        </a:spcAft>
        <a:defRPr sz="3400">
          <a:solidFill>
            <a:schemeClr val="tx1"/>
          </a:solidFill>
          <a:latin typeface="Akzidenz Grotesk BE Super" pitchFamily="-110" charset="0"/>
          <a:ea typeface="ヒラギノ角ゴ Pro W3" pitchFamily="-110" charset="-128"/>
          <a:cs typeface="ヒラギノ角ゴ Pro W3" pitchFamily="-110"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S PGothic" pitchFamily="34" charset="-128"/>
          <a:cs typeface="ＭＳ Ｐゴシック" pitchFamily="-107" charset="-128"/>
        </a:defRPr>
      </a:lvl1pPr>
      <a:lvl2pPr marL="742950" indent="-285750" algn="l" rtl="0" eaLnBrk="0" fontAlgn="base" hangingPunct="0">
        <a:spcBef>
          <a:spcPct val="20000"/>
        </a:spcBef>
        <a:spcAft>
          <a:spcPct val="0"/>
        </a:spcAft>
        <a:buFont typeface="Times" panose="02020603050405020304" pitchFamily="18" charset="0"/>
        <a:buChar char="•"/>
        <a:defRPr sz="2800">
          <a:solidFill>
            <a:schemeClr val="tx1"/>
          </a:solidFill>
          <a:latin typeface="+mn-lt"/>
          <a:ea typeface="MS PGothic" pitchFamily="34" charset="-128"/>
          <a:cs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ＭＳ Ｐゴシック" charset="0"/>
        </a:defRPr>
      </a:lvl3pPr>
      <a:lvl4pPr marL="1600200" indent="-228600" algn="l" rtl="0" eaLnBrk="0" fontAlgn="base" hangingPunct="0">
        <a:spcBef>
          <a:spcPct val="20000"/>
        </a:spcBef>
        <a:spcAft>
          <a:spcPct val="0"/>
        </a:spcAft>
        <a:buFont typeface="Times" panose="02020603050405020304" pitchFamily="18" charset="0"/>
        <a:buChar char="•"/>
        <a:defRPr sz="2000">
          <a:solidFill>
            <a:schemeClr val="tx1"/>
          </a:solidFill>
          <a:latin typeface="+mn-lt"/>
          <a:ea typeface="MS PGothic" pitchFamily="34" charset="-128"/>
          <a:cs typeface="ＭＳ Ｐゴシック" charset="0"/>
        </a:defRPr>
      </a:lvl4pPr>
      <a:lvl5pPr marL="2057400" indent="-228600" algn="l" rtl="0" eaLnBrk="0" fontAlgn="base" hangingPunct="0">
        <a:spcBef>
          <a:spcPct val="20000"/>
        </a:spcBef>
        <a:spcAft>
          <a:spcPct val="0"/>
        </a:spcAft>
        <a:buChar char="»"/>
        <a:defRPr sz="1600">
          <a:solidFill>
            <a:schemeClr val="tx1"/>
          </a:solidFill>
          <a:latin typeface="+mn-lt"/>
          <a:ea typeface="MS PGothic" pitchFamily="34" charset="-128"/>
          <a:cs typeface="ＭＳ Ｐゴシック" charset="0"/>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28600" y="228600"/>
            <a:ext cx="8686800" cy="5376863"/>
          </a:xfrm>
          <a:prstGeom prst="rect">
            <a:avLst/>
          </a:prstGeom>
          <a:solidFill>
            <a:schemeClr val="tx1"/>
          </a:solidFill>
          <a:ln w="9525">
            <a:solidFill>
              <a:schemeClr val="tx1"/>
            </a:solidFill>
            <a:miter lim="800000"/>
            <a:headEnd/>
            <a:tailEnd/>
          </a:ln>
        </p:spPr>
        <p:txBody>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eaLnBrk="0" fontAlgn="base" hangingPunct="0">
              <a:spcBef>
                <a:spcPct val="0"/>
              </a:spcBef>
              <a:spcAft>
                <a:spcPct val="0"/>
              </a:spcAft>
              <a:defRPr/>
            </a:pPr>
            <a:r>
              <a:rPr lang="en-US" altLang="en-US" smtClean="0">
                <a:solidFill>
                  <a:prstClr val="black"/>
                </a:solidFill>
              </a:rPr>
              <a:t>       </a:t>
            </a:r>
          </a:p>
        </p:txBody>
      </p:sp>
      <p:sp>
        <p:nvSpPr>
          <p:cNvPr id="1027" name="Rectangle 3"/>
          <p:cNvSpPr>
            <a:spLocks noChangeArrowheads="1"/>
          </p:cNvSpPr>
          <p:nvPr/>
        </p:nvSpPr>
        <p:spPr bwMode="auto">
          <a:xfrm>
            <a:off x="228600" y="5715000"/>
            <a:ext cx="8686800" cy="914400"/>
          </a:xfrm>
          <a:prstGeom prst="rect">
            <a:avLst/>
          </a:prstGeom>
          <a:solidFill>
            <a:srgbClr val="FDC8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eaLnBrk="0" fontAlgn="base" hangingPunct="0">
              <a:spcBef>
                <a:spcPct val="0"/>
              </a:spcBef>
              <a:spcAft>
                <a:spcPct val="0"/>
              </a:spcAft>
              <a:defRPr/>
            </a:pPr>
            <a:endParaRPr lang="en-US" altLang="en-US" smtClean="0">
              <a:solidFill>
                <a:prstClr val="black"/>
              </a:solidFill>
            </a:endParaRPr>
          </a:p>
        </p:txBody>
      </p:sp>
      <p:sp>
        <p:nvSpPr>
          <p:cNvPr id="1028" name="Rectangle 4"/>
          <p:cNvSpPr>
            <a:spLocks noGrp="1" noChangeArrowheads="1"/>
          </p:cNvSpPr>
          <p:nvPr>
            <p:ph type="title"/>
          </p:nvPr>
        </p:nvSpPr>
        <p:spPr bwMode="auto">
          <a:xfrm>
            <a:off x="457200" y="914400"/>
            <a:ext cx="8229600"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title style</a:t>
            </a:r>
          </a:p>
        </p:txBody>
      </p:sp>
      <p:sp>
        <p:nvSpPr>
          <p:cNvPr id="1029" name="Rectangle 5"/>
          <p:cNvSpPr>
            <a:spLocks noGrp="1" noChangeArrowheads="1"/>
          </p:cNvSpPr>
          <p:nvPr>
            <p:ph type="body" idx="1"/>
          </p:nvPr>
        </p:nvSpPr>
        <p:spPr bwMode="auto">
          <a:xfrm>
            <a:off x="457200" y="2057400"/>
            <a:ext cx="8229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0" name="Picture 6" descr="irc_logo_rgb"/>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29600" y="5715000"/>
            <a:ext cx="68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8"/>
          <p:cNvSpPr txBox="1">
            <a:spLocks noChangeArrowheads="1"/>
          </p:cNvSpPr>
          <p:nvPr/>
        </p:nvSpPr>
        <p:spPr bwMode="auto">
          <a:xfrm>
            <a:off x="457200" y="5867400"/>
            <a:ext cx="762000" cy="153988"/>
          </a:xfrm>
          <a:prstGeom prst="rect">
            <a:avLst/>
          </a:prstGeom>
          <a:noFill/>
          <a:ln w="9525">
            <a:noFill/>
            <a:miter lim="800000"/>
            <a:headEnd/>
            <a:tailEnd/>
          </a:ln>
        </p:spPr>
        <p:txBody>
          <a:bodyPr lIns="0" tIns="0" rIns="0" bIns="0">
            <a:spAutoFit/>
          </a:bodyPr>
          <a:lstStyle>
            <a:lvl1pPr>
              <a:defRPr sz="2400">
                <a:solidFill>
                  <a:schemeClr val="tx1"/>
                </a:solidFill>
                <a:latin typeface="Arial" panose="020B0604020202020204" pitchFamily="34" charset="0"/>
                <a:ea typeface="ヒラギノ角ゴ Pro W3" pitchFamily="14" charset="-128"/>
              </a:defRPr>
            </a:lvl1pPr>
            <a:lvl2pPr marL="742950" indent="-285750">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eaLnBrk="0" fontAlgn="base" hangingPunct="0">
              <a:spcBef>
                <a:spcPct val="50000"/>
              </a:spcBef>
              <a:spcAft>
                <a:spcPct val="0"/>
              </a:spcAft>
              <a:defRPr/>
            </a:pPr>
            <a:fld id="{3F1A0434-B1EC-45FC-AEDC-0EFF50E155F3}" type="slidenum">
              <a:rPr lang="en-US" altLang="en-US" sz="1000" b="1" smtClean="0">
                <a:solidFill>
                  <a:prstClr val="black"/>
                </a:solidFill>
                <a:cs typeface="Arial" panose="020B0604020202020204" pitchFamily="34" charset="0"/>
              </a:rPr>
              <a:pPr eaLnBrk="0" fontAlgn="base" hangingPunct="0">
                <a:spcBef>
                  <a:spcPct val="50000"/>
                </a:spcBef>
                <a:spcAft>
                  <a:spcPct val="0"/>
                </a:spcAft>
                <a:defRPr/>
              </a:pPr>
              <a:t>‹#›</a:t>
            </a:fld>
            <a:endParaRPr lang="en-US" altLang="en-US" sz="1000" b="1" smtClean="0">
              <a:solidFill>
                <a:prstClr val="black"/>
              </a:solidFill>
              <a:cs typeface="Arial" panose="020B0604020202020204" pitchFamily="34" charset="0"/>
            </a:endParaRPr>
          </a:p>
        </p:txBody>
      </p:sp>
      <p:sp>
        <p:nvSpPr>
          <p:cNvPr id="1032" name="Text Box 8"/>
          <p:cNvSpPr txBox="1">
            <a:spLocks noChangeArrowheads="1"/>
          </p:cNvSpPr>
          <p:nvPr userDrawn="1"/>
        </p:nvSpPr>
        <p:spPr bwMode="auto">
          <a:xfrm>
            <a:off x="457200" y="6400800"/>
            <a:ext cx="2971800" cy="153988"/>
          </a:xfrm>
          <a:prstGeom prst="rect">
            <a:avLst/>
          </a:prstGeom>
          <a:noFill/>
          <a:ln>
            <a:noFill/>
          </a:ln>
          <a:extLst/>
        </p:spPr>
        <p:txBody>
          <a:bodyPr lIns="0" tIns="0" rIns="0" bIns="0" anchor="b">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defRPr>
            </a:lvl2pPr>
            <a:lvl3pPr marL="1143000" indent="-228600">
              <a:defRPr sz="2400">
                <a:solidFill>
                  <a:schemeClr val="tx1"/>
                </a:solidFill>
                <a:latin typeface="Arial" charset="0"/>
                <a:ea typeface="ヒラギノ角ゴ Pro W3" charset="0"/>
              </a:defRPr>
            </a:lvl3pPr>
            <a:lvl4pPr marL="1600200" indent="-228600">
              <a:defRPr sz="2400">
                <a:solidFill>
                  <a:schemeClr val="tx1"/>
                </a:solidFill>
                <a:latin typeface="Arial" charset="0"/>
                <a:ea typeface="ヒラギノ角ゴ Pro W3" charset="0"/>
              </a:defRPr>
            </a:lvl4pPr>
            <a:lvl5pPr marL="2057400" indent="-228600">
              <a:defRPr sz="2400">
                <a:solidFill>
                  <a:schemeClr val="tx1"/>
                </a:solidFill>
                <a:latin typeface="Arial" charset="0"/>
                <a:ea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defRPr>
            </a:lvl9pPr>
          </a:lstStyle>
          <a:p>
            <a:pPr eaLnBrk="0" fontAlgn="base" hangingPunct="0">
              <a:spcBef>
                <a:spcPct val="50000"/>
              </a:spcBef>
              <a:spcAft>
                <a:spcPct val="0"/>
              </a:spcAft>
              <a:defRPr/>
            </a:pPr>
            <a:r>
              <a:rPr lang="en-US" sz="1000" b="1" smtClean="0">
                <a:solidFill>
                  <a:prstClr val="black"/>
                </a:solidFill>
                <a:cs typeface="Arial" charset="0"/>
              </a:rPr>
              <a:t>From Harm to Home </a:t>
            </a:r>
            <a:r>
              <a:rPr lang="en-US" sz="1000" smtClean="0">
                <a:solidFill>
                  <a:prstClr val="black"/>
                </a:solidFill>
                <a:cs typeface="Arial" charset="0"/>
              </a:rPr>
              <a:t>|</a:t>
            </a:r>
            <a:r>
              <a:rPr lang="en-US" sz="1000" b="1" smtClean="0">
                <a:solidFill>
                  <a:prstClr val="black"/>
                </a:solidFill>
                <a:cs typeface="Arial" charset="0"/>
              </a:rPr>
              <a:t> Rescue.org</a:t>
            </a:r>
            <a:endParaRPr lang="en-US" sz="1000" smtClean="0">
              <a:solidFill>
                <a:prstClr val="black"/>
              </a:solidFill>
              <a:cs typeface="Arial" charset="0"/>
            </a:endParaRPr>
          </a:p>
        </p:txBody>
      </p:sp>
    </p:spTree>
    <p:extLst>
      <p:ext uri="{BB962C8B-B14F-4D97-AF65-F5344CB8AC3E}">
        <p14:creationId xmlns:p14="http://schemas.microsoft.com/office/powerpoint/2010/main" val="12150469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Lst>
  <p:txStyles>
    <p:titleStyle>
      <a:lvl1pPr algn="l" rtl="0" eaLnBrk="0" fontAlgn="base" hangingPunct="0">
        <a:spcBef>
          <a:spcPct val="0"/>
        </a:spcBef>
        <a:spcAft>
          <a:spcPct val="0"/>
        </a:spcAft>
        <a:defRPr sz="3600" b="1" spc="-100">
          <a:solidFill>
            <a:srgbClr val="FDC82F"/>
          </a:solidFill>
          <a:latin typeface="Arial"/>
          <a:ea typeface="MS PGothic" pitchFamily="34" charset="-128"/>
          <a:cs typeface="Arial"/>
        </a:defRPr>
      </a:lvl1pPr>
      <a:lvl2pPr algn="l" rtl="0" eaLnBrk="0" fontAlgn="base" hangingPunct="0">
        <a:spcBef>
          <a:spcPct val="0"/>
        </a:spcBef>
        <a:spcAft>
          <a:spcPct val="0"/>
        </a:spcAft>
        <a:defRPr sz="3600" b="1">
          <a:solidFill>
            <a:srgbClr val="FDC82F"/>
          </a:solidFill>
          <a:latin typeface="Arial" pitchFamily="-107" charset="0"/>
          <a:ea typeface="MS PGothic" pitchFamily="34" charset="-128"/>
          <a:cs typeface="Arial" pitchFamily="34" charset="0"/>
        </a:defRPr>
      </a:lvl2pPr>
      <a:lvl3pPr algn="l" rtl="0" eaLnBrk="0" fontAlgn="base" hangingPunct="0">
        <a:spcBef>
          <a:spcPct val="0"/>
        </a:spcBef>
        <a:spcAft>
          <a:spcPct val="0"/>
        </a:spcAft>
        <a:defRPr sz="3600" b="1">
          <a:solidFill>
            <a:srgbClr val="FDC82F"/>
          </a:solidFill>
          <a:latin typeface="Arial" pitchFamily="-107" charset="0"/>
          <a:ea typeface="MS PGothic" pitchFamily="34" charset="-128"/>
          <a:cs typeface="Arial" pitchFamily="34" charset="0"/>
        </a:defRPr>
      </a:lvl3pPr>
      <a:lvl4pPr algn="l" rtl="0" eaLnBrk="0" fontAlgn="base" hangingPunct="0">
        <a:spcBef>
          <a:spcPct val="0"/>
        </a:spcBef>
        <a:spcAft>
          <a:spcPct val="0"/>
        </a:spcAft>
        <a:defRPr sz="3600" b="1">
          <a:solidFill>
            <a:srgbClr val="FDC82F"/>
          </a:solidFill>
          <a:latin typeface="Arial" pitchFamily="-107" charset="0"/>
          <a:ea typeface="MS PGothic" pitchFamily="34" charset="-128"/>
          <a:cs typeface="Arial" pitchFamily="34" charset="0"/>
        </a:defRPr>
      </a:lvl4pPr>
      <a:lvl5pPr algn="l" rtl="0" eaLnBrk="0" fontAlgn="base" hangingPunct="0">
        <a:spcBef>
          <a:spcPct val="0"/>
        </a:spcBef>
        <a:spcAft>
          <a:spcPct val="0"/>
        </a:spcAft>
        <a:defRPr sz="3600" b="1">
          <a:solidFill>
            <a:srgbClr val="FDC82F"/>
          </a:solidFill>
          <a:latin typeface="Arial" pitchFamily="-107" charset="0"/>
          <a:ea typeface="MS PGothic" pitchFamily="34" charset="-128"/>
          <a:cs typeface="Arial" pitchFamily="34" charset="0"/>
        </a:defRPr>
      </a:lvl5pPr>
      <a:lvl6pPr marL="4572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6pPr>
      <a:lvl7pPr marL="9144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7pPr>
      <a:lvl8pPr marL="13716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8pPr>
      <a:lvl9pPr marL="1828800" algn="l" rtl="0" fontAlgn="base">
        <a:spcBef>
          <a:spcPct val="0"/>
        </a:spcBef>
        <a:spcAft>
          <a:spcPct val="0"/>
        </a:spcAft>
        <a:defRPr sz="3400">
          <a:solidFill>
            <a:srgbClr val="FDC82F"/>
          </a:solidFill>
          <a:latin typeface="Akzidenz Grotesk BE Super" pitchFamily="-110" charset="0"/>
          <a:ea typeface="ヒラギノ角ゴ Pro W3" pitchFamily="-110" charset="-128"/>
          <a:cs typeface="ヒラギノ角ゴ Pro W3" pitchFamily="-110" charset="-128"/>
        </a:defRPr>
      </a:lvl9pPr>
    </p:titleStyle>
    <p:bodyStyle>
      <a:lvl1pPr marL="342900" indent="-342900" algn="l" rtl="0" eaLnBrk="0" fontAlgn="base" hangingPunct="0">
        <a:spcBef>
          <a:spcPct val="20000"/>
        </a:spcBef>
        <a:spcAft>
          <a:spcPct val="0"/>
        </a:spcAft>
        <a:defRPr sz="2800">
          <a:solidFill>
            <a:schemeClr val="bg1"/>
          </a:solidFill>
          <a:latin typeface="+mn-lt"/>
          <a:ea typeface="MS PGothic" pitchFamily="34" charset="-128"/>
          <a:cs typeface="ＭＳ Ｐゴシック" pitchFamily="-107" charset="-128"/>
        </a:defRPr>
      </a:lvl1pPr>
      <a:lvl2pPr marL="742950" indent="-285750" algn="l" rtl="0" eaLnBrk="0" fontAlgn="base" hangingPunct="0">
        <a:spcBef>
          <a:spcPct val="20000"/>
        </a:spcBef>
        <a:spcAft>
          <a:spcPct val="0"/>
        </a:spcAft>
        <a:buFont typeface="Times" panose="02020603050405020304" pitchFamily="18" charset="0"/>
        <a:buChar char="•"/>
        <a:defRPr sz="2800">
          <a:solidFill>
            <a:schemeClr val="bg1"/>
          </a:solidFill>
          <a:latin typeface="+mn-lt"/>
          <a:ea typeface="MS PGothic" pitchFamily="34" charset="-128"/>
          <a:cs typeface="ＭＳ Ｐゴシック" charset="0"/>
        </a:defRPr>
      </a:lvl2pPr>
      <a:lvl3pPr marL="1085850" indent="-228600" algn="l" rtl="0" eaLnBrk="0" fontAlgn="base" hangingPunct="0">
        <a:spcBef>
          <a:spcPct val="20000"/>
        </a:spcBef>
        <a:spcAft>
          <a:spcPct val="0"/>
        </a:spcAft>
        <a:buChar char="–"/>
        <a:defRPr sz="2400">
          <a:solidFill>
            <a:schemeClr val="bg1"/>
          </a:solidFill>
          <a:latin typeface="+mn-lt"/>
          <a:ea typeface="MS PGothic" pitchFamily="34" charset="-128"/>
          <a:cs typeface="ＭＳ Ｐゴシック" charset="0"/>
        </a:defRPr>
      </a:lvl3pPr>
      <a:lvl4pPr marL="1428750" indent="-228600" algn="l" rtl="0" eaLnBrk="0" fontAlgn="base" hangingPunct="0">
        <a:spcBef>
          <a:spcPct val="20000"/>
        </a:spcBef>
        <a:spcAft>
          <a:spcPct val="0"/>
        </a:spcAft>
        <a:buFont typeface="Times" panose="02020603050405020304" pitchFamily="18" charset="0"/>
        <a:buChar char="•"/>
        <a:defRPr sz="2000">
          <a:solidFill>
            <a:schemeClr val="bg1"/>
          </a:solidFill>
          <a:latin typeface="+mn-lt"/>
          <a:ea typeface="MS PGothic" pitchFamily="34" charset="-128"/>
          <a:cs typeface="ＭＳ Ｐゴシック" charset="0"/>
        </a:defRPr>
      </a:lvl4pPr>
      <a:lvl5pPr marL="1771650" indent="-228600" algn="l" rtl="0" eaLnBrk="0" fontAlgn="base" hangingPunct="0">
        <a:spcBef>
          <a:spcPct val="20000"/>
        </a:spcBef>
        <a:spcAft>
          <a:spcPct val="0"/>
        </a:spcAft>
        <a:buChar char="»"/>
        <a:defRPr sz="1600">
          <a:solidFill>
            <a:schemeClr val="bg1"/>
          </a:solidFill>
          <a:latin typeface="+mn-lt"/>
          <a:ea typeface="MS PGothic" pitchFamily="34" charset="-128"/>
          <a:cs typeface="ＭＳ Ｐゴシック" charset="0"/>
        </a:defRPr>
      </a:lvl5pPr>
      <a:lvl6pPr marL="2228850" indent="-228600" algn="l" rtl="0" fontAlgn="base">
        <a:spcBef>
          <a:spcPct val="20000"/>
        </a:spcBef>
        <a:spcAft>
          <a:spcPct val="0"/>
        </a:spcAft>
        <a:buChar char="»"/>
        <a:defRPr sz="2000">
          <a:solidFill>
            <a:schemeClr val="bg1"/>
          </a:solidFill>
          <a:latin typeface="+mn-lt"/>
          <a:ea typeface="+mn-ea"/>
          <a:cs typeface="+mn-cs"/>
        </a:defRPr>
      </a:lvl6pPr>
      <a:lvl7pPr marL="2686050" indent="-228600" algn="l" rtl="0" fontAlgn="base">
        <a:spcBef>
          <a:spcPct val="20000"/>
        </a:spcBef>
        <a:spcAft>
          <a:spcPct val="0"/>
        </a:spcAft>
        <a:buChar char="»"/>
        <a:defRPr sz="2000">
          <a:solidFill>
            <a:schemeClr val="bg1"/>
          </a:solidFill>
          <a:latin typeface="+mn-lt"/>
          <a:ea typeface="+mn-ea"/>
          <a:cs typeface="+mn-cs"/>
        </a:defRPr>
      </a:lvl7pPr>
      <a:lvl8pPr marL="3143250" indent="-228600" algn="l" rtl="0" fontAlgn="base">
        <a:spcBef>
          <a:spcPct val="20000"/>
        </a:spcBef>
        <a:spcAft>
          <a:spcPct val="0"/>
        </a:spcAft>
        <a:buChar char="»"/>
        <a:defRPr sz="2000">
          <a:solidFill>
            <a:schemeClr val="bg1"/>
          </a:solidFill>
          <a:latin typeface="+mn-lt"/>
          <a:ea typeface="+mn-ea"/>
          <a:cs typeface="+mn-cs"/>
        </a:defRPr>
      </a:lvl8pPr>
      <a:lvl9pPr marL="3600450" indent="-228600" algn="l" rtl="0" fontAlgn="base">
        <a:spcBef>
          <a:spcPct val="20000"/>
        </a:spcBef>
        <a:spcAft>
          <a:spcPct val="0"/>
        </a:spcAft>
        <a:buChar char="»"/>
        <a:defRPr sz="2000">
          <a:solidFill>
            <a:schemeClr val="bg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fRaMKl5C_fI" TargetMode="Externa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youtube.com/watch?v=8fVR75ko0hM&amp;list=PL4BB0BF3D6577B93C" TargetMode="Externa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3" Type="http://schemas.openxmlformats.org/officeDocument/2006/relationships/hyperlink" Target="http://www.justice.gov/crt/about/cor/Pubs/eolep.php" TargetMode="External"/><Relationship Id="rId2" Type="http://schemas.openxmlformats.org/officeDocument/2006/relationships/notesSlide" Target="../notesSlides/notesSlide4.xml"/><Relationship Id="rId1" Type="http://schemas.openxmlformats.org/officeDocument/2006/relationships/slideLayout" Target="../slideLayouts/slideLayout21.xml"/><Relationship Id="rId4" Type="http://schemas.openxmlformats.org/officeDocument/2006/relationships/hyperlink" Target="http://www.justice.gov/crt/about/cor/complaint.ph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hyperlink" Target="http://www.youtube.com/watch?v=qaVKy-2HWIo&amp;list=PL4BB0BF3D6577B93C" TargetMode="Externa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hyperlink" Target="https://www.youtube.com/watch?v=pVm27HLLiiQ" TargetMode="Externa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hyperlink" Target="http://www.dbm.maryland.gov/proc-contracts/Pages/statewide-contracts/LanguageContractHome.aspx"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3200400"/>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dirty="0" smtClean="0">
                <a:solidFill>
                  <a:schemeClr val="tx1"/>
                </a:solidFill>
              </a:rPr>
              <a:t>Augustin </a:t>
            </a:r>
            <a:r>
              <a:rPr lang="en-US" dirty="0" err="1" smtClean="0">
                <a:solidFill>
                  <a:schemeClr val="tx1"/>
                </a:solidFill>
              </a:rPr>
              <a:t>Ntabaganyimana</a:t>
            </a:r>
            <a:r>
              <a:rPr lang="en-US" dirty="0">
                <a:solidFill>
                  <a:schemeClr val="tx1"/>
                </a:solidFill>
              </a:rPr>
              <a:t> </a:t>
            </a:r>
            <a:r>
              <a:rPr lang="en-US" dirty="0" smtClean="0">
                <a:solidFill>
                  <a:schemeClr val="tx1"/>
                </a:solidFill>
              </a:rPr>
              <a:t>(DHS)</a:t>
            </a:r>
            <a:br>
              <a:rPr lang="en-US" dirty="0" smtClean="0">
                <a:solidFill>
                  <a:schemeClr val="tx1"/>
                </a:solidFill>
              </a:rPr>
            </a:br>
            <a:r>
              <a:rPr lang="en-US" dirty="0" smtClean="0">
                <a:solidFill>
                  <a:schemeClr val="tx1"/>
                </a:solidFill>
              </a:rPr>
              <a:t>Hannah Stocks (IRC)</a:t>
            </a:r>
          </a:p>
          <a:p>
            <a:r>
              <a:rPr lang="en-US" dirty="0" err="1" smtClean="0">
                <a:solidFill>
                  <a:schemeClr val="tx1"/>
                </a:solidFill>
              </a:rPr>
              <a:t>Sehine</a:t>
            </a:r>
            <a:r>
              <a:rPr lang="en-US" dirty="0" smtClean="0">
                <a:solidFill>
                  <a:schemeClr val="tx1"/>
                </a:solidFill>
              </a:rPr>
              <a:t> Haile (IRC)</a:t>
            </a:r>
            <a:endParaRPr lang="en-US" dirty="0">
              <a:solidFill>
                <a:schemeClr val="tx1"/>
              </a:solidFill>
            </a:endParaRPr>
          </a:p>
        </p:txBody>
      </p:sp>
      <p:sp>
        <p:nvSpPr>
          <p:cNvPr id="2" name="Title 1"/>
          <p:cNvSpPr>
            <a:spLocks noGrp="1"/>
          </p:cNvSpPr>
          <p:nvPr>
            <p:ph type="ctrTitle"/>
          </p:nvPr>
        </p:nvSpPr>
        <p:spPr/>
        <p:txBody>
          <a:bodyPr>
            <a:noAutofit/>
          </a:bodyPr>
          <a:lstStyle/>
          <a:p>
            <a:r>
              <a:rPr lang="en-US" sz="4800" b="1" dirty="0" smtClean="0"/>
              <a:t>Oral Interpretation </a:t>
            </a:r>
            <a:r>
              <a:rPr lang="en-US" sz="4800" b="1" dirty="0" smtClean="0"/>
              <a:t>Services Best </a:t>
            </a:r>
            <a:r>
              <a:rPr lang="en-US" sz="4800" b="1" dirty="0" smtClean="0"/>
              <a:t>Practices</a:t>
            </a:r>
            <a:endParaRPr lang="en-US" sz="4800" b="1" dirty="0"/>
          </a:p>
        </p:txBody>
      </p:sp>
      <p:pic>
        <p:nvPicPr>
          <p:cNvPr id="2050" name="Picture 2" descr="C:\Users\lgilwee\Pictures\WIOA_convening_logo_2017_fn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998788"/>
            <a:ext cx="4779670" cy="1116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024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latin typeface="Arial" panose="020B0604020202020204" pitchFamily="34" charset="0"/>
                <a:cs typeface="Arial" panose="020B0604020202020204" pitchFamily="34" charset="0"/>
              </a:rPr>
              <a:t>Fluency PSA</a:t>
            </a:r>
          </a:p>
        </p:txBody>
      </p:sp>
      <p:sp>
        <p:nvSpPr>
          <p:cNvPr id="9219" name="Content Placeholder 2"/>
          <p:cNvSpPr>
            <a:spLocks noGrp="1"/>
          </p:cNvSpPr>
          <p:nvPr>
            <p:ph sz="half" idx="1"/>
          </p:nvPr>
        </p:nvSpPr>
        <p:spPr>
          <a:xfrm>
            <a:off x="571500" y="2133600"/>
            <a:ext cx="8077200" cy="3124200"/>
          </a:xfrm>
        </p:spPr>
        <p:txBody>
          <a:bodyPr/>
          <a:lstStyle/>
          <a:p>
            <a:r>
              <a:rPr lang="en-US" altLang="en-US" dirty="0" smtClean="0">
                <a:hlinkClick r:id="rId2"/>
              </a:rPr>
              <a:t>https://www.youtube.com/watch?v=fRaMKl5C_fI</a:t>
            </a:r>
            <a:endParaRPr lang="en-US" altLang="en-US" dirty="0" smtClean="0"/>
          </a:p>
        </p:txBody>
      </p:sp>
    </p:spTree>
    <p:extLst>
      <p:ext uri="{BB962C8B-B14F-4D97-AF65-F5344CB8AC3E}">
        <p14:creationId xmlns:p14="http://schemas.microsoft.com/office/powerpoint/2010/main" val="2402998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Title VI &amp; Language Access Laws</a:t>
            </a:r>
            <a:endParaRPr lang="en-US" dirty="0"/>
          </a:p>
        </p:txBody>
      </p:sp>
      <p:sp>
        <p:nvSpPr>
          <p:cNvPr id="10243" name="Content Placeholder 2"/>
          <p:cNvSpPr>
            <a:spLocks noGrp="1"/>
          </p:cNvSpPr>
          <p:nvPr>
            <p:ph idx="1"/>
          </p:nvPr>
        </p:nvSpPr>
        <p:spPr>
          <a:xfrm>
            <a:off x="457200" y="1676400"/>
            <a:ext cx="4572000" cy="3733800"/>
          </a:xfrm>
        </p:spPr>
        <p:txBody>
          <a:bodyPr/>
          <a:lstStyle/>
          <a:p>
            <a:r>
              <a:rPr lang="en-US" altLang="en-US" sz="2400" smtClean="0"/>
              <a:t>	“No person in the United States shall, on ground of race, color, or national origin, be excluded from participation in, or be denied the benefits of, or be subjected to discrimination under any program or exercise receiving federal financial assistance."</a:t>
            </a:r>
          </a:p>
          <a:p>
            <a:endParaRPr lang="en-US" altLang="en-US" smtClean="0"/>
          </a:p>
        </p:txBody>
      </p:sp>
      <p:pic>
        <p:nvPicPr>
          <p:cNvPr id="10244" name="Picture 3" descr="file000704919536.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1981200"/>
            <a:ext cx="3690938"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5750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Executive Order 13166</a:t>
            </a:r>
            <a:endParaRPr lang="en-US" dirty="0"/>
          </a:p>
        </p:txBody>
      </p:sp>
      <p:sp>
        <p:nvSpPr>
          <p:cNvPr id="11267" name="Content Placeholder 2"/>
          <p:cNvSpPr>
            <a:spLocks noGrp="1"/>
          </p:cNvSpPr>
          <p:nvPr>
            <p:ph idx="1"/>
          </p:nvPr>
        </p:nvSpPr>
        <p:spPr/>
        <p:txBody>
          <a:bodyPr/>
          <a:lstStyle/>
          <a:p>
            <a:r>
              <a:rPr lang="en-US" altLang="en-US" smtClean="0"/>
              <a:t>    Agencies must provide meaningful access to services.  LEP clients should receive services consistent with the organizational standard without unduly burdening the fundamental mission of the agency.</a:t>
            </a:r>
          </a:p>
          <a:p>
            <a:endParaRPr lang="en-US" altLang="en-US" smtClean="0"/>
          </a:p>
          <a:p>
            <a:r>
              <a:rPr lang="en-US" altLang="en-US" smtClean="0"/>
              <a:t>   Signed in 2000.</a:t>
            </a:r>
          </a:p>
        </p:txBody>
      </p:sp>
    </p:spTree>
    <p:extLst>
      <p:ext uri="{BB962C8B-B14F-4D97-AF65-F5344CB8AC3E}">
        <p14:creationId xmlns:p14="http://schemas.microsoft.com/office/powerpoint/2010/main" val="3334606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dirty="0" smtClean="0">
                <a:latin typeface="Arial" charset="0"/>
                <a:ea typeface="ＭＳ Ｐゴシック" charset="0"/>
              </a:rPr>
              <a:t>How to work with an interpreter</a:t>
            </a:r>
            <a:endParaRPr lang="en-US" dirty="0">
              <a:latin typeface="Arial" charset="0"/>
              <a:ea typeface="ＭＳ Ｐゴシック" charset="0"/>
            </a:endParaRPr>
          </a:p>
        </p:txBody>
      </p:sp>
      <p:sp>
        <p:nvSpPr>
          <p:cNvPr id="15363" name="Text Placeholder 5"/>
          <p:cNvSpPr>
            <a:spLocks noGrp="1"/>
          </p:cNvSpPr>
          <p:nvPr>
            <p:ph type="body" sz="quarter" idx="10"/>
          </p:nvPr>
        </p:nvSpPr>
        <p:spPr/>
        <p:txBody>
          <a:bodyPr/>
          <a:lstStyle/>
          <a:p>
            <a:pPr marL="0" indent="0"/>
            <a:r>
              <a:rPr lang="en-US" altLang="en-US" smtClean="0">
                <a:solidFill>
                  <a:srgbClr val="FF0000"/>
                </a:solidFill>
              </a:rPr>
              <a:t>CRASH COURSE!</a:t>
            </a:r>
          </a:p>
        </p:txBody>
      </p:sp>
      <p:pic>
        <p:nvPicPr>
          <p:cNvPr id="15364" name="Picture 4" descr="http://www.rescue.org/sites/default/files/global/users198588/interpreters%20from%20j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981200"/>
            <a:ext cx="4772025"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4720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14400"/>
            <a:ext cx="7086600" cy="1371600"/>
          </a:xfrm>
        </p:spPr>
        <p:txBody>
          <a:bodyPr/>
          <a:lstStyle/>
          <a:p>
            <a:r>
              <a:rPr lang="en-US" altLang="en-US" smtClean="0">
                <a:latin typeface="Arial" panose="020B0604020202020204" pitchFamily="34" charset="0"/>
                <a:cs typeface="Arial" panose="020B0604020202020204" pitchFamily="34" charset="0"/>
              </a:rPr>
              <a:t>Where do you position the interpreter?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Please vote! </a:t>
            </a:r>
          </a:p>
        </p:txBody>
      </p:sp>
      <p:grpSp>
        <p:nvGrpSpPr>
          <p:cNvPr id="16387" name="Group 3"/>
          <p:cNvGrpSpPr>
            <a:grpSpLocks/>
          </p:cNvGrpSpPr>
          <p:nvPr/>
        </p:nvGrpSpPr>
        <p:grpSpPr bwMode="auto">
          <a:xfrm>
            <a:off x="698500" y="3938588"/>
            <a:ext cx="1597025" cy="1187450"/>
            <a:chOff x="4879" y="12161"/>
            <a:chExt cx="2517" cy="1870"/>
          </a:xfrm>
        </p:grpSpPr>
        <p:sp>
          <p:nvSpPr>
            <p:cNvPr id="16402" name="Text Box 5"/>
            <p:cNvSpPr txBox="1">
              <a:spLocks noChangeArrowheads="1"/>
            </p:cNvSpPr>
            <p:nvPr/>
          </p:nvSpPr>
          <p:spPr bwMode="auto">
            <a:xfrm>
              <a:off x="5287" y="12161"/>
              <a:ext cx="1545" cy="446"/>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Interpreter</a:t>
              </a:r>
              <a:endParaRPr lang="en-US" altLang="en-US" sz="1300">
                <a:solidFill>
                  <a:prstClr val="black"/>
                </a:solidFill>
                <a:ea typeface="ヒラギノ角ゴ Pro W3" pitchFamily="14" charset="-128"/>
              </a:endParaRPr>
            </a:p>
          </p:txBody>
        </p:sp>
        <p:sp>
          <p:nvSpPr>
            <p:cNvPr id="16403" name="Text Box 6"/>
            <p:cNvSpPr txBox="1">
              <a:spLocks noChangeArrowheads="1"/>
            </p:cNvSpPr>
            <p:nvPr/>
          </p:nvSpPr>
          <p:spPr bwMode="auto">
            <a:xfrm rot="7828406">
              <a:off x="6660" y="13159"/>
              <a:ext cx="944" cy="529"/>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Client</a:t>
              </a:r>
              <a:endParaRPr lang="en-US" altLang="en-US" sz="1300">
                <a:solidFill>
                  <a:prstClr val="black"/>
                </a:solidFill>
                <a:ea typeface="ヒラギノ角ゴ Pro W3" pitchFamily="14" charset="-128"/>
              </a:endParaRPr>
            </a:p>
          </p:txBody>
        </p:sp>
        <p:sp>
          <p:nvSpPr>
            <p:cNvPr id="16404" name="Text Box 7"/>
            <p:cNvSpPr txBox="1">
              <a:spLocks noChangeArrowheads="1"/>
            </p:cNvSpPr>
            <p:nvPr/>
          </p:nvSpPr>
          <p:spPr bwMode="auto">
            <a:xfrm rot="-6940301">
              <a:off x="4499" y="13197"/>
              <a:ext cx="1214" cy="454"/>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Provider</a:t>
              </a:r>
              <a:endParaRPr lang="en-US" altLang="en-US" sz="1300">
                <a:solidFill>
                  <a:prstClr val="black"/>
                </a:solidFill>
                <a:ea typeface="ヒラギノ角ゴ Pro W3" pitchFamily="14" charset="-128"/>
              </a:endParaRPr>
            </a:p>
          </p:txBody>
        </p:sp>
      </p:grpSp>
      <p:sp>
        <p:nvSpPr>
          <p:cNvPr id="36873" name="Text Box 9"/>
          <p:cNvSpPr txBox="1">
            <a:spLocks noChangeArrowheads="1"/>
          </p:cNvSpPr>
          <p:nvPr/>
        </p:nvSpPr>
        <p:spPr bwMode="auto">
          <a:xfrm>
            <a:off x="5105400" y="3551238"/>
            <a:ext cx="481013" cy="715962"/>
          </a:xfrm>
          <a:prstGeom prst="rect">
            <a:avLst/>
          </a:prstGeom>
          <a:solidFill>
            <a:srgbClr val="FFFFFF"/>
          </a:solidFill>
          <a:ln w="9525">
            <a:solidFill>
              <a:srgbClr val="000000"/>
            </a:solidFill>
            <a:miter lim="800000"/>
            <a:headEnd/>
            <a:tailEnd/>
          </a:ln>
        </p:spPr>
        <p:txBody>
          <a:bodyPr vert="vert"/>
          <a:lstStyle/>
          <a:p>
            <a:pPr algn="ctr" eaLnBrk="0" fontAlgn="base" hangingPunct="0">
              <a:spcBef>
                <a:spcPct val="0"/>
              </a:spcBef>
              <a:spcAft>
                <a:spcPts val="1000"/>
              </a:spcAft>
              <a:defRPr/>
            </a:pPr>
            <a:r>
              <a:rPr lang="en-US" sz="1300">
                <a:solidFill>
                  <a:prstClr val="black"/>
                </a:solidFill>
                <a:latin typeface="Calibri" pitchFamily="34" charset="0"/>
                <a:ea typeface="ヒラギノ角ゴ Pro W3" pitchFamily="14" charset="-128"/>
              </a:rPr>
              <a:t>Interp</a:t>
            </a:r>
            <a:endParaRPr lang="en-US" sz="1300">
              <a:solidFill>
                <a:prstClr val="black"/>
              </a:solidFill>
              <a:ea typeface="ヒラギノ角ゴ Pro W3" pitchFamily="14" charset="-128"/>
            </a:endParaRPr>
          </a:p>
        </p:txBody>
      </p:sp>
      <p:sp>
        <p:nvSpPr>
          <p:cNvPr id="36874" name="Text Box 10"/>
          <p:cNvSpPr txBox="1">
            <a:spLocks noChangeArrowheads="1"/>
          </p:cNvSpPr>
          <p:nvPr/>
        </p:nvSpPr>
        <p:spPr bwMode="auto">
          <a:xfrm>
            <a:off x="4800600" y="4008438"/>
            <a:ext cx="455613" cy="715962"/>
          </a:xfrm>
          <a:prstGeom prst="rect">
            <a:avLst/>
          </a:prstGeom>
          <a:solidFill>
            <a:srgbClr val="FFFFFF"/>
          </a:solidFill>
          <a:ln w="9525">
            <a:solidFill>
              <a:srgbClr val="000000"/>
            </a:solidFill>
            <a:miter lim="800000"/>
            <a:headEnd/>
            <a:tailEnd/>
          </a:ln>
        </p:spPr>
        <p:txBody>
          <a:bodyPr vert="vert"/>
          <a:lstStyle/>
          <a:p>
            <a:pPr algn="ctr" eaLnBrk="0" fontAlgn="base" hangingPunct="0">
              <a:spcBef>
                <a:spcPct val="0"/>
              </a:spcBef>
              <a:spcAft>
                <a:spcPts val="1000"/>
              </a:spcAft>
              <a:defRPr/>
            </a:pPr>
            <a:r>
              <a:rPr lang="en-US" sz="1300">
                <a:solidFill>
                  <a:prstClr val="black"/>
                </a:solidFill>
                <a:latin typeface="Calibri" pitchFamily="34" charset="0"/>
                <a:ea typeface="ヒラギノ角ゴ Pro W3" pitchFamily="14" charset="-128"/>
              </a:rPr>
              <a:t>Client</a:t>
            </a:r>
            <a:endParaRPr lang="en-US" sz="1300">
              <a:solidFill>
                <a:prstClr val="black"/>
              </a:solidFill>
              <a:ea typeface="ヒラギノ角ゴ Pro W3" pitchFamily="14" charset="-128"/>
            </a:endParaRPr>
          </a:p>
        </p:txBody>
      </p:sp>
      <p:sp>
        <p:nvSpPr>
          <p:cNvPr id="36875" name="Text Box 11"/>
          <p:cNvSpPr txBox="1">
            <a:spLocks noChangeArrowheads="1"/>
          </p:cNvSpPr>
          <p:nvPr/>
        </p:nvSpPr>
        <p:spPr bwMode="auto">
          <a:xfrm>
            <a:off x="3678759" y="3958496"/>
            <a:ext cx="561976" cy="774699"/>
          </a:xfrm>
          <a:prstGeom prst="rect">
            <a:avLst/>
          </a:prstGeom>
          <a:solidFill>
            <a:srgbClr val="FFFFFF"/>
          </a:solidFill>
          <a:ln w="9525">
            <a:solidFill>
              <a:srgbClr val="000000"/>
            </a:solidFill>
            <a:miter lim="800000"/>
            <a:headEnd/>
            <a:tailEnd/>
          </a:ln>
        </p:spPr>
        <p:txBody>
          <a:bodyPr vert="vert270"/>
          <a:lstStyle/>
          <a:p>
            <a:pPr algn="ctr" eaLnBrk="0" fontAlgn="base" hangingPunct="0">
              <a:spcBef>
                <a:spcPct val="0"/>
              </a:spcBef>
              <a:spcAft>
                <a:spcPts val="1000"/>
              </a:spcAft>
              <a:defRPr/>
            </a:pPr>
            <a:r>
              <a:rPr lang="en-US" sz="1300">
                <a:solidFill>
                  <a:prstClr val="black"/>
                </a:solidFill>
                <a:latin typeface="Calibri" pitchFamily="34" charset="0"/>
                <a:ea typeface="ヒラギノ角ゴ Pro W3" pitchFamily="14" charset="-128"/>
              </a:rPr>
              <a:t>Provider</a:t>
            </a:r>
            <a:endParaRPr lang="en-US" sz="1300">
              <a:solidFill>
                <a:prstClr val="black"/>
              </a:solidFill>
              <a:ea typeface="ヒラギノ角ゴ Pro W3" pitchFamily="14" charset="-128"/>
            </a:endParaRPr>
          </a:p>
        </p:txBody>
      </p:sp>
      <p:sp>
        <p:nvSpPr>
          <p:cNvPr id="16391" name="Text Box 13"/>
          <p:cNvSpPr txBox="1">
            <a:spLocks noChangeArrowheads="1"/>
          </p:cNvSpPr>
          <p:nvPr/>
        </p:nvSpPr>
        <p:spPr bwMode="auto">
          <a:xfrm rot="-5400000">
            <a:off x="6242844" y="5007769"/>
            <a:ext cx="866775" cy="363537"/>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Provider</a:t>
            </a:r>
            <a:endParaRPr lang="en-US" altLang="en-US" sz="1300">
              <a:solidFill>
                <a:prstClr val="black"/>
              </a:solidFill>
              <a:ea typeface="ヒラギノ角ゴ Pro W3" pitchFamily="14" charset="-128"/>
            </a:endParaRPr>
          </a:p>
        </p:txBody>
      </p:sp>
      <p:sp>
        <p:nvSpPr>
          <p:cNvPr id="16392" name="Text Box 14"/>
          <p:cNvSpPr txBox="1">
            <a:spLocks noChangeArrowheads="1"/>
          </p:cNvSpPr>
          <p:nvPr/>
        </p:nvSpPr>
        <p:spPr bwMode="auto">
          <a:xfrm rot="5400000">
            <a:off x="8001000" y="5067300"/>
            <a:ext cx="701675" cy="320675"/>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Client</a:t>
            </a:r>
            <a:endParaRPr lang="en-US" altLang="en-US" sz="1300">
              <a:solidFill>
                <a:prstClr val="black"/>
              </a:solidFill>
              <a:ea typeface="ヒラギノ角ゴ Pro W3" pitchFamily="14" charset="-128"/>
            </a:endParaRPr>
          </a:p>
        </p:txBody>
      </p:sp>
      <p:sp>
        <p:nvSpPr>
          <p:cNvPr id="16393" name="Text Box 17"/>
          <p:cNvSpPr txBox="1">
            <a:spLocks noChangeArrowheads="1"/>
          </p:cNvSpPr>
          <p:nvPr/>
        </p:nvSpPr>
        <p:spPr bwMode="auto">
          <a:xfrm>
            <a:off x="7146925" y="4876800"/>
            <a:ext cx="742950" cy="547688"/>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Phone</a:t>
            </a:r>
            <a:endParaRPr lang="en-US" altLang="en-US" sz="1300">
              <a:solidFill>
                <a:prstClr val="black"/>
              </a:solidFill>
              <a:ea typeface="ヒラギノ角ゴ Pro W3" pitchFamily="14" charset="-128"/>
            </a:endParaRPr>
          </a:p>
        </p:txBody>
      </p:sp>
      <p:sp>
        <p:nvSpPr>
          <p:cNvPr id="16394" name="Rectangle 25"/>
          <p:cNvSpPr>
            <a:spLocks noChangeArrowheads="1"/>
          </p:cNvSpPr>
          <p:nvPr/>
        </p:nvSpPr>
        <p:spPr bwMode="auto">
          <a:xfrm>
            <a:off x="6705600" y="2133600"/>
            <a:ext cx="1981200" cy="533400"/>
          </a:xfrm>
          <a:prstGeom prst="rect">
            <a:avLst/>
          </a:prstGeom>
          <a:solidFill>
            <a:schemeClr val="accent1"/>
          </a:solidFill>
          <a:ln w="9525" algn="ctr">
            <a:solidFill>
              <a:schemeClr val="tx1"/>
            </a:solidFill>
            <a:round/>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2400">
              <a:solidFill>
                <a:prstClr val="black"/>
              </a:solidFill>
              <a:ea typeface="ヒラギノ角ゴ Pro W3" pitchFamily="14" charset="-128"/>
            </a:endParaRPr>
          </a:p>
        </p:txBody>
      </p:sp>
      <p:sp>
        <p:nvSpPr>
          <p:cNvPr id="16395" name="Text Box 13"/>
          <p:cNvSpPr txBox="1">
            <a:spLocks noChangeArrowheads="1"/>
          </p:cNvSpPr>
          <p:nvPr/>
        </p:nvSpPr>
        <p:spPr bwMode="auto">
          <a:xfrm>
            <a:off x="6629400" y="2895600"/>
            <a:ext cx="866775" cy="533400"/>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Provider</a:t>
            </a:r>
            <a:endParaRPr lang="en-US" altLang="en-US" sz="1300">
              <a:solidFill>
                <a:prstClr val="black"/>
              </a:solidFill>
              <a:ea typeface="ヒラギノ角ゴ Pro W3" pitchFamily="14" charset="-128"/>
            </a:endParaRPr>
          </a:p>
        </p:txBody>
      </p:sp>
      <p:sp>
        <p:nvSpPr>
          <p:cNvPr id="16396" name="Text Box 14"/>
          <p:cNvSpPr txBox="1">
            <a:spLocks noChangeArrowheads="1"/>
          </p:cNvSpPr>
          <p:nvPr/>
        </p:nvSpPr>
        <p:spPr bwMode="auto">
          <a:xfrm>
            <a:off x="8153400" y="2895600"/>
            <a:ext cx="701675" cy="547688"/>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Client</a:t>
            </a:r>
            <a:endParaRPr lang="en-US" altLang="en-US" sz="1300">
              <a:solidFill>
                <a:prstClr val="black"/>
              </a:solidFill>
              <a:ea typeface="ヒラギノ角ゴ Pro W3" pitchFamily="14" charset="-128"/>
            </a:endParaRPr>
          </a:p>
        </p:txBody>
      </p:sp>
      <p:sp>
        <p:nvSpPr>
          <p:cNvPr id="16397" name="Text Box 17"/>
          <p:cNvSpPr txBox="1">
            <a:spLocks noChangeArrowheads="1"/>
          </p:cNvSpPr>
          <p:nvPr/>
        </p:nvSpPr>
        <p:spPr bwMode="auto">
          <a:xfrm>
            <a:off x="7162800" y="2286000"/>
            <a:ext cx="895350" cy="304800"/>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Phone</a:t>
            </a:r>
            <a:endParaRPr lang="en-US" altLang="en-US" sz="1300">
              <a:solidFill>
                <a:prstClr val="black"/>
              </a:solidFill>
              <a:ea typeface="ヒラギノ角ゴ Pro W3" pitchFamily="14" charset="-128"/>
            </a:endParaRPr>
          </a:p>
        </p:txBody>
      </p:sp>
      <p:sp>
        <p:nvSpPr>
          <p:cNvPr id="16398" name="TextBox 36"/>
          <p:cNvSpPr txBox="1">
            <a:spLocks noChangeArrowheads="1"/>
          </p:cNvSpPr>
          <p:nvPr/>
        </p:nvSpPr>
        <p:spPr bwMode="auto">
          <a:xfrm>
            <a:off x="685800" y="2936875"/>
            <a:ext cx="15240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A</a:t>
            </a:r>
          </a:p>
        </p:txBody>
      </p:sp>
      <p:sp>
        <p:nvSpPr>
          <p:cNvPr id="16399" name="TextBox 37"/>
          <p:cNvSpPr txBox="1">
            <a:spLocks noChangeArrowheads="1"/>
          </p:cNvSpPr>
          <p:nvPr/>
        </p:nvSpPr>
        <p:spPr bwMode="auto">
          <a:xfrm>
            <a:off x="3744913" y="2951163"/>
            <a:ext cx="16002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B</a:t>
            </a:r>
          </a:p>
        </p:txBody>
      </p:sp>
      <p:sp>
        <p:nvSpPr>
          <p:cNvPr id="16400" name="TextBox 38"/>
          <p:cNvSpPr txBox="1">
            <a:spLocks noChangeArrowheads="1"/>
          </p:cNvSpPr>
          <p:nvPr/>
        </p:nvSpPr>
        <p:spPr bwMode="auto">
          <a:xfrm>
            <a:off x="6858000" y="1524000"/>
            <a:ext cx="16002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C</a:t>
            </a:r>
          </a:p>
        </p:txBody>
      </p:sp>
      <p:sp>
        <p:nvSpPr>
          <p:cNvPr id="16401" name="TextBox 39"/>
          <p:cNvSpPr txBox="1">
            <a:spLocks noChangeArrowheads="1"/>
          </p:cNvSpPr>
          <p:nvPr/>
        </p:nvSpPr>
        <p:spPr bwMode="auto">
          <a:xfrm>
            <a:off x="6705600" y="4191000"/>
            <a:ext cx="16002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D</a:t>
            </a:r>
          </a:p>
        </p:txBody>
      </p:sp>
    </p:spTree>
    <p:extLst>
      <p:ext uri="{BB962C8B-B14F-4D97-AF65-F5344CB8AC3E}">
        <p14:creationId xmlns:p14="http://schemas.microsoft.com/office/powerpoint/2010/main" val="3654316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914400"/>
            <a:ext cx="5715000" cy="1371600"/>
          </a:xfrm>
        </p:spPr>
        <p:txBody>
          <a:bodyPr/>
          <a:lstStyle/>
          <a:p>
            <a:r>
              <a:rPr lang="en-US" altLang="en-US" smtClean="0">
                <a:latin typeface="Arial" panose="020B0604020202020204" pitchFamily="34" charset="0"/>
                <a:cs typeface="Arial" panose="020B0604020202020204" pitchFamily="34" charset="0"/>
              </a:rPr>
              <a:t>Where do you position the interpreter?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endParaRPr lang="en-US" altLang="en-US" smtClean="0">
              <a:latin typeface="Arial" panose="020B0604020202020204" pitchFamily="34" charset="0"/>
              <a:cs typeface="Arial" panose="020B0604020202020204" pitchFamily="34" charset="0"/>
            </a:endParaRPr>
          </a:p>
        </p:txBody>
      </p:sp>
      <p:grpSp>
        <p:nvGrpSpPr>
          <p:cNvPr id="17411" name="Group 3"/>
          <p:cNvGrpSpPr>
            <a:grpSpLocks/>
          </p:cNvGrpSpPr>
          <p:nvPr/>
        </p:nvGrpSpPr>
        <p:grpSpPr bwMode="auto">
          <a:xfrm>
            <a:off x="228600" y="3733800"/>
            <a:ext cx="2209800" cy="1143000"/>
            <a:chOff x="4140" y="11839"/>
            <a:chExt cx="3480" cy="1800"/>
          </a:xfrm>
        </p:grpSpPr>
        <p:sp>
          <p:nvSpPr>
            <p:cNvPr id="17442" name="AutoShape 4"/>
            <p:cNvSpPr>
              <a:spLocks noChangeArrowheads="1"/>
            </p:cNvSpPr>
            <p:nvPr/>
          </p:nvSpPr>
          <p:spPr bwMode="auto">
            <a:xfrm>
              <a:off x="5355" y="12285"/>
              <a:ext cx="1320" cy="1050"/>
            </a:xfrm>
            <a:prstGeom prst="triangle">
              <a:avLst>
                <a:gd name="adj" fmla="val 50000"/>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1300">
                <a:solidFill>
                  <a:prstClr val="black"/>
                </a:solidFill>
                <a:ea typeface="ヒラギノ角ゴ Pro W3" pitchFamily="14" charset="-128"/>
              </a:endParaRPr>
            </a:p>
          </p:txBody>
        </p:sp>
        <p:sp>
          <p:nvSpPr>
            <p:cNvPr id="17443" name="Text Box 5"/>
            <p:cNvSpPr txBox="1">
              <a:spLocks noChangeArrowheads="1"/>
            </p:cNvSpPr>
            <p:nvPr/>
          </p:nvSpPr>
          <p:spPr bwMode="auto">
            <a:xfrm>
              <a:off x="5220" y="11839"/>
              <a:ext cx="1560" cy="446"/>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Interpreter</a:t>
              </a:r>
              <a:endParaRPr lang="en-US" altLang="en-US" sz="1300">
                <a:solidFill>
                  <a:prstClr val="black"/>
                </a:solidFill>
                <a:ea typeface="ヒラギノ角ゴ Pro W3" pitchFamily="14" charset="-128"/>
              </a:endParaRPr>
            </a:p>
          </p:txBody>
        </p:sp>
        <p:sp>
          <p:nvSpPr>
            <p:cNvPr id="17444" name="Text Box 6"/>
            <p:cNvSpPr txBox="1">
              <a:spLocks noChangeArrowheads="1"/>
            </p:cNvSpPr>
            <p:nvPr/>
          </p:nvSpPr>
          <p:spPr bwMode="auto">
            <a:xfrm>
              <a:off x="6675" y="13230"/>
              <a:ext cx="945" cy="409"/>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Client</a:t>
              </a:r>
              <a:endParaRPr lang="en-US" altLang="en-US" sz="1300">
                <a:solidFill>
                  <a:prstClr val="black"/>
                </a:solidFill>
                <a:ea typeface="ヒラギノ角ゴ Pro W3" pitchFamily="14" charset="-128"/>
              </a:endParaRPr>
            </a:p>
          </p:txBody>
        </p:sp>
        <p:sp>
          <p:nvSpPr>
            <p:cNvPr id="17445" name="Text Box 7"/>
            <p:cNvSpPr txBox="1">
              <a:spLocks noChangeArrowheads="1"/>
            </p:cNvSpPr>
            <p:nvPr/>
          </p:nvSpPr>
          <p:spPr bwMode="auto">
            <a:xfrm>
              <a:off x="4140" y="13185"/>
              <a:ext cx="1215" cy="454"/>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Provider</a:t>
              </a:r>
              <a:endParaRPr lang="en-US" altLang="en-US" sz="1300">
                <a:solidFill>
                  <a:prstClr val="black"/>
                </a:solidFill>
                <a:ea typeface="ヒラギノ角ゴ Pro W3" pitchFamily="14" charset="-128"/>
              </a:endParaRPr>
            </a:p>
          </p:txBody>
        </p:sp>
      </p:grpSp>
      <p:sp>
        <p:nvSpPr>
          <p:cNvPr id="36873" name="Text Box 9"/>
          <p:cNvSpPr txBox="1">
            <a:spLocks noChangeArrowheads="1"/>
          </p:cNvSpPr>
          <p:nvPr/>
        </p:nvSpPr>
        <p:spPr bwMode="auto">
          <a:xfrm>
            <a:off x="5105400" y="3551238"/>
            <a:ext cx="481013" cy="715962"/>
          </a:xfrm>
          <a:prstGeom prst="rect">
            <a:avLst/>
          </a:prstGeom>
          <a:solidFill>
            <a:srgbClr val="FFFFFF"/>
          </a:solidFill>
          <a:ln w="9525">
            <a:solidFill>
              <a:srgbClr val="000000"/>
            </a:solidFill>
            <a:miter lim="800000"/>
            <a:headEnd/>
            <a:tailEnd/>
          </a:ln>
        </p:spPr>
        <p:txBody>
          <a:bodyPr vert="vert"/>
          <a:lstStyle/>
          <a:p>
            <a:pPr algn="ctr" eaLnBrk="0" fontAlgn="base" hangingPunct="0">
              <a:spcBef>
                <a:spcPct val="0"/>
              </a:spcBef>
              <a:spcAft>
                <a:spcPts val="1000"/>
              </a:spcAft>
              <a:defRPr/>
            </a:pPr>
            <a:r>
              <a:rPr lang="en-US" sz="1300">
                <a:solidFill>
                  <a:prstClr val="black"/>
                </a:solidFill>
                <a:latin typeface="Calibri" pitchFamily="34" charset="0"/>
                <a:ea typeface="ヒラギノ角ゴ Pro W3" pitchFamily="14" charset="-128"/>
              </a:rPr>
              <a:t>Interp</a:t>
            </a:r>
            <a:endParaRPr lang="en-US" sz="1300">
              <a:solidFill>
                <a:prstClr val="black"/>
              </a:solidFill>
              <a:ea typeface="ヒラギノ角ゴ Pro W3" pitchFamily="14" charset="-128"/>
            </a:endParaRPr>
          </a:p>
        </p:txBody>
      </p:sp>
      <p:sp>
        <p:nvSpPr>
          <p:cNvPr id="36874" name="Text Box 10"/>
          <p:cNvSpPr txBox="1">
            <a:spLocks noChangeArrowheads="1"/>
          </p:cNvSpPr>
          <p:nvPr/>
        </p:nvSpPr>
        <p:spPr bwMode="auto">
          <a:xfrm>
            <a:off x="4800600" y="4008438"/>
            <a:ext cx="455613" cy="715962"/>
          </a:xfrm>
          <a:prstGeom prst="rect">
            <a:avLst/>
          </a:prstGeom>
          <a:solidFill>
            <a:srgbClr val="FFFFFF"/>
          </a:solidFill>
          <a:ln w="9525">
            <a:solidFill>
              <a:srgbClr val="000000"/>
            </a:solidFill>
            <a:miter lim="800000"/>
            <a:headEnd/>
            <a:tailEnd/>
          </a:ln>
        </p:spPr>
        <p:txBody>
          <a:bodyPr vert="vert"/>
          <a:lstStyle/>
          <a:p>
            <a:pPr algn="ctr" eaLnBrk="0" fontAlgn="base" hangingPunct="0">
              <a:spcBef>
                <a:spcPct val="0"/>
              </a:spcBef>
              <a:spcAft>
                <a:spcPts val="1000"/>
              </a:spcAft>
              <a:defRPr/>
            </a:pPr>
            <a:r>
              <a:rPr lang="en-US" sz="1300">
                <a:solidFill>
                  <a:prstClr val="black"/>
                </a:solidFill>
                <a:latin typeface="Calibri" pitchFamily="34" charset="0"/>
                <a:ea typeface="ヒラギノ角ゴ Pro W3" pitchFamily="14" charset="-128"/>
              </a:rPr>
              <a:t>Client</a:t>
            </a:r>
            <a:endParaRPr lang="en-US" sz="1300">
              <a:solidFill>
                <a:prstClr val="black"/>
              </a:solidFill>
              <a:ea typeface="ヒラギノ角ゴ Pro W3" pitchFamily="14" charset="-128"/>
            </a:endParaRPr>
          </a:p>
        </p:txBody>
      </p:sp>
      <p:sp>
        <p:nvSpPr>
          <p:cNvPr id="36875" name="Text Box 11"/>
          <p:cNvSpPr txBox="1">
            <a:spLocks noChangeArrowheads="1"/>
          </p:cNvSpPr>
          <p:nvPr/>
        </p:nvSpPr>
        <p:spPr bwMode="auto">
          <a:xfrm>
            <a:off x="3574685" y="3949701"/>
            <a:ext cx="561976" cy="774699"/>
          </a:xfrm>
          <a:prstGeom prst="rect">
            <a:avLst/>
          </a:prstGeom>
          <a:solidFill>
            <a:srgbClr val="FFFFFF"/>
          </a:solidFill>
          <a:ln w="9525">
            <a:solidFill>
              <a:srgbClr val="000000"/>
            </a:solidFill>
            <a:miter lim="800000"/>
            <a:headEnd/>
            <a:tailEnd/>
          </a:ln>
        </p:spPr>
        <p:txBody>
          <a:bodyPr vert="vert270"/>
          <a:lstStyle/>
          <a:p>
            <a:pPr algn="ctr" eaLnBrk="0" fontAlgn="base" hangingPunct="0">
              <a:spcBef>
                <a:spcPct val="0"/>
              </a:spcBef>
              <a:spcAft>
                <a:spcPts val="1000"/>
              </a:spcAft>
              <a:defRPr/>
            </a:pPr>
            <a:r>
              <a:rPr lang="en-US" sz="1300">
                <a:solidFill>
                  <a:prstClr val="black"/>
                </a:solidFill>
                <a:latin typeface="Calibri" pitchFamily="34" charset="0"/>
                <a:ea typeface="ヒラギノ角ゴ Pro W3" pitchFamily="14" charset="-128"/>
              </a:rPr>
              <a:t>Provider</a:t>
            </a:r>
            <a:endParaRPr lang="en-US" sz="1300">
              <a:solidFill>
                <a:prstClr val="black"/>
              </a:solidFill>
              <a:ea typeface="ヒラギノ角ゴ Pro W3" pitchFamily="14" charset="-128"/>
            </a:endParaRPr>
          </a:p>
        </p:txBody>
      </p:sp>
      <p:cxnSp>
        <p:nvCxnSpPr>
          <p:cNvPr id="17415" name="AutoShape 12"/>
          <p:cNvCxnSpPr>
            <a:cxnSpLocks noChangeShapeType="1"/>
          </p:cNvCxnSpPr>
          <p:nvPr/>
        </p:nvCxnSpPr>
        <p:spPr bwMode="auto">
          <a:xfrm>
            <a:off x="4114800" y="4313238"/>
            <a:ext cx="709613" cy="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17416" name="Text Box 13"/>
          <p:cNvSpPr txBox="1">
            <a:spLocks noChangeArrowheads="1"/>
          </p:cNvSpPr>
          <p:nvPr/>
        </p:nvSpPr>
        <p:spPr bwMode="auto">
          <a:xfrm>
            <a:off x="5883275" y="4800600"/>
            <a:ext cx="866775" cy="709613"/>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Provider</a:t>
            </a:r>
            <a:endParaRPr lang="en-US" altLang="en-US" sz="1300">
              <a:solidFill>
                <a:prstClr val="black"/>
              </a:solidFill>
              <a:ea typeface="ヒラギノ角ゴ Pro W3" pitchFamily="14" charset="-128"/>
            </a:endParaRPr>
          </a:p>
        </p:txBody>
      </p:sp>
      <p:sp>
        <p:nvSpPr>
          <p:cNvPr id="17417" name="Text Box 14"/>
          <p:cNvSpPr txBox="1">
            <a:spLocks noChangeArrowheads="1"/>
          </p:cNvSpPr>
          <p:nvPr/>
        </p:nvSpPr>
        <p:spPr bwMode="auto">
          <a:xfrm>
            <a:off x="8229600" y="4876800"/>
            <a:ext cx="701675" cy="547688"/>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Client</a:t>
            </a:r>
            <a:endParaRPr lang="en-US" altLang="en-US" sz="1300">
              <a:solidFill>
                <a:prstClr val="black"/>
              </a:solidFill>
              <a:ea typeface="ヒラギノ角ゴ Pro W3" pitchFamily="14" charset="-128"/>
            </a:endParaRPr>
          </a:p>
        </p:txBody>
      </p:sp>
      <p:cxnSp>
        <p:nvCxnSpPr>
          <p:cNvPr id="17418" name="AutoShape 15"/>
          <p:cNvCxnSpPr>
            <a:cxnSpLocks noChangeShapeType="1"/>
            <a:stCxn id="17416" idx="3"/>
          </p:cNvCxnSpPr>
          <p:nvPr/>
        </p:nvCxnSpPr>
        <p:spPr bwMode="auto">
          <a:xfrm flipV="1">
            <a:off x="6750050" y="5153025"/>
            <a:ext cx="768350" cy="3175"/>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7419" name="AutoShape 16"/>
          <p:cNvCxnSpPr>
            <a:cxnSpLocks noChangeShapeType="1"/>
          </p:cNvCxnSpPr>
          <p:nvPr/>
        </p:nvCxnSpPr>
        <p:spPr bwMode="auto">
          <a:xfrm flipV="1">
            <a:off x="7489825" y="5153025"/>
            <a:ext cx="742950" cy="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17420" name="Text Box 17"/>
          <p:cNvSpPr txBox="1">
            <a:spLocks noChangeArrowheads="1"/>
          </p:cNvSpPr>
          <p:nvPr/>
        </p:nvSpPr>
        <p:spPr bwMode="auto">
          <a:xfrm>
            <a:off x="7146925" y="4876800"/>
            <a:ext cx="742950" cy="547688"/>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Phone</a:t>
            </a:r>
            <a:endParaRPr lang="en-US" altLang="en-US" sz="1300">
              <a:solidFill>
                <a:prstClr val="black"/>
              </a:solidFill>
              <a:ea typeface="ヒラギノ角ゴ Pro W3" pitchFamily="14" charset="-128"/>
            </a:endParaRPr>
          </a:p>
        </p:txBody>
      </p:sp>
      <p:sp>
        <p:nvSpPr>
          <p:cNvPr id="17421" name="Rectangle 25"/>
          <p:cNvSpPr>
            <a:spLocks noChangeArrowheads="1"/>
          </p:cNvSpPr>
          <p:nvPr/>
        </p:nvSpPr>
        <p:spPr bwMode="auto">
          <a:xfrm>
            <a:off x="6705600" y="2133600"/>
            <a:ext cx="1981200" cy="533400"/>
          </a:xfrm>
          <a:prstGeom prst="rect">
            <a:avLst/>
          </a:prstGeom>
          <a:solidFill>
            <a:schemeClr val="accent1"/>
          </a:solidFill>
          <a:ln w="9525" algn="ctr">
            <a:solidFill>
              <a:schemeClr val="tx1"/>
            </a:solidFill>
            <a:round/>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2400">
              <a:solidFill>
                <a:prstClr val="black"/>
              </a:solidFill>
              <a:ea typeface="ヒラギノ角ゴ Pro W3" pitchFamily="14" charset="-128"/>
            </a:endParaRPr>
          </a:p>
        </p:txBody>
      </p:sp>
      <p:sp>
        <p:nvSpPr>
          <p:cNvPr id="17422" name="Text Box 13"/>
          <p:cNvSpPr txBox="1">
            <a:spLocks noChangeArrowheads="1"/>
          </p:cNvSpPr>
          <p:nvPr/>
        </p:nvSpPr>
        <p:spPr bwMode="auto">
          <a:xfrm>
            <a:off x="6629400" y="2895600"/>
            <a:ext cx="866775" cy="533400"/>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Provider</a:t>
            </a:r>
            <a:endParaRPr lang="en-US" altLang="en-US" sz="1300">
              <a:solidFill>
                <a:prstClr val="black"/>
              </a:solidFill>
              <a:ea typeface="ヒラギノ角ゴ Pro W3" pitchFamily="14" charset="-128"/>
            </a:endParaRPr>
          </a:p>
        </p:txBody>
      </p:sp>
      <p:sp>
        <p:nvSpPr>
          <p:cNvPr id="17423" name="Text Box 14"/>
          <p:cNvSpPr txBox="1">
            <a:spLocks noChangeArrowheads="1"/>
          </p:cNvSpPr>
          <p:nvPr/>
        </p:nvSpPr>
        <p:spPr bwMode="auto">
          <a:xfrm>
            <a:off x="8153400" y="2895600"/>
            <a:ext cx="701675" cy="547688"/>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Client</a:t>
            </a:r>
            <a:endParaRPr lang="en-US" altLang="en-US" sz="1300">
              <a:solidFill>
                <a:prstClr val="black"/>
              </a:solidFill>
              <a:ea typeface="ヒラギノ角ゴ Pro W3" pitchFamily="14" charset="-128"/>
            </a:endParaRPr>
          </a:p>
        </p:txBody>
      </p:sp>
      <p:sp>
        <p:nvSpPr>
          <p:cNvPr id="17424" name="Text Box 17"/>
          <p:cNvSpPr txBox="1">
            <a:spLocks noChangeArrowheads="1"/>
          </p:cNvSpPr>
          <p:nvPr/>
        </p:nvSpPr>
        <p:spPr bwMode="auto">
          <a:xfrm>
            <a:off x="7162800" y="2286000"/>
            <a:ext cx="895350" cy="304800"/>
          </a:xfrm>
          <a:prstGeom prst="rect">
            <a:avLst/>
          </a:prstGeom>
          <a:solidFill>
            <a:srgbClr val="FFFFFF"/>
          </a:solidFill>
          <a:ln w="9525">
            <a:solidFill>
              <a:srgbClr val="000000"/>
            </a:solidFill>
            <a:miter lim="800000"/>
            <a:headEnd/>
            <a:tailEnd/>
          </a:ln>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ts val="1000"/>
              </a:spcAft>
            </a:pPr>
            <a:r>
              <a:rPr lang="en-US" altLang="en-US" sz="1300">
                <a:solidFill>
                  <a:prstClr val="black"/>
                </a:solidFill>
                <a:latin typeface="Calibri" panose="020F0502020204030204" pitchFamily="34" charset="0"/>
                <a:ea typeface="ヒラギノ角ゴ Pro W3" pitchFamily="14" charset="-128"/>
              </a:rPr>
              <a:t>Phone</a:t>
            </a:r>
            <a:endParaRPr lang="en-US" altLang="en-US" sz="1300">
              <a:solidFill>
                <a:prstClr val="black"/>
              </a:solidFill>
              <a:ea typeface="ヒラギノ角ゴ Pro W3" pitchFamily="14" charset="-128"/>
            </a:endParaRPr>
          </a:p>
        </p:txBody>
      </p:sp>
      <p:cxnSp>
        <p:nvCxnSpPr>
          <p:cNvPr id="17425" name="AutoShape 16"/>
          <p:cNvCxnSpPr>
            <a:cxnSpLocks noChangeShapeType="1"/>
          </p:cNvCxnSpPr>
          <p:nvPr/>
        </p:nvCxnSpPr>
        <p:spPr bwMode="auto">
          <a:xfrm>
            <a:off x="8001000" y="2590800"/>
            <a:ext cx="438150" cy="30480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7426" name="AutoShape 16"/>
          <p:cNvCxnSpPr>
            <a:cxnSpLocks noChangeShapeType="1"/>
            <a:endCxn id="17422" idx="0"/>
          </p:cNvCxnSpPr>
          <p:nvPr/>
        </p:nvCxnSpPr>
        <p:spPr bwMode="auto">
          <a:xfrm flipH="1">
            <a:off x="7062788" y="2590800"/>
            <a:ext cx="428625" cy="30480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17427" name="TextBox 36"/>
          <p:cNvSpPr txBox="1">
            <a:spLocks noChangeArrowheads="1"/>
          </p:cNvSpPr>
          <p:nvPr/>
        </p:nvSpPr>
        <p:spPr bwMode="auto">
          <a:xfrm>
            <a:off x="685800" y="2971800"/>
            <a:ext cx="15240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A</a:t>
            </a:r>
          </a:p>
        </p:txBody>
      </p:sp>
      <p:sp>
        <p:nvSpPr>
          <p:cNvPr id="17428" name="TextBox 37"/>
          <p:cNvSpPr txBox="1">
            <a:spLocks noChangeArrowheads="1"/>
          </p:cNvSpPr>
          <p:nvPr/>
        </p:nvSpPr>
        <p:spPr bwMode="auto">
          <a:xfrm>
            <a:off x="3668713" y="2925763"/>
            <a:ext cx="16002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B</a:t>
            </a:r>
          </a:p>
        </p:txBody>
      </p:sp>
      <p:sp>
        <p:nvSpPr>
          <p:cNvPr id="17429" name="TextBox 38"/>
          <p:cNvSpPr txBox="1">
            <a:spLocks noChangeArrowheads="1"/>
          </p:cNvSpPr>
          <p:nvPr/>
        </p:nvSpPr>
        <p:spPr bwMode="auto">
          <a:xfrm>
            <a:off x="6858000" y="1524000"/>
            <a:ext cx="16002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C</a:t>
            </a:r>
          </a:p>
        </p:txBody>
      </p:sp>
      <p:sp>
        <p:nvSpPr>
          <p:cNvPr id="17430" name="TextBox 39"/>
          <p:cNvSpPr txBox="1">
            <a:spLocks noChangeArrowheads="1"/>
          </p:cNvSpPr>
          <p:nvPr/>
        </p:nvSpPr>
        <p:spPr bwMode="auto">
          <a:xfrm>
            <a:off x="6705600" y="4191000"/>
            <a:ext cx="1600200" cy="492125"/>
          </a:xfrm>
          <a:prstGeom prst="rect">
            <a:avLst/>
          </a:prstGeom>
          <a:solidFill>
            <a:schemeClr val="bg2"/>
          </a:solidFill>
          <a:ln w="9525">
            <a:solidFill>
              <a:schemeClr val="tx1"/>
            </a:solidFill>
            <a:miter lim="800000"/>
            <a:headEnd/>
            <a:tailEnd/>
          </a:ln>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600">
                <a:solidFill>
                  <a:prstClr val="black"/>
                </a:solidFill>
                <a:ea typeface="ヒラギノ角ゴ Pro W3" pitchFamily="14" charset="-128"/>
              </a:rPr>
              <a:t>Choice D</a:t>
            </a:r>
          </a:p>
        </p:txBody>
      </p:sp>
      <p:grpSp>
        <p:nvGrpSpPr>
          <p:cNvPr id="17431" name="Group 52"/>
          <p:cNvGrpSpPr>
            <a:grpSpLocks/>
          </p:cNvGrpSpPr>
          <p:nvPr/>
        </p:nvGrpSpPr>
        <p:grpSpPr bwMode="auto">
          <a:xfrm>
            <a:off x="152400" y="2971800"/>
            <a:ext cx="2438400" cy="2743200"/>
            <a:chOff x="3048000" y="2667000"/>
            <a:chExt cx="2438400" cy="2743200"/>
          </a:xfrm>
        </p:grpSpPr>
        <p:cxnSp>
          <p:nvCxnSpPr>
            <p:cNvPr id="17440" name="Straight Connector 30"/>
            <p:cNvCxnSpPr>
              <a:cxnSpLocks noChangeShapeType="1"/>
            </p:cNvCxnSpPr>
            <p:nvPr/>
          </p:nvCxnSpPr>
          <p:spPr bwMode="auto">
            <a:xfrm>
              <a:off x="3200400" y="2667000"/>
              <a:ext cx="2286000" cy="2743200"/>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cxnSp>
          <p:nvCxnSpPr>
            <p:cNvPr id="17441" name="Straight Connector 32"/>
            <p:cNvCxnSpPr>
              <a:cxnSpLocks noChangeShapeType="1"/>
            </p:cNvCxnSpPr>
            <p:nvPr/>
          </p:nvCxnSpPr>
          <p:spPr bwMode="auto">
            <a:xfrm flipV="1">
              <a:off x="3048000" y="2667000"/>
              <a:ext cx="2438400" cy="2667000"/>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grpSp>
      <p:cxnSp>
        <p:nvCxnSpPr>
          <p:cNvPr id="17432" name="Straight Connector 33"/>
          <p:cNvCxnSpPr>
            <a:cxnSpLocks noChangeShapeType="1"/>
          </p:cNvCxnSpPr>
          <p:nvPr/>
        </p:nvCxnSpPr>
        <p:spPr bwMode="auto">
          <a:xfrm>
            <a:off x="6553200" y="990600"/>
            <a:ext cx="2286000" cy="2743200"/>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cxnSp>
        <p:nvCxnSpPr>
          <p:cNvPr id="17433" name="Straight Connector 34"/>
          <p:cNvCxnSpPr>
            <a:cxnSpLocks noChangeShapeType="1"/>
          </p:cNvCxnSpPr>
          <p:nvPr/>
        </p:nvCxnSpPr>
        <p:spPr bwMode="auto">
          <a:xfrm flipV="1">
            <a:off x="6477000" y="990600"/>
            <a:ext cx="2362200" cy="2667000"/>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grpSp>
        <p:nvGrpSpPr>
          <p:cNvPr id="17434" name="Group 45"/>
          <p:cNvGrpSpPr>
            <a:grpSpLocks/>
          </p:cNvGrpSpPr>
          <p:nvPr/>
        </p:nvGrpSpPr>
        <p:grpSpPr bwMode="auto">
          <a:xfrm>
            <a:off x="4341813" y="2266950"/>
            <a:ext cx="685800" cy="609600"/>
            <a:chOff x="2286000" y="2133600"/>
            <a:chExt cx="685800" cy="609600"/>
          </a:xfrm>
        </p:grpSpPr>
        <p:cxnSp>
          <p:nvCxnSpPr>
            <p:cNvPr id="17438" name="Straight Connector 42"/>
            <p:cNvCxnSpPr>
              <a:cxnSpLocks noChangeShapeType="1"/>
            </p:cNvCxnSpPr>
            <p:nvPr/>
          </p:nvCxnSpPr>
          <p:spPr bwMode="auto">
            <a:xfrm>
              <a:off x="2286000" y="2514600"/>
              <a:ext cx="152400" cy="228600"/>
            </a:xfrm>
            <a:prstGeom prst="line">
              <a:avLst/>
            </a:prstGeom>
            <a:noFill/>
            <a:ln w="57150" algn="ctr">
              <a:solidFill>
                <a:srgbClr val="00B050"/>
              </a:solidFill>
              <a:round/>
              <a:headEnd/>
              <a:tailEnd/>
            </a:ln>
            <a:extLst>
              <a:ext uri="{909E8E84-426E-40DD-AFC4-6F175D3DCCD1}">
                <a14:hiddenFill xmlns:a14="http://schemas.microsoft.com/office/drawing/2010/main">
                  <a:noFill/>
                </a14:hiddenFill>
              </a:ext>
            </a:extLst>
          </p:spPr>
        </p:cxnSp>
        <p:cxnSp>
          <p:nvCxnSpPr>
            <p:cNvPr id="17439" name="Straight Connector 43"/>
            <p:cNvCxnSpPr>
              <a:cxnSpLocks noChangeShapeType="1"/>
            </p:cNvCxnSpPr>
            <p:nvPr/>
          </p:nvCxnSpPr>
          <p:spPr bwMode="auto">
            <a:xfrm flipV="1">
              <a:off x="2438400" y="2133600"/>
              <a:ext cx="533400" cy="609600"/>
            </a:xfrm>
            <a:prstGeom prst="line">
              <a:avLst/>
            </a:prstGeom>
            <a:noFill/>
            <a:ln w="57150" algn="ctr">
              <a:solidFill>
                <a:srgbClr val="00B050"/>
              </a:solidFill>
              <a:round/>
              <a:headEnd/>
              <a:tailEnd/>
            </a:ln>
            <a:extLst>
              <a:ext uri="{909E8E84-426E-40DD-AFC4-6F175D3DCCD1}">
                <a14:hiddenFill xmlns:a14="http://schemas.microsoft.com/office/drawing/2010/main">
                  <a:noFill/>
                </a14:hiddenFill>
              </a:ext>
            </a:extLst>
          </p:spPr>
        </p:cxnSp>
      </p:grpSp>
      <p:grpSp>
        <p:nvGrpSpPr>
          <p:cNvPr id="17435" name="Group 49"/>
          <p:cNvGrpSpPr>
            <a:grpSpLocks/>
          </p:cNvGrpSpPr>
          <p:nvPr/>
        </p:nvGrpSpPr>
        <p:grpSpPr bwMode="auto">
          <a:xfrm>
            <a:off x="6096000" y="4114800"/>
            <a:ext cx="685800" cy="609600"/>
            <a:chOff x="2286000" y="2133600"/>
            <a:chExt cx="685800" cy="609600"/>
          </a:xfrm>
        </p:grpSpPr>
        <p:cxnSp>
          <p:nvCxnSpPr>
            <p:cNvPr id="17436" name="Straight Connector 50"/>
            <p:cNvCxnSpPr>
              <a:cxnSpLocks noChangeShapeType="1"/>
            </p:cNvCxnSpPr>
            <p:nvPr/>
          </p:nvCxnSpPr>
          <p:spPr bwMode="auto">
            <a:xfrm>
              <a:off x="2286000" y="2514600"/>
              <a:ext cx="152400" cy="228600"/>
            </a:xfrm>
            <a:prstGeom prst="line">
              <a:avLst/>
            </a:prstGeom>
            <a:noFill/>
            <a:ln w="57150" algn="ctr">
              <a:solidFill>
                <a:srgbClr val="00B050"/>
              </a:solidFill>
              <a:round/>
              <a:headEnd/>
              <a:tailEnd/>
            </a:ln>
            <a:extLst>
              <a:ext uri="{909E8E84-426E-40DD-AFC4-6F175D3DCCD1}">
                <a14:hiddenFill xmlns:a14="http://schemas.microsoft.com/office/drawing/2010/main">
                  <a:noFill/>
                </a14:hiddenFill>
              </a:ext>
            </a:extLst>
          </p:spPr>
        </p:cxnSp>
        <p:cxnSp>
          <p:nvCxnSpPr>
            <p:cNvPr id="17437" name="Straight Connector 51"/>
            <p:cNvCxnSpPr>
              <a:cxnSpLocks noChangeShapeType="1"/>
            </p:cNvCxnSpPr>
            <p:nvPr/>
          </p:nvCxnSpPr>
          <p:spPr bwMode="auto">
            <a:xfrm flipV="1">
              <a:off x="2438400" y="2133600"/>
              <a:ext cx="533400" cy="609600"/>
            </a:xfrm>
            <a:prstGeom prst="line">
              <a:avLst/>
            </a:prstGeom>
            <a:noFill/>
            <a:ln w="57150" algn="ctr">
              <a:solidFill>
                <a:srgbClr val="00B050"/>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693898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838200"/>
            <a:ext cx="8610600" cy="857250"/>
          </a:xfrm>
        </p:spPr>
        <p:txBody>
          <a:bodyPr/>
          <a:lstStyle/>
          <a:p>
            <a:r>
              <a:rPr lang="en-US" altLang="en-US" sz="3100" smtClean="0">
                <a:latin typeface="Arial" panose="020B0604020202020204" pitchFamily="34" charset="0"/>
                <a:cs typeface="Arial" panose="020B0604020202020204" pitchFamily="34" charset="0"/>
              </a:rPr>
              <a:t>How to work with an interpreter– and WHY?</a:t>
            </a:r>
          </a:p>
        </p:txBody>
      </p:sp>
      <p:sp>
        <p:nvSpPr>
          <p:cNvPr id="18435" name="Text Placeholder 11"/>
          <p:cNvSpPr>
            <a:spLocks noGrp="1"/>
          </p:cNvSpPr>
          <p:nvPr>
            <p:ph type="body" sz="half" idx="2"/>
          </p:nvPr>
        </p:nvSpPr>
        <p:spPr>
          <a:xfrm>
            <a:off x="457200" y="1981200"/>
            <a:ext cx="4419600" cy="3429000"/>
          </a:xfrm>
        </p:spPr>
        <p:txBody>
          <a:bodyPr lIns="0" tIns="0" rIns="0" bIns="0"/>
          <a:lstStyle/>
          <a:p>
            <a:pPr eaLnBrk="1" hangingPunct="1">
              <a:spcAft>
                <a:spcPts val="1200"/>
              </a:spcAft>
              <a:buFontTx/>
              <a:buChar char="•"/>
            </a:pPr>
            <a:r>
              <a:rPr lang="en-US" altLang="en-US" sz="2400" dirty="0" smtClean="0">
                <a:latin typeface="AkzidenzGrotesk-Roman" pitchFamily="80" charset="0"/>
              </a:rPr>
              <a:t>Look at and speak directly to the client – not the interpreter!</a:t>
            </a:r>
          </a:p>
          <a:p>
            <a:pPr eaLnBrk="1" hangingPunct="1">
              <a:spcAft>
                <a:spcPts val="1200"/>
              </a:spcAft>
              <a:buFontTx/>
              <a:buChar char="•"/>
            </a:pPr>
            <a:r>
              <a:rPr lang="en-US" altLang="en-US" sz="2400" dirty="0" smtClean="0">
                <a:latin typeface="AkzidenzGrotesk-Roman" pitchFamily="80" charset="0"/>
              </a:rPr>
              <a:t>Use first person</a:t>
            </a:r>
          </a:p>
          <a:p>
            <a:pPr lvl="1" eaLnBrk="1" hangingPunct="1">
              <a:spcAft>
                <a:spcPts val="1200"/>
              </a:spcAft>
              <a:buFontTx/>
              <a:buChar char="•"/>
            </a:pPr>
            <a:r>
              <a:rPr lang="en-US" altLang="en-US" sz="1600" dirty="0" smtClean="0">
                <a:latin typeface="AkzidenzGrotesk-Roman" pitchFamily="80" charset="0"/>
              </a:rPr>
              <a:t>Ex: “What are you taking for the pain” NOT “can you ask her what she is taking for the pain?”</a:t>
            </a:r>
          </a:p>
          <a:p>
            <a:pPr eaLnBrk="1" hangingPunct="1">
              <a:spcAft>
                <a:spcPts val="1200"/>
              </a:spcAft>
              <a:buFontTx/>
              <a:buChar char="•"/>
            </a:pPr>
            <a:r>
              <a:rPr lang="en-US" altLang="en-US" sz="2400" dirty="0" smtClean="0">
                <a:latin typeface="AkzidenzGrotesk-Roman" pitchFamily="80" charset="0"/>
              </a:rPr>
              <a:t>Ask </a:t>
            </a:r>
            <a:r>
              <a:rPr lang="en-US" altLang="en-US" sz="2400" b="1" i="1" dirty="0" smtClean="0">
                <a:latin typeface="AkzidenzGrotesk-Roman" pitchFamily="80" charset="0"/>
              </a:rPr>
              <a:t>the client </a:t>
            </a:r>
            <a:r>
              <a:rPr lang="en-US" altLang="en-US" sz="2400" dirty="0" smtClean="0">
                <a:latin typeface="AkzidenzGrotesk-Roman" pitchFamily="80" charset="0"/>
              </a:rPr>
              <a:t>for clarification</a:t>
            </a:r>
          </a:p>
          <a:p>
            <a:pPr eaLnBrk="1" hangingPunct="1">
              <a:buFontTx/>
              <a:buChar char="•"/>
            </a:pPr>
            <a:endParaRPr lang="en-US" altLang="en-US" sz="800" dirty="0" smtClean="0">
              <a:latin typeface="AkzidenzGrotesk-Roman" pitchFamily="80" charset="0"/>
            </a:endParaRPr>
          </a:p>
          <a:p>
            <a:pPr eaLnBrk="1" hangingPunct="1">
              <a:buFontTx/>
              <a:buChar char="•"/>
            </a:pPr>
            <a:endParaRPr lang="en-US" altLang="en-US" sz="800" dirty="0" smtClean="0">
              <a:latin typeface="AkzidenzGrotesk-Roman" pitchFamily="80" charset="0"/>
            </a:endParaRPr>
          </a:p>
        </p:txBody>
      </p:sp>
      <p:sp>
        <p:nvSpPr>
          <p:cNvPr id="18436" name="AutoShape 6" descr="data:image/jpeg;base64,/9j/4AAQSkZJRgABAQAAAQABAAD/2wCEAAkGBhMSEBUUExQWFBUUGBsaFBgYGB0fGhwcGhcXHBkVFxcYHCYgFxklGhoYHy8gJCcpLCwsGB4xNTAqNSYrLCkBCQoKDgwOGg8PGi0kHyQpLCksLCwsLCksLCwsLCwsLCwsLCwsKSwsLCksLCwpLCwpLCwsKSksLCwsLCwsLCksLP/AABEIAJEAtwMBIgACEQEDEQH/xAAcAAABBQEBAQAAAAAAAAAAAAAFAAMEBgcBAgj/xABBEAABAwIEAwQIBAUDAgcAAAABAgMRACEEBRIxBkFRImFxgQcTMkKRobHBFCNSYnKy0eHwMzSCosIVJENTc9Lx/8QAGQEAAwEBAQAAAAAAAAAAAAAAAQIDBAAF/8QAIxEAAgIDAAIDAAMBAAAAAAAAAAECEQMhMRJBIlFhEzJxBP/aAAwDAQACEQMRAD8AmIzzFOS8pRbJBBQAFJCZkJmASJp7K8z1+tGmCpKXNeowo6AAQJt0MdL0MXiCkhPJUjbu53oY8+tEQtd+yAkEAEq2HlPwrNRplK0GeHc9cWr8zSCpPZMmIG3nJoxnmcKYw5cQAtYgBN4JkSLX8Kp+AaLaydPZSQBYjsyJV37mj2bNLeaIQqFe7vYidKpi3jXL+6vhP1ob4d41U+opdCWzJCdINzMReb0adzpJACV9qQNue8fCqnwrkLrbsvhWmSoaSfatvFyLbbVYnsoahSglWokRbYgyFJ6GJHhRzKP8j8efh0b8UH8I7KEk8wKlJNQcJhlBCZMGLCP85UmceJKTYixE0KoKYWw4k0Xw6QBtJoJhcRtF52o/l6YTyJPyp8e2JI6nCEmVEeAqSpO3jSCu6ux9asIRsSzHaHnULOH9WGcHOPuL0Yih2Kw2kyNvp/auWnZ3TnDf+1a/h+5okai5aEhASkQBy85t3VJovbAtI9V5516qLmTykNOKSJUlCikdSEkgfGgEr3F/HbOCIQUKdcMnSkgAR+on6VRHPTWA6k/h7AQe316GqZmbTz6yp0qKz7QO4J5x41WsW0tC9JBnpQtPRRwcVbPonJM3bxLJdaVIWsSOaSY7KuhojmZ7Ku8/9wrMfRJitLqmSmCopKu4oIP0mtLzQ9nz/rU/tHNEdCJQ2Ov9CaVPMJu2Og/7aVKwoznOGYKT0WPnakvApWBqE6TI8etqWdZi0UEBaSZBAB6KBqQw4CPGlb2FXWx5lgEEdZHxqVgVykTvz8RY/MVHaXTrKgFkDn2viYPzj40rCFEU/wC4e83+HWoiF15dxcCCQL89tqMFbBJ0Ot5goDTAJHsmYt31TMK2teIKlXUtd4HftHSrWTCxQjI30oxUqmJUBAm57qGS+BjRfstyySCNKUp6C51TKTaANjXvIVAPqAsCVADwNRMszplS0hJMzfsq3tMkCJuK85Pifz/+ZnzJq8VSRN7ZcBSBpRXl1wJSVGwAJPgLmqCHuo2LM2rNM09IGIfUoMAtIHsmO0ehJ/pQ7hz0mPB3Q/8AmJBhR5i+4NNGgtNbo1NswbV5ezxCFBKwoTsQJHn0qXhgDB3nb4WpPYhsHSoiehpZfgD01i0KNlCenP4U7FBswwoUtCm9A0mTtJH6b7CjCVg8xSxfphaMj4ry1tONcGhSQk6k3MGb/CZtVO4ibQpJWoQE8xWn+k7BNDQ8Cn1gIbibnV7AjrM+VZticKpYhQsLR31mmvGds9HHJTx0gTwpm7zeJStpKj2twOQ3EDmQK3LHP62kKgp1Xg77Hf41kXDOPTg8alRGpsESgciNlD9wrV1Zo1iEoUysLTMK6gkiAobi1V7tGJ6dMnt/6ngPuKVJj2z4D70q4BgpbAUm3MfWrdhl2FVJ7+tWbCrkA91ZoPRomthNlVPPKjSroYPgq31g+VRGl1K1ApIOx386eyYQZcqm5rmq3HSkE6UqP3k/aj+HxFik+0LH7KHj9ZoS5kg1kgq0kyUzz6zV8ElB2yeRN6QTypKkoRqJMkkTvFqczbDtobKwIJsTc+1aY8TXtgmEg8tqhcTPS2Eczc+AMT8z8KNqWRP9A01Fg9l0I0JQTABJMRKibxziIq78LZkz2A7OtayEm8WjeqAwCSLH4eFXXg7B60ElJsqUEi0gbgnwr0ssYrE6Ssw4JP8Al+d1v3+GiYnMkIbLhukdL1FxOKGIwy/V9rWCkd/dQrhbPkOAt3161Apgzv7U7FP9asukCAIEGYHTwrB02pxrmzGsXjUpX6sGFC0aTy5VW2cvKcTB9mJJ5nVaKufF+FUxjHJ9lcrSR0P95FDspxKStKSgFalWJtYJVAPQatN6jH4ukb3U0mzYMrOplsxEoTbpYWms49Jx/wDONgnZo/NQ/pV74XzNt3CslB3QOydwRYgjxBoVxfwenFLDhC5A0yhQBje6VAhV/CtH+nnMzH8Y4n2XFjwUfpNXzIM3UzlS3nFKUuICie0SSrTfukfCq/iuDQm3rlJ/jb/+qq5nb4ZwbGEKtQutSoIshMAwb+1NPPxVNCRv2BnsQt1xj1ipJcW4fIQCTUjMHAiTuoAlI8BJMUGw+YkvIDbZdcWnQ2kW7U9T3VMf4XzCdRZUXCYOkg9lSYjfTJ2isE4+Ts348ihCkis/iAkyqSpV4FzHU9POi2S8YKwzzS0tylICFgmJSVdom3f8qAEfmLBEFKoI7xaD4Xp1G96olTMz2j6ByZ9LvbQZSo9k+Aj60q5wph0obbSnYIBHmkb99dp0rFZgryrUawePQhpBWoJmwk1V8wxgSO87UDVmKjurY27vDpWfFjtbNGWfpGmN5y0TAcTJ2E0TwyyfDx+FZCceogAmbyDzvVk4YzJQcTqVuYM9COffVXhtfFklPe0X5eG1cyCNj9iOY7q8pCxYp25i4P3HgaLIyJxSQpJQqe+PMyLVxWVvJ3bV4i/0rJc49RopMHJxcWCVE9APqTYVEU0XErKiApdhbZKTYCd+ZnvompewJiZgHcxuQOdDsxxoQoFUxF9Ik79OdUjN3QjiqPeHy1Qj8xI74gfWrhl+fDDtttQl0D3gTEqMm3cTWfqz5nmXB4oP9K9o4iZAjXzm6VD7Uc2bO0lFPoMeLGpbqqNhwOAbbcceSk63I1wSRboOtQOKeKBh0DQR6xQm/upn2vPlVTy7iRp96UvrQnVeEqI6iSBAvyPKq1xHmalvSTIKtMgRYHSIHIbW769CMVRkk2m0es7zFTqVr1HUlIUSTv2rgnpFqDnE9LHqfr31MbeHq1T+mCPAyflNRX8MDqke0oJR5kf3rpQTY0MziqC+X4ogIgkaQEpAN4E3MdSSfOr5wzxgdaWnVatRgH9JOwJ5zWfvENImOgSDzJ2HhTOFcUXkJSTqSoGR+oXJPcBVNMjdbN6eUALi3OawPj7iT12YKiQkflAERbb63q6sek0Jf0PI0NJA1FUkqVKYI6G57NZLm0KxBNwPWE79FExes89aLx3ssfB2CUcbh1myULWqSdylChpHVRJFqvedcXN4Rf50htUaISSskC/YPujaayLH3CDIuqYBuDB3HLxqLjXlLjWtStIhOokwOgnlNQX2WfDjT2pxw/qUpXxJP3qbhmtS0p6kD4n+9QMGwRc8+U0TwWISiXFbIBI8T2U/9R+VN1iejc8ozhpCAoEKEQIIskQJI8RSrFsFxmGwAlahFvd+cortVi0kFKPsrPEODLcBR7d5HT/lsTQGatnHBBeUke5IHmqb9+/yqomhFaoRuzoXejOQgqdQnaVUGSb1YsnaSSCFQfp3UW6DFWzd+EnNLMLnVEpG5KdrDrNdzfHK9U4pJ9WgJUoKtfSqCADyk7m3QHegnDGKLWGBUdWp1pueYC1deQoxnOMDaVyJkvIjpqUlQ8qEVexsjp0Vv8E9pbcxCk3WiDMxrRJMbxpIoTneKQXU6Ji4vue/u8KmPYkLQ2FHtAJKAP2pAnwtc91VjFvfmR0NTyY1V+w45bJ4VTK3VAnsyOs09lmXuvmEJmPaMgJHiSbUbw2VtM9p0hxQ2TskePNVZoQZrbI+VZupnDOEWLhEAHugnw2E0FxjDry0tsJLqwSVBAmOfyjeimZKOIcCUQVe6AAABz7qufDWSfh8M+hklTjiTcgCVaCALe7P1r0cFONI87OmpWyhNuwojksfUVHwmJJcAt2ST/0x9ZppvUSEqEGYvyM7GmmXI7UidatulhfzBNGc/FpfYkYNpv6JmIxZU9e4aSVeZsnzolkTOlD6zuhuZ5yTsKDZWqVukjoZ8Jj5mjGGxYDKwn2luIEHmEySmOhn5VXH0lPgWxOQ4VaytYfK1QVEPECYEwjTAH96zrOlDWooJICiQQLbm3fatFfxQKldJI8tqq//AIAk6wonn6sJI25Ezzjkax5XTt/ZtxQcqS+iturBCFAgydud02PhXsNXlXLlU/GZcjDpSEkrke0oCZ6CNrUEfzBKVdpQ7xz8RUlvgZLxdMnKck0SxeWhzLHVN3cacStd76IKYSOYSVAk/wBKrKs0RyJ8vpUrB5+rQttAKQ4kgmb2EwPOrRVMm2Bgs12pTDriiAlRJOw8iftXKOztEvirH+sxClJNl9q30nmetV5QvV/4g4Tx+IZcxzzLeFbbTqDfsmCf0C4ued+6qIWCZ7t65APCRVj4YwnrHEt6gnUdyYjvnwquAnlTmHfUi4JB7vmPCjX2FOmb/nOBGFwgbA0kKbcBjctrSZncmJMmo/EeZhxKigFRWdYjppAUonlB+NZNg+IsWsEesUtKABCjIAHsgA/arXw/xAHklpoNMEolfrFwFqTuUEi5j3ZqnkktC029h7hrC4dQHrXfVqcCiJuogKiAD7IE1A4r4ZYY0nDvLdWVfmBWns9DYDcnpQ1GFSm5IAi+m5jp3CjGTcL4nGkaRoa29a4JhI5NzdavC3fWdyUtIuoOO5cCGWOaW14dntLCQCB7ylTeTy+gFGmvRilTP5r6/XG5KQNA/bpN1DvkVYMq4RZZKVJ1FQuVHdRiLjYDuFHksU0MVLYcmVN/EyI8E45l1QaQVlGziYSlQP6QoyT3UsC5jku6HFPN2OqbRax2q/cZZ+MGwFlSUajGpR2t7qfeV0rP283U6Sokgquk+0qLQT0JEnawFSb8ZVErCPnG5AHF5K8cWSkOKGoDVtrM+0Ao7U+jh4tnS6rTpMlOxkzY+RrufcVq0lCRJSSAvew5x1oE5nIWyQAtThABWtyYVN1RzmmknIlcI6Ww87jmWRAKQP8APM1FwOLDj6lgqSgJhKU2ST+tUjefpQTLcleeOq+kG8CT87xRPF5OtpGtLiARyKVFW4E3J69KeEPHZHLl89BBzEEKg78/876i8TY5eEbQs6dazHq57YTHtKAFhNO5YFtOlwODELj8sEWSr9Sp3iq1xUXSgl4HWVaiogyo8zJttymjp9CpSi7RAxfFS1tqTEFUd4SBvpm8k0E3rldopJcOlJyds6KlYFyFfH6Gok1IwSCVR3H6URQnw9iAhanTcNp+aiEj5TXa9oy9X4bSAZdcnyQm3zJ+FKhaOo2/0gFx3KcUhIB7AXI5pSpKj8hXzwHCJI5iCe4it5wubqebU26dSYjxSoEGY8xWMZnl/wCGxDjShMGB+5O6VAc7VbLieNIljyKYGiklcEHp1qU5hhMzbp/SuJf0+yB51EqP4HHy72jpTBmOcXv1vTmMx8KGiQCBMWCu8AWi1Qg6ArUQO8QPjXjFOpKuyIH1745T0rq9hvVFjwePdRBUklNgRPW40kbKjarrguKcdhoKHtSChKmwtAKSnkI3SRBBg7isobUtVhJgbX5UfwnErvqWmlCWmSrTbtQsiUTzE3A5XoOMZd6HyfDTm/TXiGx+bgkLH6m3CPiFAxVmwXpHU8yHThywDcBSpUR1ECwqj5HhmfVoeV29QBSDYeYqLxZnCi0oJMFR0iO/p5VPya1ZdYlVsmcUY/Cuq1uul8lRhKioqT+0JH1EzQDHZeWQl1GtKVi0yFC3sqnu2nlTuS+owaNbigXFgcpV4CbjxqJi+KlvL0epKGr3JkmNiel+lVjjio2Tlk9IZZb1TMj/ADlTGX5N6x7Vs2k3PUjkKT2IIEC396JYHFjTAoaRF2wuHEtpgWA5ULxLiV9pAQFCZKZCgI5wYPgaQaLq0pKo1KA617zLh4sIKkOdnUNQIuZMRPwp3k+NISMN2w8xmeHawzYUoFZTZKRKpN7nlvVb4tzd5eDW3oSlsqSTN1SFWvyqx4XLoSIABj7CarnHw9XhQObiwPJPaP2pEVZnlKa5SpgHaMcMYP1j0dEk/Sg9Wj0eonEL/wDjP8yaD4cWfKcqAcSSSUpBgE7Ty+JrlEVNqC409ki6rWM7R30qU48cPu6YRPIxz8qG+kLCJ0IcSpIdEJUkkSUKJ0knl2rA7XNB8Hn4YKCrdN/ERYTVczLNF4h1RMdoye+B8zW/Nki40jJhg09jD6FJVCgQehpqnGAFiCvSobavZPOJ90+NqamsRrPTyyQJMwIHcOgploEkDr/m5p0GpuV4BCgok3G3QW9o1xwmXEoT2VEk3ItIifpbneaKZfgtcGNKRued7wDzJoAlm9lAkHcH4ETV3CMM9ljrimgh1ggagowomDeTeZMj4UrV8HjJJ7O4jPktpgKBjZKfvyAoDic3WpWrpZPd4d/eaHlVrDn0j4CiOCyR5TK3tMNoTMnYkdOproY0hp5XMiIKnFQApS1dJJP3o6hlacOVKEdvSZEEAW2P7rVcMDm+HwmAS600EqUgEn3iT+7c3mqnm/Eri+wkIWHJJkSDNzHfM3q0kRQJxOItRPAnsjwoOzhguNOpQIE22PMHuFGGRATUmjg5wxh1LxO0hCSoz7pmAR1mj3E6ZQyjm46hPkLmoPBQ7biv2hI8zP2qZmjurGYZP6StZ8gAPnTKHxsVS2H04ffasy9LZIdYTbToUR4lUH5AVpqXbVSfShloeYDyLqY9qP0KIm/UKij40FSMqmlXKVAY7Vy9GDc4h3ua+qhVNrQPQ+1L78/+2n+euAy9FsRcUqNDCdaVHwF8j50dWXFkAmCefSn3MAD7NiNv713LWOzq5mpD2KQjcyeg/wAtSN2xwXEJKTZQMx9abp57E6iVQAbFO/K0U26m88j/APpFE4IZFlIxDhQX2mDHYLs6VGR2JSDB53tapOJ4fDIUV4lgwJ0oUVao5SBagiTSKRJrjiSHh7o+wHjTzW3bX2QZjlP7U8z31HaZUrayetScPhUlWlCS6roP7Vxx5xbyCIT0571bc84lSvBttoV2i2meiQAAZ6bGhCeGMQRJabQOilAGmMflbzbelSIT+oXT4kp59J2oHBLK8wcXhtMj1bQlRVFgNkjxvvczaN6jZc6A2paRK50pHJPQCiOX8Op/CnUSmRqWdXNIOlRjYCfOgTaH225CFK1n8uLiw7SoF6pwAQbxP4ZYXIV6wQ4P3clgcr1ISeyPhVWwzTi3UkhRhQmQbX59KtCDII86nI4tnDKglpSv1K+g/uaadxmrGKI9xtIv+5Umo+Be0tJB6THiahtmHHFKg64jy5VqbUYJEopuTZamcRqG8if8AFV7jXiln8K6w2sKcXCSE3AGoFUnrbvp0Y0wQkxPMVWcZw0hSyQVSoyYPM1Jz0OolSUkjeuVPzDDhKihOyDe/vc/htVn4Z4BTiWA44tTZUTp0weyOoPfSJWM3XSlxWk+hVuXcSf2I/nNHMD6MMCI1JccPOVkfygVaeHOFsNhCo4dvQVxqOoqMDYXNhVIwdiSmqDjWDlMgTSoxhYSKVXutUQ77PlBj/SHgfrQpylSrEayZmX/AKf8H3r1i/8ATT/EfoKVKicQhSVufGuUqJwUc/0xVq4G9lzypUqDOAucf7sfxijeG9l/wP0rtKgA8tf7Bfh901LyH/RR/wAv5jSpVZdiI+Mc4l9j4fWq+xSpV3/R/YXHwOJ2T4V4xm4pUq7LxDQ9jyK9t8/ClSqPoqZ45ur+JX1rXeFv9qx/B9zSpVSHSeThZ8NyophuVKlWhdIPgcRsKVKlRfRUf//Z"/>
          <p:cNvSpPr>
            <a:spLocks noChangeAspect="1" noChangeArrowheads="1"/>
          </p:cNvSpPr>
          <p:nvPr/>
        </p:nvSpPr>
        <p:spPr bwMode="auto">
          <a:xfrm>
            <a:off x="0" y="-901700"/>
            <a:ext cx="1743075"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2400">
              <a:solidFill>
                <a:prstClr val="black"/>
              </a:solidFill>
              <a:ea typeface="ヒラギノ角ゴ Pro W3" pitchFamily="14" charset="-128"/>
            </a:endParaRPr>
          </a:p>
        </p:txBody>
      </p:sp>
      <p:sp>
        <p:nvSpPr>
          <p:cNvPr id="18437" name="AutoShape 8" descr="data:image/jpeg;base64,/9j/4AAQSkZJRgABAQAAAQABAAD/2wCEAAkGBhMSEBUUExQWFBUUGBsaFBgYGB0fGhwcGhcXHBkVFxcYHCYgFxklGhoYHy8gJCcpLCwsGB4xNTAqNSYrLCkBCQoKDgwOGg8PGi0kHyQpLCksLCwsLCksLCwsLCwsLCwsLCwsKSwsLCksLCwpLCwpLCwsKSksLCwsLCwsLCksLP/AABEIAJEAtwMBIgACEQEDEQH/xAAcAAABBQEBAQAAAAAAAAAAAAAFAAMEBgcBAgj/xABBEAABAwIEAwQIBAUDAgcAAAABAgMRACEEBRIxBkFRImFxgQcTMkKRobHBFCNSYnKy0eHwMzSCosIVJENTc9Lx/8QAGQEAAwEBAQAAAAAAAAAAAAAAAQIDBAAF/8QAIxEAAgIDAAIDAAMBAAAAAAAAAAECEQMhMRJBIlFhEzJxBP/aAAwDAQACEQMRAD8AmIzzFOS8pRbJBBQAFJCZkJmASJp7K8z1+tGmCpKXNeowo6AAQJt0MdL0MXiCkhPJUjbu53oY8+tEQtd+yAkEAEq2HlPwrNRplK0GeHc9cWr8zSCpPZMmIG3nJoxnmcKYw5cQAtYgBN4JkSLX8Kp+AaLaydPZSQBYjsyJV37mj2bNLeaIQqFe7vYidKpi3jXL+6vhP1ob4d41U+opdCWzJCdINzMReb0adzpJACV9qQNue8fCqnwrkLrbsvhWmSoaSfatvFyLbbVYnsoahSglWokRbYgyFJ6GJHhRzKP8j8efh0b8UH8I7KEk8wKlJNQcJhlBCZMGLCP85UmceJKTYixE0KoKYWw4k0Xw6QBtJoJhcRtF52o/l6YTyJPyp8e2JI6nCEmVEeAqSpO3jSCu6ux9asIRsSzHaHnULOH9WGcHOPuL0Yih2Kw2kyNvp/auWnZ3TnDf+1a/h+5okai5aEhASkQBy85t3VJovbAtI9V5516qLmTykNOKSJUlCikdSEkgfGgEr3F/HbOCIQUKdcMnSkgAR+on6VRHPTWA6k/h7AQe316GqZmbTz6yp0qKz7QO4J5x41WsW0tC9JBnpQtPRRwcVbPonJM3bxLJdaVIWsSOaSY7KuhojmZ7Ku8/9wrMfRJitLqmSmCopKu4oIP0mtLzQ9nz/rU/tHNEdCJQ2Ov9CaVPMJu2Og/7aVKwoznOGYKT0WPnakvApWBqE6TI8etqWdZi0UEBaSZBAB6KBqQw4CPGlb2FXWx5lgEEdZHxqVgVykTvz8RY/MVHaXTrKgFkDn2viYPzj40rCFEU/wC4e83+HWoiF15dxcCCQL89tqMFbBJ0Ot5goDTAJHsmYt31TMK2teIKlXUtd4HftHSrWTCxQjI30oxUqmJUBAm57qGS+BjRfstyySCNKUp6C51TKTaANjXvIVAPqAsCVADwNRMszplS0hJMzfsq3tMkCJuK85Pifz/+ZnzJq8VSRN7ZcBSBpRXl1wJSVGwAJPgLmqCHuo2LM2rNM09IGIfUoMAtIHsmO0ehJ/pQ7hz0mPB3Q/8AmJBhR5i+4NNGgtNbo1NswbV5ezxCFBKwoTsQJHn0qXhgDB3nb4WpPYhsHSoiehpZfgD01i0KNlCenP4U7FBswwoUtCm9A0mTtJH6b7CjCVg8xSxfphaMj4ry1tONcGhSQk6k3MGb/CZtVO4ibQpJWoQE8xWn+k7BNDQ8Cn1gIbibnV7AjrM+VZticKpYhQsLR31mmvGds9HHJTx0gTwpm7zeJStpKj2twOQ3EDmQK3LHP62kKgp1Xg77Hf41kXDOPTg8alRGpsESgciNlD9wrV1Zo1iEoUysLTMK6gkiAobi1V7tGJ6dMnt/6ngPuKVJj2z4D70q4BgpbAUm3MfWrdhl2FVJ7+tWbCrkA91ZoPRomthNlVPPKjSroYPgq31g+VRGl1K1ApIOx386eyYQZcqm5rmq3HSkE6UqP3k/aj+HxFik+0LH7KHj9ZoS5kg1kgq0kyUzz6zV8ElB2yeRN6QTypKkoRqJMkkTvFqczbDtobKwIJsTc+1aY8TXtgmEg8tqhcTPS2Eczc+AMT8z8KNqWRP9A01Fg9l0I0JQTABJMRKibxziIq78LZkz2A7OtayEm8WjeqAwCSLH4eFXXg7B60ElJsqUEi0gbgnwr0ssYrE6Ssw4JP8Al+d1v3+GiYnMkIbLhukdL1FxOKGIwy/V9rWCkd/dQrhbPkOAt3161Apgzv7U7FP9asukCAIEGYHTwrB02pxrmzGsXjUpX6sGFC0aTy5VW2cvKcTB9mJJ5nVaKufF+FUxjHJ9lcrSR0P95FDspxKStKSgFalWJtYJVAPQatN6jH4ukb3U0mzYMrOplsxEoTbpYWms49Jx/wDONgnZo/NQ/pV74XzNt3CslB3QOydwRYgjxBoVxfwenFLDhC5A0yhQBje6VAhV/CtH+nnMzH8Y4n2XFjwUfpNXzIM3UzlS3nFKUuICie0SSrTfukfCq/iuDQm3rlJ/jb/+qq5nb4ZwbGEKtQutSoIshMAwb+1NPPxVNCRv2BnsQt1xj1ipJcW4fIQCTUjMHAiTuoAlI8BJMUGw+YkvIDbZdcWnQ2kW7U9T3VMf4XzCdRZUXCYOkg9lSYjfTJ2isE4+Ts348ihCkis/iAkyqSpV4FzHU9POi2S8YKwzzS0tylICFgmJSVdom3f8qAEfmLBEFKoI7xaD4Xp1G96olTMz2j6ByZ9LvbQZSo9k+Aj60q5wph0obbSnYIBHmkb99dp0rFZgryrUawePQhpBWoJmwk1V8wxgSO87UDVmKjurY27vDpWfFjtbNGWfpGmN5y0TAcTJ2E0TwyyfDx+FZCceogAmbyDzvVk4YzJQcTqVuYM9COffVXhtfFklPe0X5eG1cyCNj9iOY7q8pCxYp25i4P3HgaLIyJxSQpJQqe+PMyLVxWVvJ3bV4i/0rJc49RopMHJxcWCVE9APqTYVEU0XErKiApdhbZKTYCd+ZnvompewJiZgHcxuQOdDsxxoQoFUxF9Ik79OdUjN3QjiqPeHy1Qj8xI74gfWrhl+fDDtttQl0D3gTEqMm3cTWfqz5nmXB4oP9K9o4iZAjXzm6VD7Uc2bO0lFPoMeLGpbqqNhwOAbbcceSk63I1wSRboOtQOKeKBh0DQR6xQm/upn2vPlVTy7iRp96UvrQnVeEqI6iSBAvyPKq1xHmalvSTIKtMgRYHSIHIbW769CMVRkk2m0es7zFTqVr1HUlIUSTv2rgnpFqDnE9LHqfr31MbeHq1T+mCPAyflNRX8MDqke0oJR5kf3rpQTY0MziqC+X4ogIgkaQEpAN4E3MdSSfOr5wzxgdaWnVatRgH9JOwJ5zWfvENImOgSDzJ2HhTOFcUXkJSTqSoGR+oXJPcBVNMjdbN6eUALi3OawPj7iT12YKiQkflAERbb63q6sek0Jf0PI0NJA1FUkqVKYI6G57NZLm0KxBNwPWE79FExes89aLx3ssfB2CUcbh1myULWqSdylChpHVRJFqvedcXN4Rf50htUaISSskC/YPujaayLH3CDIuqYBuDB3HLxqLjXlLjWtStIhOokwOgnlNQX2WfDjT2pxw/qUpXxJP3qbhmtS0p6kD4n+9QMGwRc8+U0TwWISiXFbIBI8T2U/9R+VN1iejc8ozhpCAoEKEQIIskQJI8RSrFsFxmGwAlahFvd+cortVi0kFKPsrPEODLcBR7d5HT/lsTQGatnHBBeUke5IHmqb9+/yqomhFaoRuzoXejOQgqdQnaVUGSb1YsnaSSCFQfp3UW6DFWzd+EnNLMLnVEpG5KdrDrNdzfHK9U4pJ9WgJUoKtfSqCADyk7m3QHegnDGKLWGBUdWp1pueYC1deQoxnOMDaVyJkvIjpqUlQ8qEVexsjp0Vv8E9pbcxCk3WiDMxrRJMbxpIoTneKQXU6Ji4vue/u8KmPYkLQ2FHtAJKAP2pAnwtc91VjFvfmR0NTyY1V+w45bJ4VTK3VAnsyOs09lmXuvmEJmPaMgJHiSbUbw2VtM9p0hxQ2TskePNVZoQZrbI+VZupnDOEWLhEAHugnw2E0FxjDry0tsJLqwSVBAmOfyjeimZKOIcCUQVe6AAABz7qufDWSfh8M+hklTjiTcgCVaCALe7P1r0cFONI87OmpWyhNuwojksfUVHwmJJcAt2ST/0x9ZppvUSEqEGYvyM7GmmXI7UidatulhfzBNGc/FpfYkYNpv6JmIxZU9e4aSVeZsnzolkTOlD6zuhuZ5yTsKDZWqVukjoZ8Jj5mjGGxYDKwn2luIEHmEySmOhn5VXH0lPgWxOQ4VaytYfK1QVEPECYEwjTAH96zrOlDWooJICiQQLbm3fatFfxQKldJI8tqq//AIAk6wonn6sJI25Ezzjkax5XTt/ZtxQcqS+iturBCFAgydud02PhXsNXlXLlU/GZcjDpSEkrke0oCZ6CNrUEfzBKVdpQ7xz8RUlvgZLxdMnKck0SxeWhzLHVN3cacStd76IKYSOYSVAk/wBKrKs0RyJ8vpUrB5+rQttAKQ4kgmb2EwPOrRVMm2Bgs12pTDriiAlRJOw8iftXKOztEvirH+sxClJNl9q30nmetV5QvV/4g4Tx+IZcxzzLeFbbTqDfsmCf0C4ued+6qIWCZ7t65APCRVj4YwnrHEt6gnUdyYjvnwquAnlTmHfUi4JB7vmPCjX2FOmb/nOBGFwgbA0kKbcBjctrSZncmJMmo/EeZhxKigFRWdYjppAUonlB+NZNg+IsWsEesUtKABCjIAHsgA/arXw/xAHklpoNMEolfrFwFqTuUEi5j3ZqnkktC029h7hrC4dQHrXfVqcCiJuogKiAD7IE1A4r4ZYY0nDvLdWVfmBWns9DYDcnpQ1GFSm5IAi+m5jp3CjGTcL4nGkaRoa29a4JhI5NzdavC3fWdyUtIuoOO5cCGWOaW14dntLCQCB7ylTeTy+gFGmvRilTP5r6/XG5KQNA/bpN1DvkVYMq4RZZKVJ1FQuVHdRiLjYDuFHksU0MVLYcmVN/EyI8E45l1QaQVlGziYSlQP6QoyT3UsC5jku6HFPN2OqbRax2q/cZZ+MGwFlSUajGpR2t7qfeV0rP283U6Sokgquk+0qLQT0JEnawFSb8ZVErCPnG5AHF5K8cWSkOKGoDVtrM+0Ao7U+jh4tnS6rTpMlOxkzY+RrufcVq0lCRJSSAvew5x1oE5nIWyQAtThABWtyYVN1RzmmknIlcI6Ww87jmWRAKQP8APM1FwOLDj6lgqSgJhKU2ST+tUjefpQTLcleeOq+kG8CT87xRPF5OtpGtLiARyKVFW4E3J69KeEPHZHLl89BBzEEKg78/876i8TY5eEbQs6dazHq57YTHtKAFhNO5YFtOlwODELj8sEWSr9Sp3iq1xUXSgl4HWVaiogyo8zJttymjp9CpSi7RAxfFS1tqTEFUd4SBvpm8k0E3rldopJcOlJyds6KlYFyFfH6Gok1IwSCVR3H6URQnw9iAhanTcNp+aiEj5TXa9oy9X4bSAZdcnyQm3zJ+FKhaOo2/0gFx3KcUhIB7AXI5pSpKj8hXzwHCJI5iCe4it5wubqebU26dSYjxSoEGY8xWMZnl/wCGxDjShMGB+5O6VAc7VbLieNIljyKYGiklcEHp1qU5hhMzbp/SuJf0+yB51EqP4HHy72jpTBmOcXv1vTmMx8KGiQCBMWCu8AWi1Qg6ArUQO8QPjXjFOpKuyIH1745T0rq9hvVFjwePdRBUklNgRPW40kbKjarrguKcdhoKHtSChKmwtAKSnkI3SRBBg7isobUtVhJgbX5UfwnErvqWmlCWmSrTbtQsiUTzE3A5XoOMZd6HyfDTm/TXiGx+bgkLH6m3CPiFAxVmwXpHU8yHThywDcBSpUR1ECwqj5HhmfVoeV29QBSDYeYqLxZnCi0oJMFR0iO/p5VPya1ZdYlVsmcUY/Cuq1uul8lRhKioqT+0JH1EzQDHZeWQl1GtKVi0yFC3sqnu2nlTuS+owaNbigXFgcpV4CbjxqJi+KlvL0epKGr3JkmNiel+lVjjio2Tlk9IZZb1TMj/ADlTGX5N6x7Vs2k3PUjkKT2IIEC396JYHFjTAoaRF2wuHEtpgWA5ULxLiV9pAQFCZKZCgI5wYPgaQaLq0pKo1KA617zLh4sIKkOdnUNQIuZMRPwp3k+NISMN2w8xmeHawzYUoFZTZKRKpN7nlvVb4tzd5eDW3oSlsqSTN1SFWvyqx4XLoSIABj7CarnHw9XhQObiwPJPaP2pEVZnlKa5SpgHaMcMYP1j0dEk/Sg9Wj0eonEL/wDjP8yaD4cWfKcqAcSSSUpBgE7Ty+JrlEVNqC409ki6rWM7R30qU48cPu6YRPIxz8qG+kLCJ0IcSpIdEJUkkSUKJ0knl2rA7XNB8Hn4YKCrdN/ERYTVczLNF4h1RMdoye+B8zW/Nki40jJhg09jD6FJVCgQehpqnGAFiCvSobavZPOJ90+NqamsRrPTyyQJMwIHcOgploEkDr/m5p0GpuV4BCgok3G3QW9o1xwmXEoT2VEk3ItIifpbneaKZfgtcGNKRued7wDzJoAlm9lAkHcH4ETV3CMM9ljrimgh1ggagowomDeTeZMj4UrV8HjJJ7O4jPktpgKBjZKfvyAoDic3WpWrpZPd4d/eaHlVrDn0j4CiOCyR5TK3tMNoTMnYkdOproY0hp5XMiIKnFQApS1dJJP3o6hlacOVKEdvSZEEAW2P7rVcMDm+HwmAS600EqUgEn3iT+7c3mqnm/Eri+wkIWHJJkSDNzHfM3q0kRQJxOItRPAnsjwoOzhguNOpQIE22PMHuFGGRATUmjg5wxh1LxO0hCSoz7pmAR1mj3E6ZQyjm46hPkLmoPBQ7biv2hI8zP2qZmjurGYZP6StZ8gAPnTKHxsVS2H04ffasy9LZIdYTbToUR4lUH5AVpqXbVSfShloeYDyLqY9qP0KIm/UKij40FSMqmlXKVAY7Vy9GDc4h3ua+qhVNrQPQ+1L78/+2n+euAy9FsRcUqNDCdaVHwF8j50dWXFkAmCefSn3MAD7NiNv713LWOzq5mpD2KQjcyeg/wAtSN2xwXEJKTZQMx9abp57E6iVQAbFO/K0U26m88j/APpFE4IZFlIxDhQX2mDHYLs6VGR2JSDB53tapOJ4fDIUV4lgwJ0oUVao5SBagiTSKRJrjiSHh7o+wHjTzW3bX2QZjlP7U8z31HaZUrayetScPhUlWlCS6roP7Vxx5xbyCIT0571bc84lSvBttoV2i2meiQAAZ6bGhCeGMQRJabQOilAGmMflbzbelSIT+oXT4kp59J2oHBLK8wcXhtMj1bQlRVFgNkjxvvczaN6jZc6A2paRK50pHJPQCiOX8Op/CnUSmRqWdXNIOlRjYCfOgTaH225CFK1n8uLiw7SoF6pwAQbxP4ZYXIV6wQ4P3clgcr1ISeyPhVWwzTi3UkhRhQmQbX59KtCDII86nI4tnDKglpSv1K+g/uaadxmrGKI9xtIv+5Umo+Be0tJB6THiahtmHHFKg64jy5VqbUYJEopuTZamcRqG8if8AFV7jXiln8K6w2sKcXCSE3AGoFUnrbvp0Y0wQkxPMVWcZw0hSyQVSoyYPM1Jz0OolSUkjeuVPzDDhKihOyDe/vc/htVn4Z4BTiWA44tTZUTp0weyOoPfSJWM3XSlxWk+hVuXcSf2I/nNHMD6MMCI1JccPOVkfygVaeHOFsNhCo4dvQVxqOoqMDYXNhVIwdiSmqDjWDlMgTSoxhYSKVXutUQ77PlBj/SHgfrQpylSrEayZmX/AKf8H3r1i/8ATT/EfoKVKicQhSVufGuUqJwUc/0xVq4G9lzypUqDOAucf7sfxijeG9l/wP0rtKgA8tf7Bfh901LyH/RR/wAv5jSpVZdiI+Mc4l9j4fWq+xSpV3/R/YXHwOJ2T4V4xm4pUq7LxDQ9jyK9t8/ClSqPoqZ45ur+JX1rXeFv9qx/B9zSpVSHSeThZ8NyophuVKlWhdIPgcRsKVKlRfRUf//Z"/>
          <p:cNvSpPr>
            <a:spLocks noChangeAspect="1" noChangeArrowheads="1"/>
          </p:cNvSpPr>
          <p:nvPr/>
        </p:nvSpPr>
        <p:spPr bwMode="auto">
          <a:xfrm>
            <a:off x="0" y="-901700"/>
            <a:ext cx="1743075"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2400">
              <a:solidFill>
                <a:prstClr val="black"/>
              </a:solidFill>
              <a:ea typeface="ヒラギノ角ゴ Pro W3" pitchFamily="14" charset="-128"/>
            </a:endParaRPr>
          </a:p>
        </p:txBody>
      </p:sp>
      <p:sp>
        <p:nvSpPr>
          <p:cNvPr id="18438" name="AutoShape 10" descr="data:image/jpeg;base64,/9j/4AAQSkZJRgABAQAAAQABAAD/2wCEAAkGBhMSEBUUExQWFBUUGBsaFBgYGB0fGhwcGhcXHBkVFxcYHCYgFxklGhoYHy8gJCcpLCwsGB4xNTAqNSYrLCkBCQoKDgwOGg8PGi0kHyQpLCksLCwsLCksLCwsLCwsLCwsLCwsKSwsLCksLCwpLCwpLCwsKSksLCwsLCwsLCksLP/AABEIAJEAtwMBIgACEQEDEQH/xAAcAAABBQEBAQAAAAAAAAAAAAAFAAMEBgcBAgj/xABBEAABAwIEAwQIBAUDAgcAAAABAgMRACEEBRIxBkFRImFxgQcTMkKRobHBFCNSYnKy0eHwMzSCosIVJENTc9Lx/8QAGQEAAwEBAQAAAAAAAAAAAAAAAQIDBAAF/8QAIxEAAgIDAAIDAAMBAAAAAAAAAAECEQMhMRJBIlFhEzJxBP/aAAwDAQACEQMRAD8AmIzzFOS8pRbJBBQAFJCZkJmASJp7K8z1+tGmCpKXNeowo6AAQJt0MdL0MXiCkhPJUjbu53oY8+tEQtd+yAkEAEq2HlPwrNRplK0GeHc9cWr8zSCpPZMmIG3nJoxnmcKYw5cQAtYgBN4JkSLX8Kp+AaLaydPZSQBYjsyJV37mj2bNLeaIQqFe7vYidKpi3jXL+6vhP1ob4d41U+opdCWzJCdINzMReb0adzpJACV9qQNue8fCqnwrkLrbsvhWmSoaSfatvFyLbbVYnsoahSglWokRbYgyFJ6GJHhRzKP8j8efh0b8UH8I7KEk8wKlJNQcJhlBCZMGLCP85UmceJKTYixE0KoKYWw4k0Xw6QBtJoJhcRtF52o/l6YTyJPyp8e2JI6nCEmVEeAqSpO3jSCu6ux9asIRsSzHaHnULOH9WGcHOPuL0Yih2Kw2kyNvp/auWnZ3TnDf+1a/h+5okai5aEhASkQBy85t3VJovbAtI9V5516qLmTykNOKSJUlCikdSEkgfGgEr3F/HbOCIQUKdcMnSkgAR+on6VRHPTWA6k/h7AQe316GqZmbTz6yp0qKz7QO4J5x41WsW0tC9JBnpQtPRRwcVbPonJM3bxLJdaVIWsSOaSY7KuhojmZ7Ku8/9wrMfRJitLqmSmCopKu4oIP0mtLzQ9nz/rU/tHNEdCJQ2Ov9CaVPMJu2Og/7aVKwoznOGYKT0WPnakvApWBqE6TI8etqWdZi0UEBaSZBAB6KBqQw4CPGlb2FXWx5lgEEdZHxqVgVykTvz8RY/MVHaXTrKgFkDn2viYPzj40rCFEU/wC4e83+HWoiF15dxcCCQL89tqMFbBJ0Ot5goDTAJHsmYt31TMK2teIKlXUtd4HftHSrWTCxQjI30oxUqmJUBAm57qGS+BjRfstyySCNKUp6C51TKTaANjXvIVAPqAsCVADwNRMszplS0hJMzfsq3tMkCJuK85Pifz/+ZnzJq8VSRN7ZcBSBpRXl1wJSVGwAJPgLmqCHuo2LM2rNM09IGIfUoMAtIHsmO0ehJ/pQ7hz0mPB3Q/8AmJBhR5i+4NNGgtNbo1NswbV5ezxCFBKwoTsQJHn0qXhgDB3nb4WpPYhsHSoiehpZfgD01i0KNlCenP4U7FBswwoUtCm9A0mTtJH6b7CjCVg8xSxfphaMj4ry1tONcGhSQk6k3MGb/CZtVO4ibQpJWoQE8xWn+k7BNDQ8Cn1gIbibnV7AjrM+VZticKpYhQsLR31mmvGds9HHJTx0gTwpm7zeJStpKj2twOQ3EDmQK3LHP62kKgp1Xg77Hf41kXDOPTg8alRGpsESgciNlD9wrV1Zo1iEoUysLTMK6gkiAobi1V7tGJ6dMnt/6ngPuKVJj2z4D70q4BgpbAUm3MfWrdhl2FVJ7+tWbCrkA91ZoPRomthNlVPPKjSroYPgq31g+VRGl1K1ApIOx386eyYQZcqm5rmq3HSkE6UqP3k/aj+HxFik+0LH7KHj9ZoS5kg1kgq0kyUzz6zV8ElB2yeRN6QTypKkoRqJMkkTvFqczbDtobKwIJsTc+1aY8TXtgmEg8tqhcTPS2Eczc+AMT8z8KNqWRP9A01Fg9l0I0JQTABJMRKibxziIq78LZkz2A7OtayEm8WjeqAwCSLH4eFXXg7B60ElJsqUEi0gbgnwr0ssYrE6Ssw4JP8Al+d1v3+GiYnMkIbLhukdL1FxOKGIwy/V9rWCkd/dQrhbPkOAt3161Apgzv7U7FP9asukCAIEGYHTwrB02pxrmzGsXjUpX6sGFC0aTy5VW2cvKcTB9mJJ5nVaKufF+FUxjHJ9lcrSR0P95FDspxKStKSgFalWJtYJVAPQatN6jH4ukb3U0mzYMrOplsxEoTbpYWms49Jx/wDONgnZo/NQ/pV74XzNt3CslB3QOydwRYgjxBoVxfwenFLDhC5A0yhQBje6VAhV/CtH+nnMzH8Y4n2XFjwUfpNXzIM3UzlS3nFKUuICie0SSrTfukfCq/iuDQm3rlJ/jb/+qq5nb4ZwbGEKtQutSoIshMAwb+1NPPxVNCRv2BnsQt1xj1ipJcW4fIQCTUjMHAiTuoAlI8BJMUGw+YkvIDbZdcWnQ2kW7U9T3VMf4XzCdRZUXCYOkg9lSYjfTJ2isE4+Ts348ihCkis/iAkyqSpV4FzHU9POi2S8YKwzzS0tylICFgmJSVdom3f8qAEfmLBEFKoI7xaD4Xp1G96olTMz2j6ByZ9LvbQZSo9k+Aj60q5wph0obbSnYIBHmkb99dp0rFZgryrUawePQhpBWoJmwk1V8wxgSO87UDVmKjurY27vDpWfFjtbNGWfpGmN5y0TAcTJ2E0TwyyfDx+FZCceogAmbyDzvVk4YzJQcTqVuYM9COffVXhtfFklPe0X5eG1cyCNj9iOY7q8pCxYp25i4P3HgaLIyJxSQpJQqe+PMyLVxWVvJ3bV4i/0rJc49RopMHJxcWCVE9APqTYVEU0XErKiApdhbZKTYCd+ZnvompewJiZgHcxuQOdDsxxoQoFUxF9Ik79OdUjN3QjiqPeHy1Qj8xI74gfWrhl+fDDtttQl0D3gTEqMm3cTWfqz5nmXB4oP9K9o4iZAjXzm6VD7Uc2bO0lFPoMeLGpbqqNhwOAbbcceSk63I1wSRboOtQOKeKBh0DQR6xQm/upn2vPlVTy7iRp96UvrQnVeEqI6iSBAvyPKq1xHmalvSTIKtMgRYHSIHIbW769CMVRkk2m0es7zFTqVr1HUlIUSTv2rgnpFqDnE9LHqfr31MbeHq1T+mCPAyflNRX8MDqke0oJR5kf3rpQTY0MziqC+X4ogIgkaQEpAN4E3MdSSfOr5wzxgdaWnVatRgH9JOwJ5zWfvENImOgSDzJ2HhTOFcUXkJSTqSoGR+oXJPcBVNMjdbN6eUALi3OawPj7iT12YKiQkflAERbb63q6sek0Jf0PI0NJA1FUkqVKYI6G57NZLm0KxBNwPWE79FExes89aLx3ssfB2CUcbh1myULWqSdylChpHVRJFqvedcXN4Rf50htUaISSskC/YPujaayLH3CDIuqYBuDB3HLxqLjXlLjWtStIhOokwOgnlNQX2WfDjT2pxw/qUpXxJP3qbhmtS0p6kD4n+9QMGwRc8+U0TwWISiXFbIBI8T2U/9R+VN1iejc8ozhpCAoEKEQIIskQJI8RSrFsFxmGwAlahFvd+cortVi0kFKPsrPEODLcBR7d5HT/lsTQGatnHBBeUke5IHmqb9+/yqomhFaoRuzoXejOQgqdQnaVUGSb1YsnaSSCFQfp3UW6DFWzd+EnNLMLnVEpG5KdrDrNdzfHK9U4pJ9WgJUoKtfSqCADyk7m3QHegnDGKLWGBUdWp1pueYC1deQoxnOMDaVyJkvIjpqUlQ8qEVexsjp0Vv8E9pbcxCk3WiDMxrRJMbxpIoTneKQXU6Ji4vue/u8KmPYkLQ2FHtAJKAP2pAnwtc91VjFvfmR0NTyY1V+w45bJ4VTK3VAnsyOs09lmXuvmEJmPaMgJHiSbUbw2VtM9p0hxQ2TskePNVZoQZrbI+VZupnDOEWLhEAHugnw2E0FxjDry0tsJLqwSVBAmOfyjeimZKOIcCUQVe6AAABz7qufDWSfh8M+hklTjiTcgCVaCALe7P1r0cFONI87OmpWyhNuwojksfUVHwmJJcAt2ST/0x9ZppvUSEqEGYvyM7GmmXI7UidatulhfzBNGc/FpfYkYNpv6JmIxZU9e4aSVeZsnzolkTOlD6zuhuZ5yTsKDZWqVukjoZ8Jj5mjGGxYDKwn2luIEHmEySmOhn5VXH0lPgWxOQ4VaytYfK1QVEPECYEwjTAH96zrOlDWooJICiQQLbm3fatFfxQKldJI8tqq//AIAk6wonn6sJI25Ezzjkax5XTt/ZtxQcqS+iturBCFAgydud02PhXsNXlXLlU/GZcjDpSEkrke0oCZ6CNrUEfzBKVdpQ7xz8RUlvgZLxdMnKck0SxeWhzLHVN3cacStd76IKYSOYSVAk/wBKrKs0RyJ8vpUrB5+rQttAKQ4kgmb2EwPOrRVMm2Bgs12pTDriiAlRJOw8iftXKOztEvirH+sxClJNl9q30nmetV5QvV/4g4Tx+IZcxzzLeFbbTqDfsmCf0C4ued+6qIWCZ7t65APCRVj4YwnrHEt6gnUdyYjvnwquAnlTmHfUi4JB7vmPCjX2FOmb/nOBGFwgbA0kKbcBjctrSZncmJMmo/EeZhxKigFRWdYjppAUonlB+NZNg+IsWsEesUtKABCjIAHsgA/arXw/xAHklpoNMEolfrFwFqTuUEi5j3ZqnkktC029h7hrC4dQHrXfVqcCiJuogKiAD7IE1A4r4ZYY0nDvLdWVfmBWns9DYDcnpQ1GFSm5IAi+m5jp3CjGTcL4nGkaRoa29a4JhI5NzdavC3fWdyUtIuoOO5cCGWOaW14dntLCQCB7ylTeTy+gFGmvRilTP5r6/XG5KQNA/bpN1DvkVYMq4RZZKVJ1FQuVHdRiLjYDuFHksU0MVLYcmVN/EyI8E45l1QaQVlGziYSlQP6QoyT3UsC5jku6HFPN2OqbRax2q/cZZ+MGwFlSUajGpR2t7qfeV0rP283U6Sokgquk+0qLQT0JEnawFSb8ZVErCPnG5AHF5K8cWSkOKGoDVtrM+0Ao7U+jh4tnS6rTpMlOxkzY+RrufcVq0lCRJSSAvew5x1oE5nIWyQAtThABWtyYVN1RzmmknIlcI6Ww87jmWRAKQP8APM1FwOLDj6lgqSgJhKU2ST+tUjefpQTLcleeOq+kG8CT87xRPF5OtpGtLiARyKVFW4E3J69KeEPHZHLl89BBzEEKg78/876i8TY5eEbQs6dazHq57YTHtKAFhNO5YFtOlwODELj8sEWSr9Sp3iq1xUXSgl4HWVaiogyo8zJttymjp9CpSi7RAxfFS1tqTEFUd4SBvpm8k0E3rldopJcOlJyds6KlYFyFfH6Gok1IwSCVR3H6URQnw9iAhanTcNp+aiEj5TXa9oy9X4bSAZdcnyQm3zJ+FKhaOo2/0gFx3KcUhIB7AXI5pSpKj8hXzwHCJI5iCe4it5wubqebU26dSYjxSoEGY8xWMZnl/wCGxDjShMGB+5O6VAc7VbLieNIljyKYGiklcEHp1qU5hhMzbp/SuJf0+yB51EqP4HHy72jpTBmOcXv1vTmMx8KGiQCBMWCu8AWi1Qg6ArUQO8QPjXjFOpKuyIH1745T0rq9hvVFjwePdRBUklNgRPW40kbKjarrguKcdhoKHtSChKmwtAKSnkI3SRBBg7isobUtVhJgbX5UfwnErvqWmlCWmSrTbtQsiUTzE3A5XoOMZd6HyfDTm/TXiGx+bgkLH6m3CPiFAxVmwXpHU8yHThywDcBSpUR1ECwqj5HhmfVoeV29QBSDYeYqLxZnCi0oJMFR0iO/p5VPya1ZdYlVsmcUY/Cuq1uul8lRhKioqT+0JH1EzQDHZeWQl1GtKVi0yFC3sqnu2nlTuS+owaNbigXFgcpV4CbjxqJi+KlvL0epKGr3JkmNiel+lVjjio2Tlk9IZZb1TMj/ADlTGX5N6x7Vs2k3PUjkKT2IIEC396JYHFjTAoaRF2wuHEtpgWA5ULxLiV9pAQFCZKZCgI5wYPgaQaLq0pKo1KA617zLh4sIKkOdnUNQIuZMRPwp3k+NISMN2w8xmeHawzYUoFZTZKRKpN7nlvVb4tzd5eDW3oSlsqSTN1SFWvyqx4XLoSIABj7CarnHw9XhQObiwPJPaP2pEVZnlKa5SpgHaMcMYP1j0dEk/Sg9Wj0eonEL/wDjP8yaD4cWfKcqAcSSSUpBgE7Ty+JrlEVNqC409ki6rWM7R30qU48cPu6YRPIxz8qG+kLCJ0IcSpIdEJUkkSUKJ0knl2rA7XNB8Hn4YKCrdN/ERYTVczLNF4h1RMdoye+B8zW/Nki40jJhg09jD6FJVCgQehpqnGAFiCvSobavZPOJ90+NqamsRrPTyyQJMwIHcOgploEkDr/m5p0GpuV4BCgok3G3QW9o1xwmXEoT2VEk3ItIifpbneaKZfgtcGNKRued7wDzJoAlm9lAkHcH4ETV3CMM9ljrimgh1ggagowomDeTeZMj4UrV8HjJJ7O4jPktpgKBjZKfvyAoDic3WpWrpZPd4d/eaHlVrDn0j4CiOCyR5TK3tMNoTMnYkdOproY0hp5XMiIKnFQApS1dJJP3o6hlacOVKEdvSZEEAW2P7rVcMDm+HwmAS600EqUgEn3iT+7c3mqnm/Eri+wkIWHJJkSDNzHfM3q0kRQJxOItRPAnsjwoOzhguNOpQIE22PMHuFGGRATUmjg5wxh1LxO0hCSoz7pmAR1mj3E6ZQyjm46hPkLmoPBQ7biv2hI8zP2qZmjurGYZP6StZ8gAPnTKHxsVS2H04ffasy9LZIdYTbToUR4lUH5AVpqXbVSfShloeYDyLqY9qP0KIm/UKij40FSMqmlXKVAY7Vy9GDc4h3ua+qhVNrQPQ+1L78/+2n+euAy9FsRcUqNDCdaVHwF8j50dWXFkAmCefSn3MAD7NiNv713LWOzq5mpD2KQjcyeg/wAtSN2xwXEJKTZQMx9abp57E6iVQAbFO/K0U26m88j/APpFE4IZFlIxDhQX2mDHYLs6VGR2JSDB53tapOJ4fDIUV4lgwJ0oUVao5SBagiTSKRJrjiSHh7o+wHjTzW3bX2QZjlP7U8z31HaZUrayetScPhUlWlCS6roP7Vxx5xbyCIT0571bc84lSvBttoV2i2meiQAAZ6bGhCeGMQRJabQOilAGmMflbzbelSIT+oXT4kp59J2oHBLK8wcXhtMj1bQlRVFgNkjxvvczaN6jZc6A2paRK50pHJPQCiOX8Op/CnUSmRqWdXNIOlRjYCfOgTaH225CFK1n8uLiw7SoF6pwAQbxP4ZYXIV6wQ4P3clgcr1ISeyPhVWwzTi3UkhRhQmQbX59KtCDII86nI4tnDKglpSv1K+g/uaadxmrGKI9xtIv+5Umo+Be0tJB6THiahtmHHFKg64jy5VqbUYJEopuTZamcRqG8if8AFV7jXiln8K6w2sKcXCSE3AGoFUnrbvp0Y0wQkxPMVWcZw0hSyQVSoyYPM1Jz0OolSUkjeuVPzDDhKihOyDe/vc/htVn4Z4BTiWA44tTZUTp0weyOoPfSJWM3XSlxWk+hVuXcSf2I/nNHMD6MMCI1JccPOVkfygVaeHOFsNhCo4dvQVxqOoqMDYXNhVIwdiSmqDjWDlMgTSoxhYSKVXutUQ77PlBj/SHgfrQpylSrEayZmX/AKf8H3r1i/8ATT/EfoKVKicQhSVufGuUqJwUc/0xVq4G9lzypUqDOAucf7sfxijeG9l/wP0rtKgA8tf7Bfh901LyH/RR/wAv5jSpVZdiI+Mc4l9j4fWq+xSpV3/R/YXHwOJ2T4V4xm4pUq7LxDQ9jyK9t8/ClSqPoqZ45ur+JX1rXeFv9qx/B9zSpVSHSeThZ8NyophuVKlWhdIPgcRsKVKlRfRUf//Z"/>
          <p:cNvSpPr>
            <a:spLocks noChangeAspect="1" noChangeArrowheads="1"/>
          </p:cNvSpPr>
          <p:nvPr/>
        </p:nvSpPr>
        <p:spPr bwMode="auto">
          <a:xfrm>
            <a:off x="0" y="-901700"/>
            <a:ext cx="1743075"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2400">
              <a:solidFill>
                <a:prstClr val="black"/>
              </a:solidFill>
              <a:ea typeface="ヒラギノ角ゴ Pro W3" pitchFamily="14" charset="-128"/>
            </a:endParaRPr>
          </a:p>
        </p:txBody>
      </p:sp>
      <p:pic>
        <p:nvPicPr>
          <p:cNvPr id="18439" name="Picture 12" descr="http://www.cpmc.org/images/services/interprete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905000"/>
            <a:ext cx="3868738" cy="307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8621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762000"/>
            <a:ext cx="8610600" cy="685800"/>
          </a:xfrm>
        </p:spPr>
        <p:txBody>
          <a:bodyPr/>
          <a:lstStyle/>
          <a:p>
            <a:r>
              <a:rPr lang="en-US" altLang="en-US" sz="3100" smtClean="0">
                <a:latin typeface="Arial" panose="020B0604020202020204" pitchFamily="34" charset="0"/>
                <a:cs typeface="Arial" panose="020B0604020202020204" pitchFamily="34" charset="0"/>
              </a:rPr>
              <a:t>How to work with an interpreter – and WHY?</a:t>
            </a:r>
          </a:p>
        </p:txBody>
      </p:sp>
      <p:sp>
        <p:nvSpPr>
          <p:cNvPr id="20483" name="Text Placeholder 3"/>
          <p:cNvSpPr>
            <a:spLocks noGrp="1"/>
          </p:cNvSpPr>
          <p:nvPr>
            <p:ph type="body" sz="half" idx="2"/>
          </p:nvPr>
        </p:nvSpPr>
        <p:spPr>
          <a:xfrm>
            <a:off x="457200" y="1524000"/>
            <a:ext cx="4648200" cy="2971800"/>
          </a:xfrm>
        </p:spPr>
        <p:txBody>
          <a:bodyPr/>
          <a:lstStyle/>
          <a:p>
            <a:pPr>
              <a:buFontTx/>
              <a:buChar char="•"/>
            </a:pPr>
            <a:r>
              <a:rPr lang="en-US" altLang="en-US" sz="2400" dirty="0" smtClean="0">
                <a:latin typeface="AkzidenzGrotesk-Roman" pitchFamily="80" charset="0"/>
              </a:rPr>
              <a:t>Speak slowly and pause every 2-3 sentences</a:t>
            </a:r>
          </a:p>
          <a:p>
            <a:pPr>
              <a:buFontTx/>
              <a:buChar char="•"/>
            </a:pPr>
            <a:endParaRPr lang="en-US" altLang="en-US" sz="600" dirty="0" smtClean="0"/>
          </a:p>
          <a:p>
            <a:pPr>
              <a:buFontTx/>
              <a:buChar char="•"/>
            </a:pPr>
            <a:r>
              <a:rPr lang="en-US" altLang="en-US" sz="2400" dirty="0" smtClean="0"/>
              <a:t>No side-conversations with the interpreter</a:t>
            </a:r>
          </a:p>
          <a:p>
            <a:pPr>
              <a:buFontTx/>
              <a:buChar char="•"/>
            </a:pPr>
            <a:endParaRPr lang="en-US" altLang="en-US" sz="600" dirty="0" smtClean="0"/>
          </a:p>
          <a:p>
            <a:pPr>
              <a:buFontTx/>
              <a:buChar char="•"/>
            </a:pPr>
            <a:r>
              <a:rPr lang="en-US" altLang="en-US" sz="2400" dirty="0" smtClean="0"/>
              <a:t>Check for understanding with the client</a:t>
            </a:r>
          </a:p>
          <a:p>
            <a:pPr lvl="1"/>
            <a:r>
              <a:rPr lang="en-US" altLang="en-US" sz="1600" dirty="0" smtClean="0"/>
              <a:t>EX: “When and where will I see you again?,”  NOT  “Did you 	understand?”</a:t>
            </a:r>
          </a:p>
          <a:p>
            <a:endParaRPr lang="en-US" altLang="en-US" dirty="0" smtClean="0"/>
          </a:p>
          <a:p>
            <a:endParaRPr lang="en-US" altLang="en-US" dirty="0" smtClean="0"/>
          </a:p>
        </p:txBody>
      </p:sp>
      <p:pic>
        <p:nvPicPr>
          <p:cNvPr id="20484" name="Picture 2" descr="https://scontent-b.xx.fbcdn.net/hphotos-prn1/996607_722737844406288_1241220469_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905000"/>
            <a:ext cx="3498850" cy="262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Box 5"/>
          <p:cNvSpPr txBox="1">
            <a:spLocks noChangeArrowheads="1"/>
          </p:cNvSpPr>
          <p:nvPr/>
        </p:nvSpPr>
        <p:spPr bwMode="auto">
          <a:xfrm>
            <a:off x="457200" y="4800600"/>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buFontTx/>
              <a:buChar char="•"/>
            </a:pPr>
            <a:r>
              <a:rPr lang="en-US" altLang="en-US" sz="2400" dirty="0">
                <a:solidFill>
                  <a:prstClr val="black"/>
                </a:solidFill>
                <a:ea typeface="ヒラギノ角ゴ Pro W3" pitchFamily="14" charset="-128"/>
              </a:rPr>
              <a:t>Do not ask the interpreter about the client or the client’s culture.  </a:t>
            </a:r>
            <a:r>
              <a:rPr lang="en-US" altLang="en-US" sz="2400" i="1" dirty="0">
                <a:solidFill>
                  <a:prstClr val="black"/>
                </a:solidFill>
                <a:ea typeface="ヒラギノ角ゴ Pro W3" pitchFamily="14" charset="-128"/>
              </a:rPr>
              <a:t>Ask the client.</a:t>
            </a:r>
          </a:p>
          <a:p>
            <a:pPr eaLnBrk="0" fontAlgn="base" hangingPunct="0">
              <a:spcBef>
                <a:spcPct val="0"/>
              </a:spcBef>
              <a:spcAft>
                <a:spcPct val="0"/>
              </a:spcAft>
            </a:pPr>
            <a:endParaRPr lang="en-US" altLang="en-US" sz="2400" dirty="0">
              <a:solidFill>
                <a:prstClr val="black"/>
              </a:solidFill>
              <a:ea typeface="ヒラギノ角ゴ Pro W3" pitchFamily="14" charset="-128"/>
            </a:endParaRPr>
          </a:p>
        </p:txBody>
      </p:sp>
    </p:spTree>
    <p:extLst>
      <p:ext uri="{BB962C8B-B14F-4D97-AF65-F5344CB8AC3E}">
        <p14:creationId xmlns:p14="http://schemas.microsoft.com/office/powerpoint/2010/main" val="1283848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914400"/>
            <a:ext cx="8382000" cy="1162050"/>
          </a:xfrm>
        </p:spPr>
        <p:txBody>
          <a:bodyPr/>
          <a:lstStyle/>
          <a:p>
            <a:pPr algn="ctr"/>
            <a:r>
              <a:rPr lang="en-US" altLang="en-US" sz="3200" smtClean="0">
                <a:latin typeface="Arial" panose="020B0604020202020204" pitchFamily="34" charset="0"/>
                <a:cs typeface="Arial" panose="020B0604020202020204" pitchFamily="34" charset="0"/>
              </a:rPr>
              <a:t>Do not use children as interpreters!</a:t>
            </a: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r>
              <a:rPr lang="en-US" altLang="en-US" sz="1500" smtClean="0">
                <a:latin typeface="Arial" panose="020B0604020202020204" pitchFamily="34" charset="0"/>
                <a:cs typeface="Arial" panose="020B0604020202020204" pitchFamily="34" charset="0"/>
              </a:rPr>
              <a:t>Video: </a:t>
            </a:r>
            <a:r>
              <a:rPr lang="en-US" altLang="en-US" sz="1500" u="sng" smtClean="0">
                <a:latin typeface="Arial" panose="020B0604020202020204" pitchFamily="34" charset="0"/>
                <a:cs typeface="Arial" panose="020B0604020202020204" pitchFamily="34" charset="0"/>
                <a:hlinkClick r:id="rId2"/>
              </a:rPr>
              <a:t>http://www.youtube.com/watch?v=8fVR75ko0hM&amp;list=PL4BB0BF3D6577B93C</a:t>
            </a:r>
            <a:r>
              <a:rPr lang="en-US" altLang="en-US" smtClean="0">
                <a:latin typeface="Arial" panose="020B0604020202020204" pitchFamily="34" charset="0"/>
                <a:cs typeface="Arial" panose="020B0604020202020204" pitchFamily="34" charset="0"/>
              </a:rPr>
              <a:t/>
            </a:r>
            <a:br>
              <a:rPr lang="en-US" altLang="en-US" smtClean="0">
                <a:latin typeface="Arial" panose="020B0604020202020204" pitchFamily="34" charset="0"/>
                <a:cs typeface="Arial" panose="020B0604020202020204" pitchFamily="34" charset="0"/>
              </a:rPr>
            </a:br>
            <a:endParaRPr lang="en-US" altLang="en-US" smtClean="0">
              <a:latin typeface="Arial" panose="020B0604020202020204" pitchFamily="34" charset="0"/>
              <a:cs typeface="Arial" panose="020B0604020202020204" pitchFamily="34" charset="0"/>
            </a:endParaRPr>
          </a:p>
        </p:txBody>
      </p:sp>
      <p:pic>
        <p:nvPicPr>
          <p:cNvPr id="21507"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522413"/>
            <a:ext cx="5322888" cy="324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0707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dirty="0" smtClean="0">
                <a:latin typeface="Arial" charset="0"/>
                <a:ea typeface="ＭＳ Ｐゴシック" charset="0"/>
              </a:rPr>
              <a:t>Correcting and guiding your interpreter</a:t>
            </a:r>
            <a:endParaRPr lang="en-US" dirty="0">
              <a:latin typeface="Arial" charset="0"/>
              <a:ea typeface="ＭＳ Ｐゴシック" charset="0"/>
            </a:endParaRPr>
          </a:p>
        </p:txBody>
      </p:sp>
      <p:pic>
        <p:nvPicPr>
          <p:cNvPr id="25603" name="Picture 4" descr="http://www.rescue.org/sites/default/files/global/users198588/interpreters%20from%20j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981200"/>
            <a:ext cx="4772025"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4320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0" y="2667000"/>
            <a:ext cx="6480174" cy="3505200"/>
          </a:xfrm>
        </p:spPr>
        <p:txBody>
          <a:bodyPr>
            <a:normAutofit/>
          </a:bodyPr>
          <a:lstStyle/>
          <a:p>
            <a:r>
              <a:rPr lang="en-US" sz="2600" dirty="0" smtClean="0"/>
              <a:t>Statewide Foreign Language Interpretation/ Translation Services (FLITS)</a:t>
            </a:r>
          </a:p>
          <a:p>
            <a:endParaRPr lang="en-US" dirty="0"/>
          </a:p>
          <a:p>
            <a:endParaRPr lang="en-US" dirty="0" smtClean="0"/>
          </a:p>
        </p:txBody>
      </p:sp>
      <p:sp>
        <p:nvSpPr>
          <p:cNvPr id="3" name="Title 2"/>
          <p:cNvSpPr>
            <a:spLocks noGrp="1"/>
          </p:cNvSpPr>
          <p:nvPr>
            <p:ph type="title"/>
          </p:nvPr>
        </p:nvSpPr>
        <p:spPr/>
        <p:txBody>
          <a:bodyPr/>
          <a:lstStyle/>
          <a:p>
            <a:r>
              <a:rPr lang="en-US" dirty="0" smtClean="0"/>
              <a:t>Maryland Department of Budget and Management</a:t>
            </a:r>
            <a:endParaRPr lang="en-US" dirty="0"/>
          </a:p>
        </p:txBody>
      </p:sp>
    </p:spTree>
    <p:extLst>
      <p:ext uri="{BB962C8B-B14F-4D97-AF65-F5344CB8AC3E}">
        <p14:creationId xmlns:p14="http://schemas.microsoft.com/office/powerpoint/2010/main" val="2080245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dirty="0" smtClean="0">
                <a:latin typeface="Arial" charset="0"/>
                <a:ea typeface="ＭＳ Ｐゴシック" charset="0"/>
              </a:rPr>
              <a:t>Correcting and guiding your interpreter</a:t>
            </a:r>
            <a:endParaRPr lang="en-US" dirty="0">
              <a:latin typeface="Arial" charset="0"/>
              <a:ea typeface="ＭＳ Ｐゴシック" charset="0"/>
            </a:endParaRPr>
          </a:p>
        </p:txBody>
      </p:sp>
      <p:sp>
        <p:nvSpPr>
          <p:cNvPr id="26627" name="Text Placeholder 5"/>
          <p:cNvSpPr>
            <a:spLocks noGrp="1"/>
          </p:cNvSpPr>
          <p:nvPr>
            <p:ph idx="1"/>
          </p:nvPr>
        </p:nvSpPr>
        <p:spPr/>
        <p:txBody>
          <a:bodyPr/>
          <a:lstStyle/>
          <a:p>
            <a:pPr marL="0" indent="0">
              <a:buFontTx/>
              <a:buChar char="•"/>
            </a:pPr>
            <a:endParaRPr lang="en-US" altLang="en-US" dirty="0" smtClean="0"/>
          </a:p>
          <a:p>
            <a:pPr marL="0" indent="0">
              <a:buFontTx/>
              <a:buChar char="•"/>
            </a:pPr>
            <a:endParaRPr lang="en-US" altLang="en-US" dirty="0" smtClean="0">
              <a:solidFill>
                <a:srgbClr val="FF0000"/>
              </a:solidFill>
            </a:endParaRPr>
          </a:p>
          <a:p>
            <a:pPr marL="0" indent="0"/>
            <a:endParaRPr lang="en-US" altLang="en-US" dirty="0" smtClean="0">
              <a:solidFill>
                <a:srgbClr val="FF0000"/>
              </a:solidFill>
            </a:endParaRPr>
          </a:p>
        </p:txBody>
      </p:sp>
      <p:sp>
        <p:nvSpPr>
          <p:cNvPr id="26628" name="TextBox 3"/>
          <p:cNvSpPr txBox="1">
            <a:spLocks noChangeArrowheads="1"/>
          </p:cNvSpPr>
          <p:nvPr/>
        </p:nvSpPr>
        <p:spPr bwMode="auto">
          <a:xfrm>
            <a:off x="609600" y="1981200"/>
            <a:ext cx="8001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defRPr sz="2800">
                <a:solidFill>
                  <a:schemeClr val="bg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bg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bg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400" b="1" dirty="0">
                <a:solidFill>
                  <a:prstClr val="white"/>
                </a:solidFill>
                <a:ea typeface="ヒラギノ角ゴ Pro W3" pitchFamily="14" charset="-128"/>
              </a:rPr>
              <a:t>YOU manage the quality of your interpreted session</a:t>
            </a:r>
          </a:p>
          <a:p>
            <a:pPr eaLnBrk="0" fontAlgn="base" hangingPunct="0">
              <a:spcBef>
                <a:spcPct val="0"/>
              </a:spcBef>
              <a:spcAft>
                <a:spcPct val="0"/>
              </a:spcAft>
            </a:pPr>
            <a:endParaRPr lang="en-US" altLang="en-US" sz="2400" b="1" dirty="0">
              <a:solidFill>
                <a:prstClr val="white"/>
              </a:solidFill>
              <a:ea typeface="ヒラギノ角ゴ Pro W3" pitchFamily="14" charset="-128"/>
            </a:endParaRPr>
          </a:p>
          <a:p>
            <a:pPr eaLnBrk="0" fontAlgn="base" hangingPunct="0">
              <a:spcBef>
                <a:spcPct val="0"/>
              </a:spcBef>
              <a:spcAft>
                <a:spcPct val="0"/>
              </a:spcAft>
              <a:buFontTx/>
              <a:buChar char="•"/>
            </a:pPr>
            <a:endParaRPr lang="en-US" altLang="en-US" sz="2400" dirty="0">
              <a:solidFill>
                <a:prstClr val="white"/>
              </a:solidFill>
              <a:ea typeface="ヒラギノ角ゴ Pro W3" pitchFamily="14" charset="-128"/>
            </a:endParaRPr>
          </a:p>
          <a:p>
            <a:pPr eaLnBrk="0" fontAlgn="base" hangingPunct="0">
              <a:spcBef>
                <a:spcPct val="0"/>
              </a:spcBef>
              <a:spcAft>
                <a:spcPct val="0"/>
              </a:spcAft>
              <a:buFontTx/>
              <a:buChar char="•"/>
            </a:pPr>
            <a:r>
              <a:rPr lang="en-US" altLang="en-US" sz="2400" dirty="0">
                <a:solidFill>
                  <a:prstClr val="white"/>
                </a:solidFill>
                <a:ea typeface="ヒラギノ角ゴ Pro W3" pitchFamily="14" charset="-128"/>
              </a:rPr>
              <a:t>Remind your trained interpreter of expectations and standards as necessary</a:t>
            </a:r>
          </a:p>
          <a:p>
            <a:pPr eaLnBrk="0" fontAlgn="base" hangingPunct="0">
              <a:spcBef>
                <a:spcPct val="0"/>
              </a:spcBef>
              <a:spcAft>
                <a:spcPct val="0"/>
              </a:spcAft>
              <a:buFontTx/>
              <a:buChar char="•"/>
            </a:pPr>
            <a:endParaRPr lang="en-US" altLang="en-US" sz="2400" dirty="0" smtClean="0">
              <a:solidFill>
                <a:prstClr val="white"/>
              </a:solidFill>
              <a:ea typeface="ヒラギノ角ゴ Pro W3" pitchFamily="14" charset="-128"/>
            </a:endParaRPr>
          </a:p>
          <a:p>
            <a:pPr eaLnBrk="0" fontAlgn="base" hangingPunct="0">
              <a:spcBef>
                <a:spcPct val="0"/>
              </a:spcBef>
              <a:spcAft>
                <a:spcPct val="0"/>
              </a:spcAft>
              <a:buFontTx/>
              <a:buChar char="•"/>
            </a:pPr>
            <a:r>
              <a:rPr lang="en-US" altLang="en-US" sz="2400" dirty="0" smtClean="0">
                <a:solidFill>
                  <a:prstClr val="white"/>
                </a:solidFill>
                <a:ea typeface="ヒラギノ角ゴ Pro W3" pitchFamily="14" charset="-128"/>
              </a:rPr>
              <a:t>Set </a:t>
            </a:r>
            <a:r>
              <a:rPr lang="en-US" altLang="en-US" sz="2400" dirty="0">
                <a:solidFill>
                  <a:prstClr val="white"/>
                </a:solidFill>
                <a:ea typeface="ヒラギノ角ゴ Pro W3" pitchFamily="14" charset="-128"/>
              </a:rPr>
              <a:t>your untrained interpreter up for success</a:t>
            </a:r>
          </a:p>
          <a:p>
            <a:pPr eaLnBrk="0" fontAlgn="base" hangingPunct="0">
              <a:spcBef>
                <a:spcPct val="0"/>
              </a:spcBef>
              <a:spcAft>
                <a:spcPct val="0"/>
              </a:spcAft>
            </a:pPr>
            <a:endParaRPr lang="en-US" altLang="en-US" sz="1200" dirty="0">
              <a:solidFill>
                <a:prstClr val="white"/>
              </a:solidFill>
              <a:ea typeface="ヒラギノ角ゴ Pro W3" pitchFamily="14" charset="-128"/>
            </a:endParaRPr>
          </a:p>
          <a:p>
            <a:pPr eaLnBrk="0" fontAlgn="base" hangingPunct="0">
              <a:spcBef>
                <a:spcPct val="0"/>
              </a:spcBef>
              <a:spcAft>
                <a:spcPct val="0"/>
              </a:spcAft>
            </a:pPr>
            <a:endParaRPr lang="en-US" altLang="en-US" sz="1200" dirty="0">
              <a:solidFill>
                <a:prstClr val="white"/>
              </a:solidFill>
              <a:ea typeface="ヒラギノ角ゴ Pro W3" pitchFamily="14" charset="-128"/>
            </a:endParaRPr>
          </a:p>
        </p:txBody>
      </p:sp>
    </p:spTree>
    <p:extLst>
      <p:ext uri="{BB962C8B-B14F-4D97-AF65-F5344CB8AC3E}">
        <p14:creationId xmlns:p14="http://schemas.microsoft.com/office/powerpoint/2010/main" val="3603806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685800"/>
            <a:ext cx="3008313" cy="1162050"/>
          </a:xfrm>
        </p:spPr>
        <p:txBody>
          <a:bodyPr/>
          <a:lstStyle/>
          <a:p>
            <a:r>
              <a:rPr lang="en-US" altLang="en-US" smtClean="0">
                <a:latin typeface="Arial" panose="020B0604020202020204" pitchFamily="34" charset="0"/>
                <a:cs typeface="Arial" panose="020B0604020202020204" pitchFamily="34" charset="0"/>
              </a:rPr>
              <a:t>Scenarios:	</a:t>
            </a:r>
          </a:p>
        </p:txBody>
      </p:sp>
      <p:sp>
        <p:nvSpPr>
          <p:cNvPr id="27651" name="Text Placeholder 3"/>
          <p:cNvSpPr>
            <a:spLocks noGrp="1"/>
          </p:cNvSpPr>
          <p:nvPr>
            <p:ph type="body" sz="half" idx="2"/>
          </p:nvPr>
        </p:nvSpPr>
        <p:spPr>
          <a:xfrm>
            <a:off x="457200" y="1295400"/>
            <a:ext cx="7772400" cy="4419600"/>
          </a:xfrm>
        </p:spPr>
        <p:txBody>
          <a:bodyPr/>
          <a:lstStyle/>
          <a:p>
            <a:pPr marL="457200" indent="-457200">
              <a:buFontTx/>
              <a:buAutoNum type="arabicPeriod"/>
            </a:pPr>
            <a:r>
              <a:rPr lang="en-US" altLang="en-US" dirty="0" smtClean="0"/>
              <a:t>The interpreter appears to be interpreting long sentences or segments while you ask very short questions.  What do you do?  What do you say?</a:t>
            </a:r>
          </a:p>
          <a:p>
            <a:pPr marL="457200" indent="-457200">
              <a:buFontTx/>
              <a:buAutoNum type="arabicPeriod"/>
            </a:pPr>
            <a:endParaRPr lang="en-US" altLang="en-US" dirty="0" smtClean="0"/>
          </a:p>
          <a:p>
            <a:pPr marL="457200" indent="-457200">
              <a:buFontTx/>
              <a:buAutoNum type="arabicPeriod"/>
            </a:pPr>
            <a:r>
              <a:rPr lang="en-US" altLang="en-US" dirty="0" smtClean="0"/>
              <a:t>The client keeps turning to the interpreter and apparently asking questions.  What do you do?  What do you say?</a:t>
            </a:r>
          </a:p>
          <a:p>
            <a:pPr marL="457200" indent="-457200">
              <a:buFontTx/>
              <a:buAutoNum type="arabicPeriod"/>
            </a:pPr>
            <a:endParaRPr lang="en-US" altLang="en-US" dirty="0" smtClean="0"/>
          </a:p>
          <a:p>
            <a:pPr marL="457200" indent="-457200">
              <a:buFontTx/>
              <a:buAutoNum type="arabicPeriod"/>
            </a:pPr>
            <a:r>
              <a:rPr lang="en-US" altLang="en-US" dirty="0" smtClean="0"/>
              <a:t>The client and interpreter know each other well (or seem to know each other well).  What do you do?  What do you say?</a:t>
            </a:r>
          </a:p>
          <a:p>
            <a:pPr marL="457200" indent="-457200">
              <a:buFontTx/>
              <a:buAutoNum type="arabicPeriod"/>
            </a:pPr>
            <a:endParaRPr lang="en-US" altLang="en-US" dirty="0" smtClean="0"/>
          </a:p>
          <a:p>
            <a:pPr marL="457200" indent="-457200">
              <a:buFontTx/>
              <a:buAutoNum type="arabicPeriod"/>
            </a:pPr>
            <a:r>
              <a:rPr lang="en-US" altLang="en-US" dirty="0" smtClean="0"/>
              <a:t>The telephonic interpreter starts giving you advice on how to help the client.  What do you do?  What do you say?</a:t>
            </a:r>
          </a:p>
          <a:p>
            <a:pPr marL="457200" indent="-457200">
              <a:buFontTx/>
              <a:buAutoNum type="arabicPeriod"/>
            </a:pPr>
            <a:endParaRPr lang="en-US" altLang="en-US" dirty="0" smtClean="0"/>
          </a:p>
          <a:p>
            <a:pPr marL="457200" indent="-457200">
              <a:buFontTx/>
              <a:buAutoNum type="arabicPeriod"/>
            </a:pPr>
            <a:endParaRPr lang="en-US" altLang="en-US" dirty="0" smtClean="0"/>
          </a:p>
        </p:txBody>
      </p:sp>
    </p:spTree>
    <p:extLst>
      <p:ext uri="{BB962C8B-B14F-4D97-AF65-F5344CB8AC3E}">
        <p14:creationId xmlns:p14="http://schemas.microsoft.com/office/powerpoint/2010/main" val="677225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533400" y="914400"/>
            <a:ext cx="8153400" cy="609600"/>
          </a:xfrm>
        </p:spPr>
        <p:txBody>
          <a:bodyPr/>
          <a:lstStyle/>
          <a:p>
            <a:pPr eaLnBrk="1" hangingPunct="1">
              <a:defRPr/>
            </a:pPr>
            <a:r>
              <a:rPr lang="en-US" dirty="0" smtClean="0">
                <a:latin typeface="Arial" charset="0"/>
                <a:ea typeface="ＭＳ Ｐゴシック" charset="0"/>
              </a:rPr>
              <a:t>Summary</a:t>
            </a:r>
            <a:endParaRPr lang="en-US" dirty="0">
              <a:latin typeface="Arial" charset="0"/>
              <a:ea typeface="ＭＳ Ｐゴシック" charset="0"/>
            </a:endParaRPr>
          </a:p>
        </p:txBody>
      </p:sp>
      <p:sp>
        <p:nvSpPr>
          <p:cNvPr id="28675" name="Rectangle 3"/>
          <p:cNvSpPr>
            <a:spLocks noGrp="1" noChangeArrowheads="1"/>
          </p:cNvSpPr>
          <p:nvPr>
            <p:ph type="body" sz="quarter" idx="10"/>
          </p:nvPr>
        </p:nvSpPr>
        <p:spPr>
          <a:xfrm>
            <a:off x="533400" y="1600200"/>
            <a:ext cx="8229600" cy="3886200"/>
          </a:xfrm>
          <a:noFill/>
        </p:spPr>
        <p:txBody>
          <a:bodyPr/>
          <a:lstStyle/>
          <a:p>
            <a:pPr marL="0" indent="0" eaLnBrk="1" hangingPunct="1">
              <a:lnSpc>
                <a:spcPts val="2800"/>
              </a:lnSpc>
              <a:spcAft>
                <a:spcPts val="1200"/>
              </a:spcAft>
              <a:buFontTx/>
              <a:buChar char="•"/>
            </a:pPr>
            <a:r>
              <a:rPr lang="en-US" altLang="en-US" sz="2000" dirty="0" smtClean="0"/>
              <a:t>Interpretation services allow your organization to serve all qualified beneficiaries. </a:t>
            </a:r>
            <a:r>
              <a:rPr lang="en-US" altLang="en-US" sz="2000" b="1" dirty="0" smtClean="0"/>
              <a:t>Good interpretation promotes self-sufficiency. </a:t>
            </a:r>
          </a:p>
          <a:p>
            <a:pPr marL="0" indent="0" eaLnBrk="1" hangingPunct="1">
              <a:lnSpc>
                <a:spcPts val="2800"/>
              </a:lnSpc>
              <a:spcAft>
                <a:spcPts val="1200"/>
              </a:spcAft>
              <a:buFontTx/>
              <a:buChar char="•"/>
            </a:pPr>
            <a:r>
              <a:rPr lang="en-US" altLang="en-US" sz="2000" dirty="0"/>
              <a:t>The interpreter’s job is to provide language services.  </a:t>
            </a:r>
            <a:r>
              <a:rPr lang="en-US" altLang="en-US" sz="2000" b="1" dirty="0"/>
              <a:t>They are not a cultural advisor or an expert on the client</a:t>
            </a:r>
            <a:r>
              <a:rPr lang="en-US" altLang="en-US" sz="2000" b="1" dirty="0" smtClean="0"/>
              <a:t>.</a:t>
            </a:r>
          </a:p>
          <a:p>
            <a:pPr marL="0" indent="0" eaLnBrk="1" hangingPunct="1">
              <a:lnSpc>
                <a:spcPts val="2800"/>
              </a:lnSpc>
              <a:spcAft>
                <a:spcPts val="1200"/>
              </a:spcAft>
              <a:buFontTx/>
              <a:buChar char="•"/>
            </a:pPr>
            <a:r>
              <a:rPr lang="en-US" altLang="en-US" sz="2000" dirty="0" smtClean="0"/>
              <a:t>The provider should focus on meeting and forming a working relationship with the client. </a:t>
            </a:r>
          </a:p>
          <a:p>
            <a:pPr marL="0" indent="0" eaLnBrk="1" hangingPunct="1">
              <a:lnSpc>
                <a:spcPts val="2800"/>
              </a:lnSpc>
              <a:spcAft>
                <a:spcPts val="1200"/>
              </a:spcAft>
              <a:buFontTx/>
              <a:buChar char="•"/>
            </a:pPr>
            <a:r>
              <a:rPr lang="en-US" altLang="en-US" sz="2000" dirty="0" smtClean="0"/>
              <a:t>It </a:t>
            </a:r>
            <a:r>
              <a:rPr lang="en-US" altLang="en-US" sz="2000" dirty="0"/>
              <a:t>is the responsibility of the provider to set the interpreter and client up for success.</a:t>
            </a:r>
          </a:p>
          <a:p>
            <a:pPr marL="0" indent="0" eaLnBrk="1" hangingPunct="1">
              <a:lnSpc>
                <a:spcPts val="2800"/>
              </a:lnSpc>
              <a:spcAft>
                <a:spcPts val="1200"/>
              </a:spcAft>
              <a:buFontTx/>
              <a:buChar char="•"/>
            </a:pPr>
            <a:endParaRPr lang="en-US" altLang="en-US" sz="1000" dirty="0" smtClean="0"/>
          </a:p>
          <a:p>
            <a:pPr marL="0" indent="0" eaLnBrk="1" hangingPunct="1">
              <a:lnSpc>
                <a:spcPts val="2800"/>
              </a:lnSpc>
            </a:pPr>
            <a:endParaRPr lang="en-US" altLang="en-US" sz="2400" b="1" dirty="0" smtClean="0"/>
          </a:p>
        </p:txBody>
      </p:sp>
    </p:spTree>
    <p:extLst>
      <p:ext uri="{BB962C8B-B14F-4D97-AF65-F5344CB8AC3E}">
        <p14:creationId xmlns:p14="http://schemas.microsoft.com/office/powerpoint/2010/main" val="14227666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914400"/>
            <a:ext cx="8229600" cy="533400"/>
          </a:xfrm>
        </p:spPr>
        <p:txBody>
          <a:bodyPr/>
          <a:lstStyle/>
          <a:p>
            <a:pPr eaLnBrk="1" hangingPunct="1">
              <a:defRPr/>
            </a:pPr>
            <a:r>
              <a:rPr lang="en-US" dirty="0" smtClean="0">
                <a:latin typeface="Arial" pitchFamily="-107" charset="0"/>
                <a:ea typeface="ＭＳ Ｐゴシック" pitchFamily="-107" charset="-128"/>
              </a:rPr>
              <a:t>Resources:</a:t>
            </a:r>
            <a:br>
              <a:rPr lang="en-US" dirty="0" smtClean="0">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NCIHC Ethics and Standards of Practice for Interpreters</a:t>
            </a:r>
            <a:br>
              <a:rPr lang="en-US" sz="2500" dirty="0" smtClean="0">
                <a:solidFill>
                  <a:schemeClr val="bg1"/>
                </a:solidFill>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Quick Tips for Working with Interpreters</a:t>
            </a:r>
            <a:br>
              <a:rPr lang="en-US" sz="2500" dirty="0" smtClean="0">
                <a:solidFill>
                  <a:schemeClr val="bg1"/>
                </a:solidFill>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Baltimore’s Short (3 Hour) Interpreter Training</a:t>
            </a:r>
            <a:br>
              <a:rPr lang="en-US" sz="2500" dirty="0" smtClean="0">
                <a:solidFill>
                  <a:schemeClr val="bg1"/>
                </a:solidFill>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This Presentation</a:t>
            </a:r>
            <a:br>
              <a:rPr lang="en-US" sz="2500" dirty="0" smtClean="0">
                <a:solidFill>
                  <a:schemeClr val="bg1"/>
                </a:solidFill>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Key Terms for IRC Interpreters (Translated)</a:t>
            </a:r>
            <a:br>
              <a:rPr lang="en-US" sz="2500" dirty="0" smtClean="0">
                <a:solidFill>
                  <a:schemeClr val="bg1"/>
                </a:solidFill>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More </a:t>
            </a:r>
            <a:r>
              <a:rPr lang="en-US" sz="2500" dirty="0">
                <a:solidFill>
                  <a:schemeClr val="bg1"/>
                </a:solidFill>
                <a:latin typeface="Arial" pitchFamily="-107" charset="0"/>
                <a:ea typeface="ＭＳ Ｐゴシック" pitchFamily="-107" charset="-128"/>
              </a:rPr>
              <a:t>information on Title VI: </a:t>
            </a:r>
            <a:r>
              <a:rPr lang="en-US" sz="2500" dirty="0">
                <a:solidFill>
                  <a:schemeClr val="bg1"/>
                </a:solidFill>
                <a:latin typeface="Arial" pitchFamily="-107" charset="0"/>
                <a:ea typeface="ＭＳ Ｐゴシック" pitchFamily="-107" charset="-128"/>
                <a:hlinkClick r:id="rId3"/>
              </a:rPr>
              <a:t>http://</a:t>
            </a:r>
            <a:r>
              <a:rPr lang="en-US" sz="2500" dirty="0" smtClean="0">
                <a:solidFill>
                  <a:schemeClr val="bg1"/>
                </a:solidFill>
                <a:latin typeface="Arial" pitchFamily="-107" charset="0"/>
                <a:ea typeface="ＭＳ Ｐゴシック" pitchFamily="-107" charset="-128"/>
                <a:hlinkClick r:id="rId3"/>
              </a:rPr>
              <a:t>www.justice.gov/crt/about/cor/Pubs/eolep.php</a:t>
            </a:r>
            <a:r>
              <a:rPr lang="en-US" sz="2500" dirty="0" smtClean="0">
                <a:solidFill>
                  <a:schemeClr val="bg1"/>
                </a:solidFill>
                <a:latin typeface="Arial" pitchFamily="-107" charset="0"/>
                <a:ea typeface="ＭＳ Ｐゴシック" pitchFamily="-107" charset="-128"/>
              </a:rPr>
              <a:t/>
            </a:r>
            <a:br>
              <a:rPr lang="en-US" sz="2500" dirty="0" smtClean="0">
                <a:solidFill>
                  <a:schemeClr val="bg1"/>
                </a:solidFill>
                <a:latin typeface="Arial" pitchFamily="-107" charset="0"/>
                <a:ea typeface="ＭＳ Ｐゴシック" pitchFamily="-107" charset="-128"/>
              </a:rPr>
            </a:br>
            <a:r>
              <a:rPr lang="en-US" sz="2500" dirty="0" smtClean="0">
                <a:solidFill>
                  <a:schemeClr val="bg1"/>
                </a:solidFill>
                <a:latin typeface="Arial" pitchFamily="-107" charset="0"/>
                <a:ea typeface="ＭＳ Ｐゴシック" pitchFamily="-107" charset="-128"/>
              </a:rPr>
              <a:t>DOJ </a:t>
            </a:r>
            <a:r>
              <a:rPr lang="en-US" sz="2500" dirty="0">
                <a:solidFill>
                  <a:schemeClr val="bg1"/>
                </a:solidFill>
                <a:latin typeface="Arial" pitchFamily="-107" charset="0"/>
                <a:ea typeface="ＭＳ Ｐゴシック" pitchFamily="-107" charset="-128"/>
              </a:rPr>
              <a:t>Complaint Form: </a:t>
            </a:r>
            <a:r>
              <a:rPr lang="en-US" sz="2500" dirty="0">
                <a:solidFill>
                  <a:schemeClr val="bg1"/>
                </a:solidFill>
                <a:latin typeface="Arial" pitchFamily="-107" charset="0"/>
                <a:ea typeface="ＭＳ Ｐゴシック" pitchFamily="-107" charset="-128"/>
                <a:hlinkClick r:id="rId4"/>
              </a:rPr>
              <a:t>http://</a:t>
            </a:r>
            <a:r>
              <a:rPr lang="en-US" sz="2500" dirty="0" smtClean="0">
                <a:solidFill>
                  <a:schemeClr val="bg1"/>
                </a:solidFill>
                <a:latin typeface="Arial" pitchFamily="-107" charset="0"/>
                <a:ea typeface="ＭＳ Ｐゴシック" pitchFamily="-107" charset="-128"/>
                <a:hlinkClick r:id="rId4"/>
              </a:rPr>
              <a:t>www.justice.gov/crt/about/cor/complaint.php</a:t>
            </a:r>
            <a:r>
              <a:rPr lang="en-US" sz="2500" dirty="0" smtClean="0">
                <a:solidFill>
                  <a:schemeClr val="bg1"/>
                </a:solidFill>
                <a:latin typeface="Arial" pitchFamily="-107" charset="0"/>
                <a:ea typeface="ＭＳ Ｐゴシック" pitchFamily="-107" charset="-128"/>
              </a:rPr>
              <a:t> </a:t>
            </a:r>
            <a:r>
              <a:rPr lang="en-US" sz="2500" dirty="0" smtClean="0">
                <a:latin typeface="Arial" pitchFamily="-107" charset="0"/>
                <a:ea typeface="ＭＳ Ｐゴシック" pitchFamily="-107" charset="-128"/>
              </a:rPr>
              <a:t/>
            </a:r>
            <a:br>
              <a:rPr lang="en-US" sz="2500" dirty="0" smtClean="0">
                <a:latin typeface="Arial" pitchFamily="-107" charset="0"/>
                <a:ea typeface="ＭＳ Ｐゴシック" pitchFamily="-107" charset="-128"/>
              </a:rPr>
            </a:br>
            <a:endParaRPr lang="en-US" sz="2500" dirty="0" smtClean="0">
              <a:latin typeface="Arial" pitchFamily="-107" charset="0"/>
              <a:ea typeface="ＭＳ Ｐゴシック" pitchFamily="-107" charset="-128"/>
            </a:endParaRPr>
          </a:p>
        </p:txBody>
      </p:sp>
    </p:spTree>
    <p:extLst>
      <p:ext uri="{BB962C8B-B14F-4D97-AF65-F5344CB8AC3E}">
        <p14:creationId xmlns:p14="http://schemas.microsoft.com/office/powerpoint/2010/main" val="3980101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defRPr/>
            </a:pPr>
            <a:r>
              <a:rPr lang="en-US" dirty="0" smtClean="0">
                <a:latin typeface="Arial" pitchFamily="-107" charset="0"/>
                <a:ea typeface="ＭＳ Ｐゴシック" pitchFamily="-107" charset="-128"/>
              </a:rPr>
              <a:t>Thank you.</a:t>
            </a:r>
            <a:r>
              <a:rPr lang="en-US" dirty="0">
                <a:latin typeface="Arial" pitchFamily="-107" charset="0"/>
                <a:ea typeface="ＭＳ Ｐゴシック" pitchFamily="-107" charset="-128"/>
              </a:rPr>
              <a:t/>
            </a:r>
            <a:br>
              <a:rPr lang="en-US" dirty="0">
                <a:latin typeface="Arial" pitchFamily="-107" charset="0"/>
                <a:ea typeface="ＭＳ Ｐゴシック" pitchFamily="-107" charset="-128"/>
              </a:rPr>
            </a:br>
            <a:endParaRPr lang="en-US" sz="2500" dirty="0" smtClean="0">
              <a:latin typeface="Arial" pitchFamily="-107" charset="0"/>
              <a:ea typeface="ＭＳ Ｐゴシック" pitchFamily="-107" charset="-128"/>
            </a:endParaRPr>
          </a:p>
        </p:txBody>
      </p:sp>
    </p:spTree>
    <p:extLst>
      <p:ext uri="{BB962C8B-B14F-4D97-AF65-F5344CB8AC3E}">
        <p14:creationId xmlns:p14="http://schemas.microsoft.com/office/powerpoint/2010/main" val="15035964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914400"/>
            <a:ext cx="8001000" cy="1219200"/>
          </a:xfrm>
        </p:spPr>
        <p:txBody>
          <a:bodyPr/>
          <a:lstStyle/>
          <a:p>
            <a:pPr algn="r"/>
            <a:r>
              <a:rPr lang="en-US" altLang="en-US" sz="3400" b="1" smtClean="0">
                <a:latin typeface="Arial" panose="020B0604020202020204" pitchFamily="34" charset="0"/>
                <a:cs typeface="Arial" panose="020B0604020202020204" pitchFamily="34" charset="0"/>
              </a:rPr>
              <a:t>Breaking Down the Language Barrier</a:t>
            </a:r>
            <a:r>
              <a:rPr lang="en-US" altLang="en-US" b="1" smtClean="0">
                <a:latin typeface="Arial" panose="020B0604020202020204" pitchFamily="34" charset="0"/>
                <a:cs typeface="Arial" panose="020B0604020202020204" pitchFamily="34" charset="0"/>
              </a:rPr>
              <a:t/>
            </a:r>
            <a:br>
              <a:rPr lang="en-US" altLang="en-US" b="1" smtClean="0">
                <a:latin typeface="Arial" panose="020B0604020202020204" pitchFamily="34" charset="0"/>
                <a:cs typeface="Arial" panose="020B0604020202020204" pitchFamily="34" charset="0"/>
              </a:rPr>
            </a:br>
            <a:r>
              <a:rPr lang="en-US" altLang="en-US" sz="1800" smtClean="0">
                <a:latin typeface="Arial" panose="020B0604020202020204" pitchFamily="34" charset="0"/>
                <a:cs typeface="Arial" panose="020B0604020202020204" pitchFamily="34" charset="0"/>
              </a:rPr>
              <a:t>US DOJ</a:t>
            </a:r>
          </a:p>
        </p:txBody>
      </p:sp>
      <p:sp>
        <p:nvSpPr>
          <p:cNvPr id="33795" name="Content Placeholder 2"/>
          <p:cNvSpPr>
            <a:spLocks noGrp="1"/>
          </p:cNvSpPr>
          <p:nvPr>
            <p:ph sz="half" idx="1"/>
          </p:nvPr>
        </p:nvSpPr>
        <p:spPr>
          <a:xfrm>
            <a:off x="457200" y="2057400"/>
            <a:ext cx="8305800" cy="3505200"/>
          </a:xfrm>
        </p:spPr>
        <p:txBody>
          <a:bodyPr/>
          <a:lstStyle/>
          <a:p>
            <a:r>
              <a:rPr lang="en-US" altLang="en-US" u="sng" dirty="0" smtClean="0">
                <a:hlinkClick r:id="rId2"/>
              </a:rPr>
              <a:t>http://www.youtube.com/watch?v=qaVKy-2HWIo&amp;list=PL4BB0BF3D6577B93C</a:t>
            </a:r>
            <a:endParaRPr lang="en-US" altLang="en-US" u="sng" dirty="0" smtClean="0"/>
          </a:p>
          <a:p>
            <a:endParaRPr lang="en-US" altLang="en-US" u="sng" dirty="0" smtClean="0"/>
          </a:p>
          <a:p>
            <a:r>
              <a:rPr lang="en-US" altLang="en-US" u="sng" dirty="0" smtClean="0"/>
              <a:t>Please watch from minute 18:30-19:30 OR from minute 0-1:18 OR 0-5:10</a:t>
            </a:r>
          </a:p>
          <a:p>
            <a:endParaRPr lang="en-US" altLang="en-US" u="sng" dirty="0" smtClean="0"/>
          </a:p>
          <a:p>
            <a:r>
              <a:rPr lang="en-US" altLang="en-US" dirty="0" smtClean="0"/>
              <a:t>http://gofluently.com/fluency-psa.htm</a:t>
            </a:r>
          </a:p>
        </p:txBody>
      </p:sp>
    </p:spTree>
    <p:extLst>
      <p:ext uri="{BB962C8B-B14F-4D97-AF65-F5344CB8AC3E}">
        <p14:creationId xmlns:p14="http://schemas.microsoft.com/office/powerpoint/2010/main" val="3500549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57200" y="914400"/>
            <a:ext cx="8229600" cy="5211763"/>
          </a:xfrm>
        </p:spPr>
        <p:txBody>
          <a:bodyPr/>
          <a:lstStyle/>
          <a:p>
            <a:r>
              <a:rPr lang="en-US" altLang="en-US" smtClean="0"/>
              <a:t>Legal Services of New Jersey Video Clip (Optional)</a:t>
            </a:r>
          </a:p>
          <a:p>
            <a:endParaRPr lang="en-US" altLang="en-US" smtClean="0"/>
          </a:p>
          <a:p>
            <a:r>
              <a:rPr lang="en-US" altLang="en-US" smtClean="0">
                <a:hlinkClick r:id="rId2"/>
              </a:rPr>
              <a:t>https://www.youtube.com/watch?v=pVm27HLLiiQ</a:t>
            </a:r>
            <a:endParaRPr lang="en-US" altLang="en-US" smtClean="0"/>
          </a:p>
          <a:p>
            <a:r>
              <a:rPr lang="en-US" altLang="en-US" smtClean="0"/>
              <a:t>(watch from :30)</a:t>
            </a:r>
          </a:p>
        </p:txBody>
      </p:sp>
    </p:spTree>
    <p:extLst>
      <p:ext uri="{BB962C8B-B14F-4D97-AF65-F5344CB8AC3E}">
        <p14:creationId xmlns:p14="http://schemas.microsoft.com/office/powerpoint/2010/main" val="354259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TELEPHONIC INTERPRETATION VENDOR </a:t>
            </a:r>
            <a:endParaRPr lang="en-US" sz="2800" dirty="0"/>
          </a:p>
        </p:txBody>
      </p:sp>
      <p:sp>
        <p:nvSpPr>
          <p:cNvPr id="4" name="Text Placeholder 3"/>
          <p:cNvSpPr>
            <a:spLocks noGrp="1"/>
          </p:cNvSpPr>
          <p:nvPr>
            <p:ph type="body" sz="half" idx="2"/>
          </p:nvPr>
        </p:nvSpPr>
        <p:spPr/>
        <p:txBody>
          <a:bodyPr>
            <a:normAutofit fontScale="85000" lnSpcReduction="20000"/>
          </a:bodyPr>
          <a:lstStyle/>
          <a:p>
            <a:r>
              <a:rPr lang="en-US" sz="1900" dirty="0" smtClean="0"/>
              <a:t>Language Line Solutions is contracted with the State of Maryland for telephonic interpretation.</a:t>
            </a:r>
          </a:p>
          <a:p>
            <a:r>
              <a:rPr lang="en-US" sz="1900" dirty="0" smtClean="0"/>
              <a:t>Telephonic </a:t>
            </a:r>
            <a:r>
              <a:rPr lang="en-US" sz="1900" dirty="0"/>
              <a:t>interpretation services allow staff to serve a customer through the assistance of an external, third party interpreter. Staff can relay their conversations and questions in English over the telephone and their speech is interpreted and spoken back to a client in their preferred language. </a:t>
            </a:r>
            <a:r>
              <a:rPr lang="en-US" sz="1900" dirty="0" smtClean="0"/>
              <a:t/>
            </a:r>
            <a:br>
              <a:rPr lang="en-US" sz="1900" dirty="0" smtClean="0"/>
            </a:br>
            <a:r>
              <a:rPr lang="en-US" sz="1900" dirty="0" smtClean="0"/>
              <a:t/>
            </a:r>
            <a:br>
              <a:rPr lang="en-US" sz="1900" dirty="0" smtClean="0"/>
            </a:br>
            <a:r>
              <a:rPr lang="en-US" sz="1900" dirty="0" smtClean="0"/>
              <a:t/>
            </a:r>
            <a:br>
              <a:rPr lang="en-US" sz="19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733800" y="1447800"/>
            <a:ext cx="4504267" cy="2362200"/>
          </a:xfrm>
          <a:prstGeom prst="rect">
            <a:avLst/>
          </a:prstGeom>
        </p:spPr>
      </p:pic>
    </p:spTree>
    <p:extLst>
      <p:ext uri="{BB962C8B-B14F-4D97-AF65-F5344CB8AC3E}">
        <p14:creationId xmlns:p14="http://schemas.microsoft.com/office/powerpoint/2010/main" val="625476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IN-PERSON INTERPRETATION VENDOR </a:t>
            </a:r>
            <a:endParaRPr lang="en-US" sz="2800" dirty="0"/>
          </a:p>
        </p:txBody>
      </p:sp>
      <p:sp>
        <p:nvSpPr>
          <p:cNvPr id="4" name="Text Placeholder 3"/>
          <p:cNvSpPr>
            <a:spLocks noGrp="1"/>
          </p:cNvSpPr>
          <p:nvPr>
            <p:ph type="body" sz="half" idx="2"/>
          </p:nvPr>
        </p:nvSpPr>
        <p:spPr/>
        <p:txBody>
          <a:bodyPr/>
          <a:lstStyle/>
          <a:p>
            <a:r>
              <a:rPr lang="en-US" dirty="0" smtClean="0"/>
              <a:t>Ad Astra is contracted with the State of Maryland to provide in-person interpretation services.</a:t>
            </a:r>
          </a:p>
          <a:p>
            <a:r>
              <a:rPr lang="en-US" dirty="0" smtClean="0"/>
              <a:t>In-person </a:t>
            </a:r>
            <a:r>
              <a:rPr lang="en-US" dirty="0"/>
              <a:t>interpretation is a real-time, face-to-face oral interpretation service option that allows customers to receive information in their preferred language with incorporation of “cultural and syntactical context.” Service is delivered on site by a certified interpreter. </a:t>
            </a:r>
          </a:p>
          <a:p>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327400" y="1718732"/>
            <a:ext cx="5257800" cy="2265045"/>
          </a:xfrm>
          <a:prstGeom prst="rect">
            <a:avLst/>
          </a:prstGeom>
        </p:spPr>
      </p:pic>
    </p:spTree>
    <p:extLst>
      <p:ext uri="{BB962C8B-B14F-4D97-AF65-F5344CB8AC3E}">
        <p14:creationId xmlns:p14="http://schemas.microsoft.com/office/powerpoint/2010/main" val="1755736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TRANSLATION SERVICES VENDOR </a:t>
            </a:r>
            <a:endParaRPr lang="en-US" sz="2800" dirty="0"/>
          </a:p>
        </p:txBody>
      </p:sp>
      <p:sp>
        <p:nvSpPr>
          <p:cNvPr id="4" name="Text Placeholder 3"/>
          <p:cNvSpPr>
            <a:spLocks noGrp="1"/>
          </p:cNvSpPr>
          <p:nvPr>
            <p:ph type="body" sz="half" idx="2"/>
          </p:nvPr>
        </p:nvSpPr>
        <p:spPr/>
        <p:txBody>
          <a:bodyPr/>
          <a:lstStyle/>
          <a:p>
            <a:r>
              <a:rPr lang="en-US" dirty="0" smtClean="0"/>
              <a:t>Schreiber </a:t>
            </a:r>
            <a:r>
              <a:rPr lang="en-US" dirty="0"/>
              <a:t>Translations, Inc. (Schreiber) </a:t>
            </a:r>
            <a:r>
              <a:rPr lang="en-US" dirty="0" smtClean="0"/>
              <a:t>is contracted with the State of Maryland to </a:t>
            </a:r>
            <a:r>
              <a:rPr lang="en-US" dirty="0"/>
              <a:t>provide written translation </a:t>
            </a:r>
            <a:r>
              <a:rPr lang="en-US" dirty="0" smtClean="0"/>
              <a:t>services.</a:t>
            </a:r>
          </a:p>
          <a:p>
            <a:r>
              <a:rPr lang="en-US" dirty="0" smtClean="0"/>
              <a:t>Translation services allow for documents and print material to be converted to a customer’s language. </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581400" y="1303867"/>
            <a:ext cx="4624388" cy="2422525"/>
          </a:xfrm>
          <a:prstGeom prst="rect">
            <a:avLst/>
          </a:prstGeom>
        </p:spPr>
      </p:pic>
    </p:spTree>
    <p:extLst>
      <p:ext uri="{BB962C8B-B14F-4D97-AF65-F5344CB8AC3E}">
        <p14:creationId xmlns:p14="http://schemas.microsoft.com/office/powerpoint/2010/main" val="3782679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2133600"/>
          </a:xfrm>
        </p:spPr>
        <p:txBody>
          <a:bodyPr/>
          <a:lstStyle/>
          <a:p>
            <a:r>
              <a:rPr lang="en-US" sz="2600" dirty="0" smtClean="0"/>
              <a:t>ELIGIBLITY FOR SERVICE AND CONTACT</a:t>
            </a:r>
            <a:endParaRPr lang="en-US" sz="2600" dirty="0"/>
          </a:p>
        </p:txBody>
      </p:sp>
      <p:sp>
        <p:nvSpPr>
          <p:cNvPr id="4" name="Content Placeholder 3"/>
          <p:cNvSpPr>
            <a:spLocks noGrp="1"/>
          </p:cNvSpPr>
          <p:nvPr>
            <p:ph sz="quarter" idx="1"/>
          </p:nvPr>
        </p:nvSpPr>
        <p:spPr/>
        <p:txBody>
          <a:bodyPr/>
          <a:lstStyle/>
          <a:p>
            <a:r>
              <a:rPr lang="en-US" sz="2000" dirty="0"/>
              <a:t>Procured </a:t>
            </a:r>
            <a:r>
              <a:rPr lang="en-US" sz="2000" dirty="0" smtClean="0"/>
              <a:t>contracts </a:t>
            </a:r>
            <a:r>
              <a:rPr lang="en-US" sz="2000" dirty="0"/>
              <a:t>to provide Maryland State agencies, local governments, </a:t>
            </a:r>
            <a:r>
              <a:rPr lang="en-US" sz="2000" dirty="0" smtClean="0"/>
              <a:t>counties</a:t>
            </a:r>
            <a:r>
              <a:rPr lang="en-US" sz="2000" dirty="0"/>
              <a:t>, municipalities, </a:t>
            </a:r>
            <a:r>
              <a:rPr lang="en-US" sz="2000" dirty="0" smtClean="0"/>
              <a:t>nonprofit organizations, etc</a:t>
            </a:r>
            <a:r>
              <a:rPr lang="en-US" sz="2000" dirty="0"/>
              <a:t>. with </a:t>
            </a:r>
            <a:r>
              <a:rPr lang="en-US" sz="2000" dirty="0" smtClean="0"/>
              <a:t>interpretation and translation services</a:t>
            </a:r>
          </a:p>
          <a:p>
            <a:pPr marL="0" indent="0">
              <a:buNone/>
            </a:pPr>
            <a:endParaRPr lang="en-US" sz="2000" dirty="0" smtClean="0"/>
          </a:p>
          <a:p>
            <a:r>
              <a:rPr lang="en-US" sz="2000" dirty="0" smtClean="0"/>
              <a:t>FLITS website: </a:t>
            </a:r>
            <a:r>
              <a:rPr lang="en-US" sz="2000" dirty="0" smtClean="0">
                <a:hlinkClick r:id="rId2"/>
              </a:rPr>
              <a:t>http</a:t>
            </a:r>
            <a:r>
              <a:rPr lang="en-US" sz="2000" dirty="0">
                <a:hlinkClick r:id="rId2"/>
              </a:rPr>
              <a:t>://</a:t>
            </a:r>
            <a:r>
              <a:rPr lang="en-US" sz="2000" dirty="0" smtClean="0">
                <a:hlinkClick r:id="rId2"/>
              </a:rPr>
              <a:t>www.dbm.maryland.gov/proc-contracts/Pages/statewide-contracts/LanguageContractHome.aspx</a:t>
            </a:r>
            <a:r>
              <a:rPr lang="en-US" sz="2000" dirty="0" smtClean="0"/>
              <a:t> </a:t>
            </a:r>
          </a:p>
          <a:p>
            <a:endParaRPr lang="en-US" sz="2000" dirty="0"/>
          </a:p>
          <a:p>
            <a:r>
              <a:rPr lang="en-US" sz="2000" dirty="0" smtClean="0"/>
              <a:t>State staff should contact the Language Access Coordinator in their area with questions</a:t>
            </a:r>
            <a:endParaRPr lang="en-US" sz="1500" dirty="0" smtClean="0"/>
          </a:p>
          <a:p>
            <a:pPr lvl="1"/>
            <a:r>
              <a:rPr lang="en-US" sz="1600" dirty="0" smtClean="0"/>
              <a:t>DHS: Augustin </a:t>
            </a:r>
            <a:r>
              <a:rPr lang="en-US" sz="1600" dirty="0" err="1" smtClean="0"/>
              <a:t>Ntabaganyimana</a:t>
            </a:r>
            <a:endParaRPr lang="en-US" sz="1600" dirty="0" smtClean="0"/>
          </a:p>
          <a:p>
            <a:pPr lvl="1"/>
            <a:r>
              <a:rPr lang="en-US" sz="1600" dirty="0" smtClean="0"/>
              <a:t>DLLR (DWDAL): Lauren </a:t>
            </a:r>
            <a:r>
              <a:rPr lang="en-US" sz="1600" dirty="0" err="1" smtClean="0"/>
              <a:t>Gilwee</a:t>
            </a:r>
            <a:r>
              <a:rPr lang="en-US" sz="1600" dirty="0" smtClean="0"/>
              <a:t> </a:t>
            </a:r>
          </a:p>
          <a:p>
            <a:pPr lvl="1"/>
            <a:r>
              <a:rPr lang="en-US" sz="1600" dirty="0" smtClean="0"/>
              <a:t>DLLR (DUI): Leroy Cox and Wayne Cooper </a:t>
            </a:r>
          </a:p>
        </p:txBody>
      </p:sp>
    </p:spTree>
    <p:extLst>
      <p:ext uri="{BB962C8B-B14F-4D97-AF65-F5344CB8AC3E}">
        <p14:creationId xmlns:p14="http://schemas.microsoft.com/office/powerpoint/2010/main" val="3819212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r">
              <a:defRPr/>
            </a:pPr>
            <a:r>
              <a:rPr lang="en-US" dirty="0" smtClean="0">
                <a:ea typeface="ＭＳ Ｐゴシック" charset="0"/>
                <a:cs typeface="ＭＳ Ｐゴシック" charset="0"/>
              </a:rPr>
              <a:t>      </a:t>
            </a:r>
            <a:r>
              <a:rPr lang="en-US" sz="3400" dirty="0" smtClean="0">
                <a:ea typeface="ＭＳ Ｐゴシック" charset="0"/>
                <a:cs typeface="ＭＳ Ｐゴシック" charset="0"/>
              </a:rPr>
              <a:t>Working Effectively with an Interpreter</a:t>
            </a:r>
            <a:r>
              <a:rPr lang="en-US" dirty="0" smtClean="0">
                <a:ea typeface="ＭＳ Ｐゴシック" charset="0"/>
                <a:cs typeface="ＭＳ Ｐゴシック" charset="0"/>
              </a:rPr>
              <a:t/>
            </a:r>
            <a:br>
              <a:rPr lang="en-US" dirty="0" smtClean="0">
                <a:ea typeface="ＭＳ Ｐゴシック" charset="0"/>
                <a:cs typeface="ＭＳ Ｐゴシック" charset="0"/>
              </a:rPr>
            </a:br>
            <a:r>
              <a:rPr lang="en-US" sz="2600" dirty="0" smtClean="0">
                <a:ea typeface="ＭＳ Ｐゴシック" charset="0"/>
                <a:cs typeface="ＭＳ Ｐゴシック" charset="0"/>
              </a:rPr>
              <a:t>International Rescue Committee</a:t>
            </a:r>
            <a:br>
              <a:rPr lang="en-US" sz="2600" dirty="0" smtClean="0">
                <a:ea typeface="ＭＳ Ｐゴシック" charset="0"/>
                <a:cs typeface="ＭＳ Ｐゴシック" charset="0"/>
              </a:rPr>
            </a:br>
            <a:r>
              <a:rPr lang="en-US" sz="2600" dirty="0" smtClean="0">
                <a:ea typeface="ＭＳ Ｐゴシック" charset="0"/>
                <a:cs typeface="ＭＳ Ｐゴシック" charset="0"/>
              </a:rPr>
              <a:t>Maryland</a:t>
            </a:r>
            <a:br>
              <a:rPr lang="en-US" sz="2600" dirty="0" smtClean="0">
                <a:ea typeface="ＭＳ Ｐゴシック" charset="0"/>
                <a:cs typeface="ＭＳ Ｐゴシック" charset="0"/>
              </a:rPr>
            </a:br>
            <a:endParaRPr lang="en-US" sz="2600" dirty="0">
              <a:ea typeface="ＭＳ Ｐゴシック" charset="0"/>
              <a:cs typeface="ＭＳ Ｐゴシック" charset="0"/>
            </a:endParaRPr>
          </a:p>
        </p:txBody>
      </p:sp>
    </p:spTree>
    <p:extLst>
      <p:ext uri="{BB962C8B-B14F-4D97-AF65-F5344CB8AC3E}">
        <p14:creationId xmlns:p14="http://schemas.microsoft.com/office/powerpoint/2010/main" val="384750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381000" y="685800"/>
            <a:ext cx="838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4000" b="1">
                <a:solidFill>
                  <a:prstClr val="black"/>
                </a:solidFill>
                <a:ea typeface="ヒラギノ角ゴ Pro W3" pitchFamily="14" charset="-128"/>
              </a:rPr>
              <a:t>Training Objectives</a:t>
            </a:r>
          </a:p>
        </p:txBody>
      </p:sp>
      <p:sp>
        <p:nvSpPr>
          <p:cNvPr id="7171" name="TextBox 4"/>
          <p:cNvSpPr txBox="1">
            <a:spLocks noChangeArrowheads="1"/>
          </p:cNvSpPr>
          <p:nvPr/>
        </p:nvSpPr>
        <p:spPr bwMode="auto">
          <a:xfrm>
            <a:off x="304800" y="1676400"/>
            <a:ext cx="4495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defRPr sz="2800">
                <a:solidFill>
                  <a:schemeClr val="tx1"/>
                </a:solidFill>
                <a:latin typeface="Arial" panose="020B0604020202020204" pitchFamily="34" charset="0"/>
                <a:ea typeface="MS PGothic" panose="020B0600070205080204" pitchFamily="34" charset="-128"/>
              </a:defRPr>
            </a:lvl1pPr>
            <a:lvl2pPr marL="914400" indent="-457200">
              <a:spcBef>
                <a:spcPct val="20000"/>
              </a:spcBef>
              <a:buFont typeface="Times" panose="02020603050405020304" pitchFamily="18"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ts val="1200"/>
              </a:spcAft>
              <a:buFontTx/>
              <a:buAutoNum type="arabicPeriod"/>
            </a:pPr>
            <a:r>
              <a:rPr lang="en-US" altLang="en-US" sz="2400" dirty="0">
                <a:solidFill>
                  <a:prstClr val="black"/>
                </a:solidFill>
                <a:ea typeface="ヒラギノ角ゴ Pro W3" pitchFamily="14" charset="-128"/>
              </a:rPr>
              <a:t>Define Title VI and when to provide interpretation</a:t>
            </a:r>
          </a:p>
          <a:p>
            <a:pPr eaLnBrk="0" fontAlgn="base" hangingPunct="0">
              <a:spcBef>
                <a:spcPct val="0"/>
              </a:spcBef>
              <a:spcAft>
                <a:spcPts val="1200"/>
              </a:spcAft>
              <a:buFontTx/>
              <a:buAutoNum type="arabicPeriod"/>
            </a:pPr>
            <a:r>
              <a:rPr lang="en-US" altLang="en-US" sz="2400" dirty="0">
                <a:solidFill>
                  <a:prstClr val="black"/>
                </a:solidFill>
                <a:ea typeface="ヒラギノ角ゴ Pro W3" pitchFamily="14" charset="-128"/>
              </a:rPr>
              <a:t>Learn to work effectively with an interpreter</a:t>
            </a:r>
          </a:p>
          <a:p>
            <a:pPr eaLnBrk="0" fontAlgn="base" hangingPunct="0">
              <a:spcBef>
                <a:spcPct val="0"/>
              </a:spcBef>
              <a:spcAft>
                <a:spcPts val="1200"/>
              </a:spcAft>
              <a:buFontTx/>
              <a:buAutoNum type="arabicPeriod"/>
            </a:pPr>
            <a:r>
              <a:rPr lang="en-US" altLang="en-US" sz="2400" dirty="0">
                <a:solidFill>
                  <a:prstClr val="black"/>
                </a:solidFill>
                <a:ea typeface="ヒラギノ角ゴ Pro W3" pitchFamily="14" charset="-128"/>
              </a:rPr>
              <a:t>Understand the role of an interpreter</a:t>
            </a:r>
          </a:p>
          <a:p>
            <a:pPr eaLnBrk="0" fontAlgn="base" hangingPunct="0">
              <a:spcBef>
                <a:spcPct val="0"/>
              </a:spcBef>
              <a:spcAft>
                <a:spcPts val="1200"/>
              </a:spcAft>
              <a:buFontTx/>
              <a:buAutoNum type="arabicPeriod"/>
            </a:pPr>
            <a:r>
              <a:rPr lang="en-US" altLang="en-US" sz="2400" dirty="0">
                <a:solidFill>
                  <a:prstClr val="black"/>
                </a:solidFill>
                <a:ea typeface="ヒラギノ角ゴ Pro W3" pitchFamily="14" charset="-128"/>
              </a:rPr>
              <a:t>Discuss strategies for correcting an untrained interpreter</a:t>
            </a:r>
          </a:p>
          <a:p>
            <a:pPr lvl="1" eaLnBrk="0" fontAlgn="base" hangingPunct="0">
              <a:spcBef>
                <a:spcPct val="0"/>
              </a:spcBef>
              <a:spcAft>
                <a:spcPct val="0"/>
              </a:spcAft>
              <a:buFontTx/>
              <a:buNone/>
            </a:pPr>
            <a:endParaRPr lang="en-US" altLang="en-US" sz="2400" dirty="0">
              <a:solidFill>
                <a:prstClr val="black"/>
              </a:solidFill>
              <a:ea typeface="ヒラギノ角ゴ Pro W3" pitchFamily="14" charset="-128"/>
            </a:endParaRPr>
          </a:p>
        </p:txBody>
      </p:sp>
      <p:pic>
        <p:nvPicPr>
          <p:cNvPr id="7172" name="Picture 4" descr="Photo: When refugees arrive to the United States, the language barrier can be one of the most significant challenges they face.&#10;&#10;Our Community Interpreters work with IRC staff to make sure refugees get the information they need. They speak over 28 languages combined including: French, Arabic, Farsi, Amharic, Tigrinya, Oromo, Swahili, Somali, Wolof, Hausa, Kenyan Sign Language, Kinyarwanda, Kirundi, Nepali, Hindi, Guragugna, Burmese, Mizo, Haka Chin, Falam, Zaniat, Tedim, Sizang, Dzongkha, Spanish, German, Italian and Russian.&#10;&#10;To learn more about the Community Interpreter Program, click here: http://www.rescue.org/us-program/us-silver-spring-md/community-interpreter-program-thrives-irc-silver-spr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057400"/>
            <a:ext cx="4343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4586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Interpreter vs. Translator</a:t>
            </a:r>
            <a:endParaRPr lang="en-US" dirty="0"/>
          </a:p>
        </p:txBody>
      </p:sp>
      <p:sp>
        <p:nvSpPr>
          <p:cNvPr id="8195" name="Content Placeholder 2"/>
          <p:cNvSpPr>
            <a:spLocks noGrp="1"/>
          </p:cNvSpPr>
          <p:nvPr>
            <p:ph idx="1"/>
          </p:nvPr>
        </p:nvSpPr>
        <p:spPr>
          <a:xfrm>
            <a:off x="457200" y="1905000"/>
            <a:ext cx="8229600" cy="381000"/>
          </a:xfrm>
        </p:spPr>
        <p:txBody>
          <a:bodyPr/>
          <a:lstStyle/>
          <a:p>
            <a:pPr marL="0" lvl="1" eaLnBrk="1" hangingPunct="1">
              <a:buFont typeface="Times" panose="02020603050405020304" pitchFamily="18" charset="0"/>
              <a:buNone/>
            </a:pPr>
            <a:r>
              <a:rPr lang="en-US" altLang="en-US" sz="2200" b="1" smtClean="0">
                <a:latin typeface="AkzidenzGrotesk-Roman" pitchFamily="80" charset="0"/>
              </a:rPr>
              <a:t>Interpreting</a:t>
            </a:r>
            <a:r>
              <a:rPr lang="en-US" altLang="en-US" sz="2200" smtClean="0">
                <a:latin typeface="AkzidenzGrotesk-Roman" pitchFamily="80" charset="0"/>
              </a:rPr>
              <a:t>: </a:t>
            </a:r>
          </a:p>
          <a:p>
            <a:pPr marL="0" lvl="1" eaLnBrk="1" hangingPunct="1">
              <a:buFont typeface="Wingdings 2" panose="05020102010507070707" pitchFamily="18" charset="2"/>
              <a:buNone/>
            </a:pPr>
            <a:r>
              <a:rPr lang="en-US" altLang="en-US" sz="2200" smtClean="0">
                <a:latin typeface="AkzidenzGrotesk-Roman" pitchFamily="80" charset="0"/>
              </a:rPr>
              <a:t>	</a:t>
            </a:r>
          </a:p>
          <a:p>
            <a:pPr marL="0" lvl="1" eaLnBrk="1" hangingPunct="1"/>
            <a:endParaRPr lang="en-US" altLang="en-US" sz="2000" b="1" smtClean="0">
              <a:latin typeface="AkzidenzGrotesk-Roman" pitchFamily="80" charset="0"/>
            </a:endParaRPr>
          </a:p>
          <a:p>
            <a:pPr marL="0" lvl="1" eaLnBrk="1" hangingPunct="1">
              <a:buFont typeface="Wingdings 2" panose="05020102010507070707" pitchFamily="18" charset="2"/>
              <a:buNone/>
            </a:pPr>
            <a:endParaRPr lang="en-US" altLang="en-US" sz="2200" smtClean="0">
              <a:latin typeface="AkzidenzGrotesk-Roman" pitchFamily="80" charset="0"/>
            </a:endParaRPr>
          </a:p>
        </p:txBody>
      </p:sp>
      <p:sp>
        <p:nvSpPr>
          <p:cNvPr id="6" name="TextBox 5"/>
          <p:cNvSpPr txBox="1">
            <a:spLocks noChangeArrowheads="1"/>
          </p:cNvSpPr>
          <p:nvPr/>
        </p:nvSpPr>
        <p:spPr bwMode="auto">
          <a:xfrm>
            <a:off x="838200" y="2438400"/>
            <a:ext cx="784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2800">
                <a:solidFill>
                  <a:schemeClr val="bg1"/>
                </a:solidFill>
                <a:latin typeface="Arial" panose="020B0604020202020204" pitchFamily="34" charset="0"/>
                <a:ea typeface="MS PGothic" panose="020B0600070205080204" pitchFamily="34" charset="-128"/>
              </a:defRPr>
            </a:lvl1pPr>
            <a:lvl2pPr marL="742950" indent="-285750">
              <a:spcBef>
                <a:spcPct val="20000"/>
              </a:spcBef>
              <a:buFont typeface="Times" panose="02020603050405020304" pitchFamily="18" charset="0"/>
              <a:buChar char="•"/>
              <a:defRPr sz="2800">
                <a:solidFill>
                  <a:schemeClr val="bg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MS PGothic" panose="020B0600070205080204" pitchFamily="34" charset="-128"/>
              </a:defRPr>
            </a:lvl3pPr>
            <a:lvl4pPr marL="1600200" indent="-228600">
              <a:spcBef>
                <a:spcPct val="20000"/>
              </a:spcBef>
              <a:buFont typeface="Times" panose="02020603050405020304" pitchFamily="18" charset="0"/>
              <a:buChar char="•"/>
              <a:defRPr sz="2000">
                <a:solidFill>
                  <a:schemeClr val="bg1"/>
                </a:solidFill>
                <a:latin typeface="Arial" panose="020B0604020202020204" pitchFamily="34" charset="0"/>
                <a:ea typeface="MS PGothic" panose="020B0600070205080204" pitchFamily="34" charset="-128"/>
              </a:defRPr>
            </a:lvl4pPr>
            <a:lvl5pPr marL="2057400" indent="-228600">
              <a:spcBef>
                <a:spcPct val="20000"/>
              </a:spcBef>
              <a:buChar char="»"/>
              <a:defRPr sz="16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bg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400">
                <a:solidFill>
                  <a:prstClr val="white"/>
                </a:solidFill>
                <a:latin typeface="AkzidenzGrotesk-Roman" pitchFamily="80" charset="0"/>
                <a:ea typeface="ヒラギノ角ゴ Pro W3" pitchFamily="14" charset="-128"/>
              </a:rPr>
              <a:t>Rendering a message </a:t>
            </a:r>
            <a:r>
              <a:rPr lang="en-US" altLang="en-US" sz="2400" b="1" i="1">
                <a:solidFill>
                  <a:prstClr val="white"/>
                </a:solidFill>
                <a:latin typeface="AkzidenzGrotesk-Roman" pitchFamily="80" charset="0"/>
                <a:ea typeface="ヒラギノ角ゴ Pro W3" pitchFamily="14" charset="-128"/>
              </a:rPr>
              <a:t>orally</a:t>
            </a:r>
            <a:r>
              <a:rPr lang="en-US" altLang="en-US" sz="2400">
                <a:solidFill>
                  <a:prstClr val="white"/>
                </a:solidFill>
                <a:latin typeface="AkzidenzGrotesk-Roman" pitchFamily="80" charset="0"/>
                <a:ea typeface="ヒラギノ角ゴ Pro W3" pitchFamily="14" charset="-128"/>
              </a:rPr>
              <a:t> (or in a </a:t>
            </a:r>
            <a:r>
              <a:rPr lang="en-US" altLang="en-US" sz="2400" i="1">
                <a:solidFill>
                  <a:prstClr val="white"/>
                </a:solidFill>
                <a:latin typeface="AkzidenzGrotesk-Roman" pitchFamily="80" charset="0"/>
                <a:ea typeface="ヒラギノ角ゴ Pro W3" pitchFamily="14" charset="-128"/>
              </a:rPr>
              <a:t>signed</a:t>
            </a:r>
            <a:r>
              <a:rPr lang="en-US" altLang="en-US" sz="2400">
                <a:solidFill>
                  <a:prstClr val="white"/>
                </a:solidFill>
                <a:latin typeface="AkzidenzGrotesk-Roman" pitchFamily="80" charset="0"/>
                <a:ea typeface="ヒラギノ角ゴ Pro W3" pitchFamily="14" charset="-128"/>
              </a:rPr>
              <a:t> language) from one language into another</a:t>
            </a:r>
            <a:endParaRPr lang="en-US" altLang="en-US" sz="2400">
              <a:solidFill>
                <a:prstClr val="white"/>
              </a:solidFill>
              <a:ea typeface="ヒラギノ角ゴ Pro W3" pitchFamily="14" charset="-128"/>
            </a:endParaRPr>
          </a:p>
        </p:txBody>
      </p:sp>
      <p:sp>
        <p:nvSpPr>
          <p:cNvPr id="7" name="TextBox 6"/>
          <p:cNvSpPr txBox="1">
            <a:spLocks noChangeArrowheads="1"/>
          </p:cNvSpPr>
          <p:nvPr/>
        </p:nvSpPr>
        <p:spPr bwMode="auto">
          <a:xfrm>
            <a:off x="914400" y="4114800"/>
            <a:ext cx="70866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pitchFamily="14" charset="-128"/>
              </a:defRPr>
            </a:lvl1pPr>
            <a:lvl2pPr>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marL="0" lvl="1" eaLnBrk="0" fontAlgn="base" hangingPunct="0">
              <a:spcBef>
                <a:spcPct val="0"/>
              </a:spcBef>
              <a:spcAft>
                <a:spcPct val="0"/>
              </a:spcAft>
            </a:pPr>
            <a:r>
              <a:rPr lang="en-US" altLang="en-US" sz="2200">
                <a:solidFill>
                  <a:prstClr val="white"/>
                </a:solidFill>
                <a:latin typeface="AkzidenzGrotesk-Roman" pitchFamily="80" charset="0"/>
              </a:rPr>
              <a:t>Rendering </a:t>
            </a:r>
            <a:r>
              <a:rPr lang="en-US" altLang="en-US" sz="2200" b="1">
                <a:solidFill>
                  <a:prstClr val="white"/>
                </a:solidFill>
                <a:latin typeface="AkzidenzGrotesk-Roman" pitchFamily="80" charset="0"/>
              </a:rPr>
              <a:t>a written text </a:t>
            </a:r>
            <a:r>
              <a:rPr lang="en-US" altLang="en-US" sz="2200">
                <a:solidFill>
                  <a:prstClr val="white"/>
                </a:solidFill>
                <a:latin typeface="AkzidenzGrotesk-Roman" pitchFamily="80" charset="0"/>
              </a:rPr>
              <a:t>from one language to another in </a:t>
            </a:r>
            <a:r>
              <a:rPr lang="en-US" altLang="en-US" sz="2200" i="1">
                <a:solidFill>
                  <a:prstClr val="white"/>
                </a:solidFill>
                <a:latin typeface="AkzidenzGrotesk-Roman" pitchFamily="80" charset="0"/>
              </a:rPr>
              <a:t>writing</a:t>
            </a:r>
          </a:p>
          <a:p>
            <a:pPr eaLnBrk="0" fontAlgn="base" hangingPunct="0">
              <a:spcBef>
                <a:spcPct val="0"/>
              </a:spcBef>
              <a:spcAft>
                <a:spcPct val="0"/>
              </a:spcAft>
            </a:pPr>
            <a:endParaRPr lang="en-US" altLang="en-US">
              <a:solidFill>
                <a:prstClr val="black"/>
              </a:solidFill>
            </a:endParaRPr>
          </a:p>
        </p:txBody>
      </p:sp>
      <p:sp>
        <p:nvSpPr>
          <p:cNvPr id="8" name="TextBox 7"/>
          <p:cNvSpPr txBox="1">
            <a:spLocks noChangeArrowheads="1"/>
          </p:cNvSpPr>
          <p:nvPr/>
        </p:nvSpPr>
        <p:spPr bwMode="auto">
          <a:xfrm>
            <a:off x="990600" y="5181600"/>
            <a:ext cx="75438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pitchFamily="14" charset="-128"/>
              </a:defRPr>
            </a:lvl1pPr>
            <a:lvl2pPr>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marL="0" lvl="1" fontAlgn="base">
              <a:spcBef>
                <a:spcPct val="0"/>
              </a:spcBef>
              <a:spcAft>
                <a:spcPct val="0"/>
              </a:spcAft>
              <a:buFont typeface="Times" panose="02020603050405020304" pitchFamily="18" charset="0"/>
              <a:buNone/>
            </a:pPr>
            <a:r>
              <a:rPr lang="en-US" altLang="en-US" sz="2200">
                <a:solidFill>
                  <a:prstClr val="white"/>
                </a:solidFill>
                <a:latin typeface="AkzidenzGrotesk-Roman" pitchFamily="80" charset="0"/>
              </a:rPr>
              <a:t>**An </a:t>
            </a:r>
            <a:r>
              <a:rPr lang="en-US" altLang="en-US" sz="2200" b="1">
                <a:solidFill>
                  <a:prstClr val="white"/>
                </a:solidFill>
                <a:latin typeface="AkzidenzGrotesk-Roman" pitchFamily="80" charset="0"/>
              </a:rPr>
              <a:t>interpreter</a:t>
            </a:r>
            <a:r>
              <a:rPr lang="en-US" altLang="en-US" sz="2200">
                <a:solidFill>
                  <a:prstClr val="white"/>
                </a:solidFill>
                <a:latin typeface="AkzidenzGrotesk-Roman" pitchFamily="80" charset="0"/>
              </a:rPr>
              <a:t> is </a:t>
            </a:r>
            <a:r>
              <a:rPr lang="en-US" altLang="en-US" sz="2200" i="1">
                <a:solidFill>
                  <a:prstClr val="white"/>
                </a:solidFill>
                <a:latin typeface="AkzidenzGrotesk-Roman" pitchFamily="80" charset="0"/>
              </a:rPr>
              <a:t>not necessarily a qualified translator**</a:t>
            </a:r>
            <a:endParaRPr lang="en-US" altLang="en-US" sz="2200" i="1" u="sng">
              <a:solidFill>
                <a:prstClr val="white"/>
              </a:solidFill>
              <a:latin typeface="AkzidenzGrotesk-Roman" pitchFamily="80" charset="0"/>
            </a:endParaRPr>
          </a:p>
          <a:p>
            <a:pPr eaLnBrk="0" fontAlgn="base" hangingPunct="0">
              <a:spcBef>
                <a:spcPct val="0"/>
              </a:spcBef>
              <a:spcAft>
                <a:spcPct val="0"/>
              </a:spcAft>
            </a:pPr>
            <a:endParaRPr lang="en-US" altLang="en-US">
              <a:solidFill>
                <a:prstClr val="black"/>
              </a:solidFill>
            </a:endParaRPr>
          </a:p>
        </p:txBody>
      </p:sp>
      <p:sp>
        <p:nvSpPr>
          <p:cNvPr id="8199" name="TextBox 8"/>
          <p:cNvSpPr txBox="1">
            <a:spLocks noChangeArrowheads="1"/>
          </p:cNvSpPr>
          <p:nvPr/>
        </p:nvSpPr>
        <p:spPr bwMode="auto">
          <a:xfrm>
            <a:off x="381000" y="3581400"/>
            <a:ext cx="25908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pitchFamily="14" charset="-128"/>
              </a:defRPr>
            </a:lvl1pPr>
            <a:lvl2pPr>
              <a:defRPr sz="2400">
                <a:solidFill>
                  <a:schemeClr val="tx1"/>
                </a:solidFill>
                <a:latin typeface="Arial" panose="020B0604020202020204" pitchFamily="34" charset="0"/>
                <a:ea typeface="ヒラギノ角ゴ Pro W3" pitchFamily="14" charset="-128"/>
              </a:defRPr>
            </a:lvl2pPr>
            <a:lvl3pPr marL="1143000" indent="-228600">
              <a:defRPr sz="2400">
                <a:solidFill>
                  <a:schemeClr val="tx1"/>
                </a:solidFill>
                <a:latin typeface="Arial" panose="020B0604020202020204" pitchFamily="34" charset="0"/>
                <a:ea typeface="ヒラギノ角ゴ Pro W3" pitchFamily="14" charset="-128"/>
              </a:defRPr>
            </a:lvl3pPr>
            <a:lvl4pPr marL="1600200" indent="-228600">
              <a:defRPr sz="2400">
                <a:solidFill>
                  <a:schemeClr val="tx1"/>
                </a:solidFill>
                <a:latin typeface="Arial" panose="020B0604020202020204" pitchFamily="34" charset="0"/>
                <a:ea typeface="ヒラギノ角ゴ Pro W3" pitchFamily="14" charset="-128"/>
              </a:defRPr>
            </a:lvl4pPr>
            <a:lvl5pPr marL="2057400" indent="-228600">
              <a:defRPr sz="2400">
                <a:solidFill>
                  <a:schemeClr val="tx1"/>
                </a:solidFill>
                <a:latin typeface="Arial" panose="020B0604020202020204" pitchFamily="34" charset="0"/>
                <a:ea typeface="ヒラギノ角ゴ Pro W3" pitchFamily="1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4" charset="-128"/>
              </a:defRPr>
            </a:lvl9pPr>
          </a:lstStyle>
          <a:p>
            <a:pPr marL="0" lvl="1" eaLnBrk="0" fontAlgn="base" hangingPunct="0">
              <a:spcBef>
                <a:spcPct val="0"/>
              </a:spcBef>
              <a:spcAft>
                <a:spcPct val="0"/>
              </a:spcAft>
            </a:pPr>
            <a:r>
              <a:rPr lang="en-US" altLang="en-US" sz="2200" b="1">
                <a:solidFill>
                  <a:prstClr val="white"/>
                </a:solidFill>
                <a:latin typeface="AkzidenzGrotesk-Roman" pitchFamily="80" charset="0"/>
              </a:rPr>
              <a:t>Translating:</a:t>
            </a:r>
          </a:p>
          <a:p>
            <a:pPr eaLnBrk="0" fontAlgn="base" hangingPunct="0">
              <a:spcBef>
                <a:spcPct val="0"/>
              </a:spcBef>
              <a:spcAft>
                <a:spcPct val="0"/>
              </a:spcAft>
            </a:pPr>
            <a:endParaRPr lang="en-US" altLang="en-US">
              <a:solidFill>
                <a:prstClr val="white"/>
              </a:solidFill>
            </a:endParaRPr>
          </a:p>
        </p:txBody>
      </p:sp>
    </p:spTree>
    <p:extLst>
      <p:ext uri="{BB962C8B-B14F-4D97-AF65-F5344CB8AC3E}">
        <p14:creationId xmlns:p14="http://schemas.microsoft.com/office/powerpoint/2010/main" val="530925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IRC_PP_cover_1">
  <a:themeElements>
    <a:clrScheme name="">
      <a:dk1>
        <a:srgbClr val="000000"/>
      </a:dk1>
      <a:lt1>
        <a:srgbClr val="FFFFFF"/>
      </a:lt1>
      <a:dk2>
        <a:srgbClr val="000000"/>
      </a:dk2>
      <a:lt2>
        <a:srgbClr val="808080"/>
      </a:lt2>
      <a:accent1>
        <a:srgbClr val="FDC82F"/>
      </a:accent1>
      <a:accent2>
        <a:srgbClr val="FDC82F"/>
      </a:accent2>
      <a:accent3>
        <a:srgbClr val="FFFFFF"/>
      </a:accent3>
      <a:accent4>
        <a:srgbClr val="000000"/>
      </a:accent4>
      <a:accent5>
        <a:srgbClr val="FEE0AD"/>
      </a:accent5>
      <a:accent6>
        <a:srgbClr val="E5B52A"/>
      </a:accent6>
      <a:hlink>
        <a:srgbClr val="BF6800"/>
      </a:hlink>
      <a:folHlink>
        <a:srgbClr val="5565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ヒラギノ角ゴ Pro W3" pitchFamily="-110" charset="-128"/>
            <a:cs typeface="ヒラギノ角ゴ Pro W3" pitchFamily="-11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ヒラギノ角ゴ Pro W3" pitchFamily="-110" charset="-128"/>
            <a:cs typeface="ヒラギノ角ゴ Pro W3" pitchFamily="-110" charset="-128"/>
          </a:defRPr>
        </a:defPPr>
      </a:lstStyle>
    </a:lnDef>
  </a:objectDefaults>
  <a:extraClrSchemeLst>
    <a:extraClrScheme>
      <a:clrScheme name="IRC_PP_cover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RC_PP_cover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RC_PP_cover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RC_PP_cover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RC_PP_cover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RC_PP_cover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RC_PP_cover_1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RC_PP_cover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RC_PP_cover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RC_PP_cover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RC_PP_cover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RC_PP_cover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RC_PP_pages_white">
  <a:themeElements>
    <a:clrScheme name="IRC PPT Theme">
      <a:dk1>
        <a:sysClr val="windowText" lastClr="000000"/>
      </a:dk1>
      <a:lt1>
        <a:sysClr val="window" lastClr="FFFFFF"/>
      </a:lt1>
      <a:dk2>
        <a:srgbClr val="A5A5A5"/>
      </a:dk2>
      <a:lt2>
        <a:srgbClr val="FDC82F"/>
      </a:lt2>
      <a:accent1>
        <a:srgbClr val="000000"/>
      </a:accent1>
      <a:accent2>
        <a:srgbClr val="FFFFFF"/>
      </a:accent2>
      <a:accent3>
        <a:srgbClr val="9A9A9A"/>
      </a:accent3>
      <a:accent4>
        <a:srgbClr val="FDC82F"/>
      </a:accent4>
      <a:accent5>
        <a:srgbClr val="BF6828"/>
      </a:accent5>
      <a:accent6>
        <a:srgbClr val="FEDC44"/>
      </a:accent6>
      <a:hlink>
        <a:srgbClr val="BF6828"/>
      </a:hlink>
      <a:folHlink>
        <a:srgbClr val="9A9A9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ヒラギノ角ゴ Pro W3" pitchFamily="-110" charset="-128"/>
            <a:cs typeface="ヒラギノ角ゴ Pro W3" pitchFamily="-11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ヒラギノ角ゴ Pro W3" pitchFamily="-110" charset="-128"/>
            <a:cs typeface="ヒラギノ角ゴ Pro W3" pitchFamily="-110" charset="-128"/>
          </a:defRPr>
        </a:defPPr>
      </a:lstStyle>
    </a:lnDef>
  </a:objectDefaults>
  <a:extraClrSchemeLst>
    <a:extraClrScheme>
      <a:clrScheme name="IRC_PP_pages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RC_PP_pages_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RC_PP_pages_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RC_PP_pages_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RC_PP_pages_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RC_PP_pages_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RC_PP_pages_whi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RC_PP_pages_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RC_PP_pages_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RC_PP_pages_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RC_PP_pages_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RC_PP_pages_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IRC_PP_pages_black">
  <a:themeElements>
    <a:clrScheme name="IRC PPT Theme">
      <a:dk1>
        <a:sysClr val="windowText" lastClr="000000"/>
      </a:dk1>
      <a:lt1>
        <a:sysClr val="window" lastClr="FFFFFF"/>
      </a:lt1>
      <a:dk2>
        <a:srgbClr val="A5A5A5"/>
      </a:dk2>
      <a:lt2>
        <a:srgbClr val="FDC82F"/>
      </a:lt2>
      <a:accent1>
        <a:srgbClr val="000000"/>
      </a:accent1>
      <a:accent2>
        <a:srgbClr val="FFFFFF"/>
      </a:accent2>
      <a:accent3>
        <a:srgbClr val="9A9A9A"/>
      </a:accent3>
      <a:accent4>
        <a:srgbClr val="FDC82F"/>
      </a:accent4>
      <a:accent5>
        <a:srgbClr val="BF6828"/>
      </a:accent5>
      <a:accent6>
        <a:srgbClr val="FEDC44"/>
      </a:accent6>
      <a:hlink>
        <a:srgbClr val="BF6828"/>
      </a:hlink>
      <a:folHlink>
        <a:srgbClr val="9A9A9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ヒラギノ角ゴ Pro W3" pitchFamily="-110" charset="-128"/>
            <a:cs typeface="ヒラギノ角ゴ Pro W3" pitchFamily="-11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ヒラギノ角ゴ Pro W3" pitchFamily="-110" charset="-128"/>
            <a:cs typeface="ヒラギノ角ゴ Pro W3" pitchFamily="-110" charset="-128"/>
          </a:defRPr>
        </a:defPPr>
      </a:lstStyle>
    </a:lnDef>
  </a:objectDefaults>
  <a:extraClrSchemeLst>
    <a:extraClrScheme>
      <a:clrScheme name="IRC_PP_pages_blac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RC_PP_pages_blac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RC_PP_pages_blac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RC_PP_pages_blac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RC_PP_pages_blac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RC_PP_pages_blac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RC_PP_pages_blac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RC_PP_pages_blac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RC_PP_pages_blac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RC_PP_pages_blac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RC_PP_pages_blac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RC_PP_pages_blac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831</Words>
  <Application>Microsoft Office PowerPoint</Application>
  <PresentationFormat>On-screen Show (4:3)</PresentationFormat>
  <Paragraphs>139</Paragraphs>
  <Slides>26</Slides>
  <Notes>4</Notes>
  <HiddenSlides>0</HiddenSlides>
  <MMClips>0</MMClips>
  <ScaleCrop>false</ScaleCrop>
  <HeadingPairs>
    <vt:vector size="4" baseType="variant">
      <vt:variant>
        <vt:lpstr>Theme</vt:lpstr>
      </vt:variant>
      <vt:variant>
        <vt:i4>4</vt:i4>
      </vt:variant>
      <vt:variant>
        <vt:lpstr>Slide Titles</vt:lpstr>
      </vt:variant>
      <vt:variant>
        <vt:i4>26</vt:i4>
      </vt:variant>
    </vt:vector>
  </HeadingPairs>
  <TitlesOfParts>
    <vt:vector size="30" baseType="lpstr">
      <vt:lpstr>Civic</vt:lpstr>
      <vt:lpstr>IRC_PP_cover_1</vt:lpstr>
      <vt:lpstr>IRC_PP_pages_white</vt:lpstr>
      <vt:lpstr>IRC_PP_pages_black</vt:lpstr>
      <vt:lpstr>Oral Interpretation Services Best Practices</vt:lpstr>
      <vt:lpstr>Maryland Department of Budget and Management</vt:lpstr>
      <vt:lpstr>TELEPHONIC INTERPRETATION VENDOR </vt:lpstr>
      <vt:lpstr>IN-PERSON INTERPRETATION VENDOR </vt:lpstr>
      <vt:lpstr>TRANSLATION SERVICES VENDOR </vt:lpstr>
      <vt:lpstr>ELIGIBLITY FOR SERVICE AND CONTACT</vt:lpstr>
      <vt:lpstr>      Working Effectively with an Interpreter International Rescue Committee Maryland </vt:lpstr>
      <vt:lpstr>PowerPoint Presentation</vt:lpstr>
      <vt:lpstr>Interpreter vs. Translator</vt:lpstr>
      <vt:lpstr>Fluency PSA</vt:lpstr>
      <vt:lpstr>Title VI &amp; Language Access Laws</vt:lpstr>
      <vt:lpstr>Executive Order 13166</vt:lpstr>
      <vt:lpstr>How to work with an interpreter</vt:lpstr>
      <vt:lpstr>Where do you position the interpreter?   Please vote! </vt:lpstr>
      <vt:lpstr>Where do you position the interpreter?   </vt:lpstr>
      <vt:lpstr>How to work with an interpreter– and WHY?</vt:lpstr>
      <vt:lpstr>How to work with an interpreter – and WHY?</vt:lpstr>
      <vt:lpstr>Do not use children as interpreters!          Video: http://www.youtube.com/watch?v=8fVR75ko0hM&amp;list=PL4BB0BF3D6577B93C </vt:lpstr>
      <vt:lpstr>Correcting and guiding your interpreter</vt:lpstr>
      <vt:lpstr>Correcting and guiding your interpreter</vt:lpstr>
      <vt:lpstr>Scenarios: </vt:lpstr>
      <vt:lpstr>Summary</vt:lpstr>
      <vt:lpstr>Resources: NCIHC Ethics and Standards of Practice for Interpreters Quick Tips for Working with Interpreters Baltimore’s Short (3 Hour) Interpreter Training This Presentation Key Terms for IRC Interpreters (Translated) More information on Title VI: http://www.justice.gov/crt/about/cor/Pubs/eolep.php DOJ Complaint Form: http://www.justice.gov/crt/about/cor/complaint.php  </vt:lpstr>
      <vt:lpstr>Thank you. </vt:lpstr>
      <vt:lpstr>Breaking Down the Language Barrier US DOJ</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Interpretation Best Practices</dc:title>
  <dc:creator>Natalie Clements</dc:creator>
  <cp:lastModifiedBy>Lauren E. Gilwee</cp:lastModifiedBy>
  <cp:revision>2</cp:revision>
  <dcterms:created xsi:type="dcterms:W3CDTF">2018-01-25T13:37:06Z</dcterms:created>
  <dcterms:modified xsi:type="dcterms:W3CDTF">2018-01-25T16:30:21Z</dcterms:modified>
</cp:coreProperties>
</file>