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48"/>
  </p:notesMasterIdLst>
  <p:handoutMasterIdLst>
    <p:handoutMasterId r:id="rId49"/>
  </p:handoutMasterIdLst>
  <p:sldIdLst>
    <p:sldId id="257" r:id="rId2"/>
    <p:sldId id="275" r:id="rId3"/>
    <p:sldId id="331" r:id="rId4"/>
    <p:sldId id="278" r:id="rId5"/>
    <p:sldId id="279" r:id="rId6"/>
    <p:sldId id="280" r:id="rId7"/>
    <p:sldId id="281" r:id="rId8"/>
    <p:sldId id="282" r:id="rId9"/>
    <p:sldId id="288" r:id="rId10"/>
    <p:sldId id="289" r:id="rId11"/>
    <p:sldId id="290" r:id="rId12"/>
    <p:sldId id="301" r:id="rId13"/>
    <p:sldId id="283" r:id="rId14"/>
    <p:sldId id="284" r:id="rId15"/>
    <p:sldId id="294" r:id="rId16"/>
    <p:sldId id="299" r:id="rId17"/>
    <p:sldId id="295" r:id="rId18"/>
    <p:sldId id="333" r:id="rId19"/>
    <p:sldId id="300" r:id="rId20"/>
    <p:sldId id="297" r:id="rId21"/>
    <p:sldId id="313" r:id="rId22"/>
    <p:sldId id="302" r:id="rId23"/>
    <p:sldId id="312" r:id="rId24"/>
    <p:sldId id="318" r:id="rId25"/>
    <p:sldId id="319" r:id="rId26"/>
    <p:sldId id="320" r:id="rId27"/>
    <p:sldId id="311" r:id="rId28"/>
    <p:sldId id="314" r:id="rId29"/>
    <p:sldId id="316" r:id="rId30"/>
    <p:sldId id="317" r:id="rId31"/>
    <p:sldId id="321" r:id="rId32"/>
    <p:sldId id="310" r:id="rId33"/>
    <p:sldId id="322" r:id="rId34"/>
    <p:sldId id="323" r:id="rId35"/>
    <p:sldId id="324" r:id="rId36"/>
    <p:sldId id="325" r:id="rId37"/>
    <p:sldId id="326" r:id="rId38"/>
    <p:sldId id="327" r:id="rId39"/>
    <p:sldId id="309" r:id="rId40"/>
    <p:sldId id="315" r:id="rId41"/>
    <p:sldId id="308" r:id="rId42"/>
    <p:sldId id="328" r:id="rId43"/>
    <p:sldId id="329" r:id="rId44"/>
    <p:sldId id="330" r:id="rId45"/>
    <p:sldId id="276" r:id="rId46"/>
    <p:sldId id="334" r:id="rId47"/>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28C"/>
    <a:srgbClr val="66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722" autoAdjust="0"/>
  </p:normalViewPr>
  <p:slideViewPr>
    <p:cSldViewPr>
      <p:cViewPr>
        <p:scale>
          <a:sx n="119" d="100"/>
          <a:sy n="119" d="100"/>
        </p:scale>
        <p:origin x="-174" y="-66"/>
      </p:cViewPr>
      <p:guideLst>
        <p:guide orient="horz" pos="2160"/>
        <p:guide pos="2880"/>
      </p:guideLst>
    </p:cSldViewPr>
  </p:slideViewPr>
  <p:notesTextViewPr>
    <p:cViewPr>
      <p:scale>
        <a:sx n="1" d="1"/>
        <a:sy n="1" d="1"/>
      </p:scale>
      <p:origin x="0" y="0"/>
    </p:cViewPr>
  </p:notesTextViewPr>
  <p:sorterViewPr>
    <p:cViewPr>
      <p:scale>
        <a:sx n="100" d="100"/>
        <a:sy n="100" d="100"/>
      </p:scale>
      <p:origin x="0" y="23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8A637911-9E36-47F9-92DF-5EE8E7FC9370}" type="datetimeFigureOut">
              <a:rPr lang="en-US" smtClean="0"/>
              <a:pPr/>
              <a:t>1/12/2018</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3FC2F75F-957D-47F2-B457-B2ABF1E75829}" type="slidenum">
              <a:rPr lang="en-US" smtClean="0"/>
              <a:pPr/>
              <a:t>‹#›</a:t>
            </a:fld>
            <a:endParaRPr lang="en-US"/>
          </a:p>
        </p:txBody>
      </p:sp>
    </p:spTree>
    <p:extLst>
      <p:ext uri="{BB962C8B-B14F-4D97-AF65-F5344CB8AC3E}">
        <p14:creationId xmlns:p14="http://schemas.microsoft.com/office/powerpoint/2010/main" val="849649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82119" cy="464820"/>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defRPr sz="1200">
                <a:latin typeface="Candara" pitchFamily="34" charset="0"/>
                <a:cs typeface="+mn-cs"/>
              </a:defRPr>
            </a:lvl1pPr>
          </a:lstStyle>
          <a:p>
            <a:pPr>
              <a:defRPr/>
            </a:pPr>
            <a:endParaRPr lang="en-US"/>
          </a:p>
        </p:txBody>
      </p:sp>
      <p:sp>
        <p:nvSpPr>
          <p:cNvPr id="40963" name="Rectangle 3"/>
          <p:cNvSpPr>
            <a:spLocks noGrp="1" noChangeArrowheads="1"/>
          </p:cNvSpPr>
          <p:nvPr>
            <p:ph type="dt" idx="1"/>
          </p:nvPr>
        </p:nvSpPr>
        <p:spPr bwMode="auto">
          <a:xfrm>
            <a:off x="3898102" y="0"/>
            <a:ext cx="2982119" cy="464820"/>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a:defRPr sz="1200">
                <a:latin typeface="Candara" pitchFamily="34" charset="0"/>
                <a:cs typeface="+mn-cs"/>
              </a:defRPr>
            </a:lvl1pPr>
          </a:lstStyle>
          <a:p>
            <a:pPr>
              <a:defRPr/>
            </a:pPr>
            <a:fld id="{FB32C25E-0CF3-4CB1-832B-70954D75C3C2}" type="datetimeFigureOut">
              <a:rPr lang="en-US"/>
              <a:pPr>
                <a:defRPr/>
              </a:pPr>
              <a:t>1/12/2018</a:t>
            </a:fld>
            <a:endParaRPr lang="en-US"/>
          </a:p>
        </p:txBody>
      </p:sp>
      <p:sp>
        <p:nvSpPr>
          <p:cNvPr id="2662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688182" y="4415790"/>
            <a:ext cx="5505450" cy="4183380"/>
          </a:xfrm>
          <a:prstGeom prst="rect">
            <a:avLst/>
          </a:prstGeom>
          <a:noFill/>
          <a:ln>
            <a:noFill/>
          </a:ln>
          <a:effectLst/>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8829967"/>
            <a:ext cx="2982119" cy="464820"/>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defRPr sz="1200">
                <a:latin typeface="Candara" pitchFamily="34" charset="0"/>
                <a:cs typeface="+mn-cs"/>
              </a:defRPr>
            </a:lvl1pPr>
          </a:lstStyle>
          <a:p>
            <a:pPr>
              <a:defRPr/>
            </a:pPr>
            <a:endParaRPr lang="en-US"/>
          </a:p>
        </p:txBody>
      </p:sp>
      <p:sp>
        <p:nvSpPr>
          <p:cNvPr id="40967" name="Rectangle 7"/>
          <p:cNvSpPr>
            <a:spLocks noGrp="1" noChangeArrowheads="1"/>
          </p:cNvSpPr>
          <p:nvPr>
            <p:ph type="sldNum" sz="quarter" idx="5"/>
          </p:nvPr>
        </p:nvSpPr>
        <p:spPr bwMode="auto">
          <a:xfrm>
            <a:off x="3898102" y="8829967"/>
            <a:ext cx="2982119" cy="464820"/>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a:defRPr sz="1200">
                <a:latin typeface="Candara" pitchFamily="34" charset="0"/>
                <a:cs typeface="+mn-cs"/>
              </a:defRPr>
            </a:lvl1pPr>
          </a:lstStyle>
          <a:p>
            <a:pPr>
              <a:defRPr/>
            </a:pPr>
            <a:fld id="{39F58EB7-90D7-454B-B4F2-F6D3F16D6C0B}" type="slidenum">
              <a:rPr lang="en-US"/>
              <a:pPr>
                <a:defRPr/>
              </a:pPr>
              <a:t>‹#›</a:t>
            </a:fld>
            <a:endParaRPr lang="en-US"/>
          </a:p>
        </p:txBody>
      </p:sp>
    </p:spTree>
    <p:extLst>
      <p:ext uri="{BB962C8B-B14F-4D97-AF65-F5344CB8AC3E}">
        <p14:creationId xmlns:p14="http://schemas.microsoft.com/office/powerpoint/2010/main" val="329620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45375950 h 640"/>
                <a:gd name="T6" fmla="*/ 2147483647 w 2706"/>
                <a:gd name="T7" fmla="*/ 95794554 h 640"/>
                <a:gd name="T8" fmla="*/ 2147483647 w 2706"/>
                <a:gd name="T9" fmla="*/ 151254225 h 640"/>
                <a:gd name="T10" fmla="*/ 2147483647 w 2706"/>
                <a:gd name="T11" fmla="*/ 206713896 h 640"/>
                <a:gd name="T12" fmla="*/ 2147483647 w 2706"/>
                <a:gd name="T13" fmla="*/ 272258876 h 640"/>
                <a:gd name="T14" fmla="*/ 2147483647 w 2706"/>
                <a:gd name="T15" fmla="*/ 337802267 h 640"/>
                <a:gd name="T16" fmla="*/ 2147483647 w 2706"/>
                <a:gd name="T17" fmla="*/ 413429380 h 640"/>
                <a:gd name="T18" fmla="*/ 2147483647 w 2706"/>
                <a:gd name="T19" fmla="*/ 489056492 h 640"/>
                <a:gd name="T20" fmla="*/ 2147483647 w 2706"/>
                <a:gd name="T21" fmla="*/ 489056492 h 640"/>
                <a:gd name="T22" fmla="*/ 2147483647 w 2706"/>
                <a:gd name="T23" fmla="*/ 635269651 h 640"/>
                <a:gd name="T24" fmla="*/ 2147483647 w 2706"/>
                <a:gd name="T25" fmla="*/ 766356435 h 640"/>
                <a:gd name="T26" fmla="*/ 2147483647 w 2706"/>
                <a:gd name="T27" fmla="*/ 887361085 h 640"/>
                <a:gd name="T28" fmla="*/ 1995446684 w 2706"/>
                <a:gd name="T29" fmla="*/ 1003323081 h 640"/>
                <a:gd name="T30" fmla="*/ 1471390284 w 2706"/>
                <a:gd name="T31" fmla="*/ 1104158702 h 640"/>
                <a:gd name="T32" fmla="*/ 962451277 w 2706"/>
                <a:gd name="T33" fmla="*/ 1194912190 h 640"/>
                <a:gd name="T34" fmla="*/ 473666148 w 2706"/>
                <a:gd name="T35" fmla="*/ 1280623023 h 640"/>
                <a:gd name="T36" fmla="*/ 0 w 2706"/>
                <a:gd name="T37" fmla="*/ 1356250136 h 640"/>
                <a:gd name="T38" fmla="*/ 0 w 2706"/>
                <a:gd name="T39" fmla="*/ 1356250136 h 640"/>
                <a:gd name="T40" fmla="*/ 327535052 w 2706"/>
                <a:gd name="T41" fmla="*/ 1401626086 h 640"/>
                <a:gd name="T42" fmla="*/ 639954298 w 2706"/>
                <a:gd name="T43" fmla="*/ 1441960969 h 640"/>
                <a:gd name="T44" fmla="*/ 942294224 w 2706"/>
                <a:gd name="T45" fmla="*/ 1477253198 h 640"/>
                <a:gd name="T46" fmla="*/ 1239596076 w 2706"/>
                <a:gd name="T47" fmla="*/ 1507504361 h 640"/>
                <a:gd name="T48" fmla="*/ 1526818609 w 2706"/>
                <a:gd name="T49" fmla="*/ 1537755524 h 640"/>
                <a:gd name="T50" fmla="*/ 1803964996 w 2706"/>
                <a:gd name="T51" fmla="*/ 1557922965 h 640"/>
                <a:gd name="T52" fmla="*/ 2071032063 w 2706"/>
                <a:gd name="T53" fmla="*/ 1578090407 h 640"/>
                <a:gd name="T54" fmla="*/ 2147483647 w 2706"/>
                <a:gd name="T55" fmla="*/ 1593215194 h 640"/>
                <a:gd name="T56" fmla="*/ 2147483647 w 2706"/>
                <a:gd name="T57" fmla="*/ 1603298915 h 640"/>
                <a:gd name="T58" fmla="*/ 2147483647 w 2706"/>
                <a:gd name="T59" fmla="*/ 1608341570 h 640"/>
                <a:gd name="T60" fmla="*/ 2147483647 w 2706"/>
                <a:gd name="T61" fmla="*/ 1613382636 h 640"/>
                <a:gd name="T62" fmla="*/ 2147483647 w 2706"/>
                <a:gd name="T63" fmla="*/ 1613382636 h 640"/>
                <a:gd name="T64" fmla="*/ 2147483647 w 2706"/>
                <a:gd name="T65" fmla="*/ 1608341570 h 640"/>
                <a:gd name="T66" fmla="*/ 2147483647 w 2706"/>
                <a:gd name="T67" fmla="*/ 1603298915 h 640"/>
                <a:gd name="T68" fmla="*/ 2147483647 w 2706"/>
                <a:gd name="T69" fmla="*/ 1593215194 h 640"/>
                <a:gd name="T70" fmla="*/ 2147483647 w 2706"/>
                <a:gd name="T71" fmla="*/ 1578090407 h 640"/>
                <a:gd name="T72" fmla="*/ 2147483647 w 2706"/>
                <a:gd name="T73" fmla="*/ 1562964032 h 640"/>
                <a:gd name="T74" fmla="*/ 2147483647 w 2706"/>
                <a:gd name="T75" fmla="*/ 1542796590 h 640"/>
                <a:gd name="T76" fmla="*/ 2147483647 w 2706"/>
                <a:gd name="T77" fmla="*/ 1517588082 h 640"/>
                <a:gd name="T78" fmla="*/ 2147483647 w 2706"/>
                <a:gd name="T79" fmla="*/ 1492379573 h 640"/>
                <a:gd name="T80" fmla="*/ 2147483647 w 2706"/>
                <a:gd name="T81" fmla="*/ 1462128411 h 640"/>
                <a:gd name="T82" fmla="*/ 2147483647 w 2706"/>
                <a:gd name="T83" fmla="*/ 1431877248 h 640"/>
                <a:gd name="T84" fmla="*/ 2147483647 w 2706"/>
                <a:gd name="T85" fmla="*/ 1396585019 h 640"/>
                <a:gd name="T86" fmla="*/ 2147483647 w 2706"/>
                <a:gd name="T87" fmla="*/ 1361291202 h 640"/>
                <a:gd name="T88" fmla="*/ 2147483647 w 2706"/>
                <a:gd name="T89" fmla="*/ 1320956319 h 640"/>
                <a:gd name="T90" fmla="*/ 2147483647 w 2706"/>
                <a:gd name="T91" fmla="*/ 1280623023 h 640"/>
                <a:gd name="T92" fmla="*/ 2147483647 w 2706"/>
                <a:gd name="T93" fmla="*/ 1235245485 h 640"/>
                <a:gd name="T94" fmla="*/ 2147483647 w 2706"/>
                <a:gd name="T95" fmla="*/ 1189869535 h 640"/>
                <a:gd name="T96" fmla="*/ 2147483647 w 2706"/>
                <a:gd name="T97" fmla="*/ 1089033914 h 640"/>
                <a:gd name="T98" fmla="*/ 2147483647 w 2706"/>
                <a:gd name="T99" fmla="*/ 983155639 h 640"/>
                <a:gd name="T100" fmla="*/ 2147483647 w 2706"/>
                <a:gd name="T101" fmla="*/ 983155639 h 640"/>
                <a:gd name="T102" fmla="*/ 2147483647 w 2706"/>
                <a:gd name="T103" fmla="*/ 978112985 h 640"/>
                <a:gd name="T104" fmla="*/ 2147483647 w 2706"/>
                <a:gd name="T105" fmla="*/ 97811298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p:cNvSpPr>
              <a:spLocks/>
            </p:cNvSpPr>
            <p:nvPr/>
          </p:nvSpPr>
          <p:spPr bwMode="hidden">
            <a:xfrm>
              <a:off x="-308538" y="4319027"/>
              <a:ext cx="8280254" cy="1208092"/>
            </a:xfrm>
            <a:custGeom>
              <a:avLst/>
              <a:gdLst>
                <a:gd name="T0" fmla="*/ 2147483647 w 5216"/>
                <a:gd name="T1" fmla="*/ 1794685668 h 762"/>
                <a:gd name="T2" fmla="*/ 2147483647 w 5216"/>
                <a:gd name="T3" fmla="*/ 1724305590 h 762"/>
                <a:gd name="T4" fmla="*/ 2147483647 w 5216"/>
                <a:gd name="T5" fmla="*/ 1533274853 h 762"/>
                <a:gd name="T6" fmla="*/ 2147483647 w 5216"/>
                <a:gd name="T7" fmla="*/ 1276891413 h 762"/>
                <a:gd name="T8" fmla="*/ 2147483647 w 5216"/>
                <a:gd name="T9" fmla="*/ 940073143 h 762"/>
                <a:gd name="T10" fmla="*/ 2147483647 w 5216"/>
                <a:gd name="T11" fmla="*/ 744015032 h 762"/>
                <a:gd name="T12" fmla="*/ 2147483647 w 5216"/>
                <a:gd name="T13" fmla="*/ 593201710 h 762"/>
                <a:gd name="T14" fmla="*/ 2147483647 w 5216"/>
                <a:gd name="T15" fmla="*/ 462496302 h 762"/>
                <a:gd name="T16" fmla="*/ 2147483647 w 5216"/>
                <a:gd name="T17" fmla="*/ 351898809 h 762"/>
                <a:gd name="T18" fmla="*/ 2147483647 w 5216"/>
                <a:gd name="T19" fmla="*/ 256383440 h 762"/>
                <a:gd name="T20" fmla="*/ 2147483647 w 5216"/>
                <a:gd name="T21" fmla="*/ 180975987 h 762"/>
                <a:gd name="T22" fmla="*/ 2147483647 w 5216"/>
                <a:gd name="T23" fmla="*/ 70380079 h 762"/>
                <a:gd name="T24" fmla="*/ 2147483647 w 5216"/>
                <a:gd name="T25" fmla="*/ 10054750 h 762"/>
                <a:gd name="T26" fmla="*/ 1622923434 w 5216"/>
                <a:gd name="T27" fmla="*/ 0 h 762"/>
                <a:gd name="T28" fmla="*/ 902184155 w 5216"/>
                <a:gd name="T29" fmla="*/ 25135289 h 762"/>
                <a:gd name="T30" fmla="*/ 277207537 w 5216"/>
                <a:gd name="T31" fmla="*/ 80434829 h 762"/>
                <a:gd name="T32" fmla="*/ 0 w 5216"/>
                <a:gd name="T33" fmla="*/ 120650658 h 762"/>
                <a:gd name="T34" fmla="*/ 791300823 w 5216"/>
                <a:gd name="T35" fmla="*/ 216166026 h 762"/>
                <a:gd name="T36" fmla="*/ 1643084329 w 5216"/>
                <a:gd name="T37" fmla="*/ 351898809 h 762"/>
                <a:gd name="T38" fmla="*/ 2147483647 w 5216"/>
                <a:gd name="T39" fmla="*/ 527849006 h 762"/>
                <a:gd name="T40" fmla="*/ 2147483647 w 5216"/>
                <a:gd name="T41" fmla="*/ 744015032 h 762"/>
                <a:gd name="T42" fmla="*/ 2147483647 w 5216"/>
                <a:gd name="T43" fmla="*/ 950127893 h 762"/>
                <a:gd name="T44" fmla="*/ 2147483647 w 5216"/>
                <a:gd name="T45" fmla="*/ 1296999327 h 762"/>
                <a:gd name="T46" fmla="*/ 2147483647 w 5216"/>
                <a:gd name="T47" fmla="*/ 1437759485 h 762"/>
                <a:gd name="T48" fmla="*/ 2147483647 w 5216"/>
                <a:gd name="T49" fmla="*/ 1558410142 h 762"/>
                <a:gd name="T50" fmla="*/ 2147483647 w 5216"/>
                <a:gd name="T51" fmla="*/ 1663980261 h 762"/>
                <a:gd name="T52" fmla="*/ 2147483647 w 5216"/>
                <a:gd name="T53" fmla="*/ 1744413504 h 762"/>
                <a:gd name="T54" fmla="*/ 2147483647 w 5216"/>
                <a:gd name="T55" fmla="*/ 1814793583 h 762"/>
                <a:gd name="T56" fmla="*/ 2147483647 w 5216"/>
                <a:gd name="T57" fmla="*/ 1860038372 h 762"/>
                <a:gd name="T58" fmla="*/ 2147483647 w 5216"/>
                <a:gd name="T59" fmla="*/ 1895228412 h 762"/>
                <a:gd name="T60" fmla="*/ 2147483647 w 5216"/>
                <a:gd name="T61" fmla="*/ 1915336326 h 762"/>
                <a:gd name="T62" fmla="*/ 2147483647 w 5216"/>
                <a:gd name="T63" fmla="*/ 1915336326 h 762"/>
                <a:gd name="T64" fmla="*/ 2147483647 w 5216"/>
                <a:gd name="T65" fmla="*/ 1905281576 h 762"/>
                <a:gd name="T66" fmla="*/ 2147483647 w 5216"/>
                <a:gd name="T67" fmla="*/ 1880146287 h 762"/>
                <a:gd name="T68" fmla="*/ 2147483647 w 5216"/>
                <a:gd name="T69" fmla="*/ 1839928872 h 762"/>
                <a:gd name="T70" fmla="*/ 2147483647 w 5216"/>
                <a:gd name="T71" fmla="*/ 1794685668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p:cNvSpPr>
              <a:spLocks/>
            </p:cNvSpPr>
            <p:nvPr/>
          </p:nvSpPr>
          <p:spPr bwMode="hidden">
            <a:xfrm>
              <a:off x="4014" y="4334834"/>
              <a:ext cx="8164231" cy="1101960"/>
            </a:xfrm>
            <a:custGeom>
              <a:avLst/>
              <a:gdLst>
                <a:gd name="T0" fmla="*/ 0 w 5144"/>
                <a:gd name="T1" fmla="*/ 176486674 h 694"/>
                <a:gd name="T2" fmla="*/ 0 w 5144"/>
                <a:gd name="T3" fmla="*/ 176486674 h 694"/>
                <a:gd name="T4" fmla="*/ 45341320 w 5144"/>
                <a:gd name="T5" fmla="*/ 166400724 h 694"/>
                <a:gd name="T6" fmla="*/ 181368455 w 5144"/>
                <a:gd name="T7" fmla="*/ 141189022 h 694"/>
                <a:gd name="T8" fmla="*/ 413115802 w 5144"/>
                <a:gd name="T9" fmla="*/ 105891370 h 694"/>
                <a:gd name="T10" fmla="*/ 564257240 w 5144"/>
                <a:gd name="T11" fmla="*/ 85722643 h 694"/>
                <a:gd name="T12" fmla="*/ 740586536 w 5144"/>
                <a:gd name="T13" fmla="*/ 65552329 h 694"/>
                <a:gd name="T14" fmla="*/ 937069294 w 5144"/>
                <a:gd name="T15" fmla="*/ 50424991 h 694"/>
                <a:gd name="T16" fmla="*/ 1163779069 w 5144"/>
                <a:gd name="T17" fmla="*/ 35297652 h 694"/>
                <a:gd name="T18" fmla="*/ 1410642306 w 5144"/>
                <a:gd name="T19" fmla="*/ 20170314 h 694"/>
                <a:gd name="T20" fmla="*/ 1687732560 w 5144"/>
                <a:gd name="T21" fmla="*/ 10084363 h 694"/>
                <a:gd name="T22" fmla="*/ 1990012261 w 5144"/>
                <a:gd name="T23" fmla="*/ 5042975 h 694"/>
                <a:gd name="T24" fmla="*/ 2147483647 w 5144"/>
                <a:gd name="T25" fmla="*/ 0 h 694"/>
                <a:gd name="T26" fmla="*/ 2147483647 w 5144"/>
                <a:gd name="T27" fmla="*/ 5042975 h 694"/>
                <a:gd name="T28" fmla="*/ 2147483647 w 5144"/>
                <a:gd name="T29" fmla="*/ 15127339 h 694"/>
                <a:gd name="T30" fmla="*/ 2147483647 w 5144"/>
                <a:gd name="T31" fmla="*/ 35297652 h 694"/>
                <a:gd name="T32" fmla="*/ 2147483647 w 5144"/>
                <a:gd name="T33" fmla="*/ 60509354 h 694"/>
                <a:gd name="T34" fmla="*/ 2147483647 w 5144"/>
                <a:gd name="T35" fmla="*/ 100849982 h 694"/>
                <a:gd name="T36" fmla="*/ 2147483647 w 5144"/>
                <a:gd name="T37" fmla="*/ 146231997 h 694"/>
                <a:gd name="T38" fmla="*/ 2147483647 w 5144"/>
                <a:gd name="T39" fmla="*/ 201698376 h 694"/>
                <a:gd name="T40" fmla="*/ 2147483647 w 5144"/>
                <a:gd name="T41" fmla="*/ 267250705 h 694"/>
                <a:gd name="T42" fmla="*/ 2147483647 w 5144"/>
                <a:gd name="T43" fmla="*/ 347930373 h 694"/>
                <a:gd name="T44" fmla="*/ 2147483647 w 5144"/>
                <a:gd name="T45" fmla="*/ 438694404 h 694"/>
                <a:gd name="T46" fmla="*/ 2147483647 w 5144"/>
                <a:gd name="T47" fmla="*/ 544585774 h 694"/>
                <a:gd name="T48" fmla="*/ 2147483647 w 5144"/>
                <a:gd name="T49" fmla="*/ 670647457 h 694"/>
                <a:gd name="T50" fmla="*/ 2147483647 w 5144"/>
                <a:gd name="T51" fmla="*/ 806793504 h 694"/>
                <a:gd name="T52" fmla="*/ 2147483647 w 5144"/>
                <a:gd name="T53" fmla="*/ 958068477 h 694"/>
                <a:gd name="T54" fmla="*/ 2147483647 w 5144"/>
                <a:gd name="T55" fmla="*/ 1129512176 h 694"/>
                <a:gd name="T56" fmla="*/ 2147483647 w 5144"/>
                <a:gd name="T57" fmla="*/ 1316083213 h 694"/>
                <a:gd name="T58" fmla="*/ 2147483647 w 5144"/>
                <a:gd name="T59" fmla="*/ 1522824565 h 694"/>
                <a:gd name="T60" fmla="*/ 2147483647 w 5144"/>
                <a:gd name="T61" fmla="*/ 1749734642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p:cNvSpPr>
              <a:spLocks/>
            </p:cNvSpPr>
            <p:nvPr/>
          </p:nvSpPr>
          <p:spPr bwMode="hidden">
            <a:xfrm>
              <a:off x="4157164" y="4316769"/>
              <a:ext cx="4939265" cy="925827"/>
            </a:xfrm>
            <a:custGeom>
              <a:avLst/>
              <a:gdLst>
                <a:gd name="T0" fmla="*/ 0 w 3112"/>
                <a:gd name="T1" fmla="*/ 1467732250 h 584"/>
                <a:gd name="T2" fmla="*/ 0 w 3112"/>
                <a:gd name="T3" fmla="*/ 1467732250 h 584"/>
                <a:gd name="T4" fmla="*/ 226718930 w 3112"/>
                <a:gd name="T5" fmla="*/ 1407413987 h 584"/>
                <a:gd name="T6" fmla="*/ 846417337 w 3112"/>
                <a:gd name="T7" fmla="*/ 1251592864 h 584"/>
                <a:gd name="T8" fmla="*/ 1274665262 w 3112"/>
                <a:gd name="T9" fmla="*/ 1146037488 h 584"/>
                <a:gd name="T10" fmla="*/ 1768409238 w 3112"/>
                <a:gd name="T11" fmla="*/ 1030428012 h 584"/>
                <a:gd name="T12" fmla="*/ 2147483647 w 3112"/>
                <a:gd name="T13" fmla="*/ 904766021 h 584"/>
                <a:gd name="T14" fmla="*/ 2147483647 w 3112"/>
                <a:gd name="T15" fmla="*/ 769051514 h 584"/>
                <a:gd name="T16" fmla="*/ 2147483647 w 3112"/>
                <a:gd name="T17" fmla="*/ 638362472 h 584"/>
                <a:gd name="T18" fmla="*/ 2147483647 w 3112"/>
                <a:gd name="T19" fmla="*/ 507675016 h 584"/>
                <a:gd name="T20" fmla="*/ 2147483647 w 3112"/>
                <a:gd name="T21" fmla="*/ 387038490 h 584"/>
                <a:gd name="T22" fmla="*/ 2147483647 w 3112"/>
                <a:gd name="T23" fmla="*/ 271430599 h 584"/>
                <a:gd name="T24" fmla="*/ 2147483647 w 3112"/>
                <a:gd name="T25" fmla="*/ 221164851 h 584"/>
                <a:gd name="T26" fmla="*/ 2147483647 w 3112"/>
                <a:gd name="T27" fmla="*/ 170900689 h 584"/>
                <a:gd name="T28" fmla="*/ 2147483647 w 3112"/>
                <a:gd name="T29" fmla="*/ 130689042 h 584"/>
                <a:gd name="T30" fmla="*/ 2147483647 w 3112"/>
                <a:gd name="T31" fmla="*/ 90477395 h 584"/>
                <a:gd name="T32" fmla="*/ 2147483647 w 3112"/>
                <a:gd name="T33" fmla="*/ 60318263 h 584"/>
                <a:gd name="T34" fmla="*/ 2147483647 w 3112"/>
                <a:gd name="T35" fmla="*/ 35184597 h 584"/>
                <a:gd name="T36" fmla="*/ 2147483647 w 3112"/>
                <a:gd name="T37" fmla="*/ 15079566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10"/>
            <p:cNvSpPr>
              <a:spLocks/>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pPr>
              <a:defRPr/>
            </a:pPr>
            <a:fld id="{809E7F41-B360-4C86-A039-708B617AAB34}" type="datetime1">
              <a:rPr lang="en-US" smtClean="0"/>
              <a:pPr>
                <a:defRPr/>
              </a:pPr>
              <a:t>1/12/2018</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93219797-7A7A-4D76-AE0B-9A9FD8C1D544}" type="slidenum">
              <a:rPr lang="en-US"/>
              <a:pPr>
                <a:defRPr/>
              </a:pPr>
              <a:t>‹#›</a:t>
            </a:fld>
            <a:endParaRPr lang="en-US"/>
          </a:p>
        </p:txBody>
      </p:sp>
    </p:spTree>
    <p:extLst>
      <p:ext uri="{BB962C8B-B14F-4D97-AF65-F5344CB8AC3E}">
        <p14:creationId xmlns:p14="http://schemas.microsoft.com/office/powerpoint/2010/main" val="110644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14E7BA-F960-460C-B058-72736C91960D}" type="datetime1">
              <a:rPr lang="en-US" smtClean="0"/>
              <a:pPr>
                <a:defRPr/>
              </a:pPr>
              <a:t>1/12/2018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72978C-EE6C-48DD-A4AE-646CC544FF9A}" type="slidenum">
              <a:rPr lang="en-US"/>
              <a:pPr>
                <a:defRPr/>
              </a:pPr>
              <a:t>‹#›</a:t>
            </a:fld>
            <a:endParaRPr lang="en-US"/>
          </a:p>
        </p:txBody>
      </p:sp>
    </p:spTree>
    <p:extLst>
      <p:ext uri="{BB962C8B-B14F-4D97-AF65-F5344CB8AC3E}">
        <p14:creationId xmlns:p14="http://schemas.microsoft.com/office/powerpoint/2010/main" val="302481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45267910 h 640"/>
                <a:gd name="T6" fmla="*/ 2147483647 w 2706"/>
                <a:gd name="T7" fmla="*/ 95566116 h 640"/>
                <a:gd name="T8" fmla="*/ 2147483647 w 2706"/>
                <a:gd name="T9" fmla="*/ 150894619 h 640"/>
                <a:gd name="T10" fmla="*/ 2147483647 w 2706"/>
                <a:gd name="T11" fmla="*/ 206221535 h 640"/>
                <a:gd name="T12" fmla="*/ 2147483647 w 2706"/>
                <a:gd name="T13" fmla="*/ 271609045 h 640"/>
                <a:gd name="T14" fmla="*/ 2147483647 w 2706"/>
                <a:gd name="T15" fmla="*/ 336996554 h 640"/>
                <a:gd name="T16" fmla="*/ 2147483647 w 2706"/>
                <a:gd name="T17" fmla="*/ 412443071 h 640"/>
                <a:gd name="T18" fmla="*/ 2147483647 w 2706"/>
                <a:gd name="T19" fmla="*/ 487891173 h 640"/>
                <a:gd name="T20" fmla="*/ 2147483647 w 2706"/>
                <a:gd name="T21" fmla="*/ 487891173 h 640"/>
                <a:gd name="T22" fmla="*/ 2147483647 w 2706"/>
                <a:gd name="T23" fmla="*/ 633755495 h 640"/>
                <a:gd name="T24" fmla="*/ 2147483647 w 2706"/>
                <a:gd name="T25" fmla="*/ 764530514 h 640"/>
                <a:gd name="T26" fmla="*/ 2147483647 w 2706"/>
                <a:gd name="T27" fmla="*/ 885244941 h 640"/>
                <a:gd name="T28" fmla="*/ 1995446684 w 2706"/>
                <a:gd name="T29" fmla="*/ 1000930656 h 640"/>
                <a:gd name="T30" fmla="*/ 1471390284 w 2706"/>
                <a:gd name="T31" fmla="*/ 1101527069 h 640"/>
                <a:gd name="T32" fmla="*/ 962451277 w 2706"/>
                <a:gd name="T33" fmla="*/ 1192062888 h 640"/>
                <a:gd name="T34" fmla="*/ 473666148 w 2706"/>
                <a:gd name="T35" fmla="*/ 1277569998 h 640"/>
                <a:gd name="T36" fmla="*/ 0 w 2706"/>
                <a:gd name="T37" fmla="*/ 1353016514 h 640"/>
                <a:gd name="T38" fmla="*/ 0 w 2706"/>
                <a:gd name="T39" fmla="*/ 1353016514 h 640"/>
                <a:gd name="T40" fmla="*/ 327535052 w 2706"/>
                <a:gd name="T41" fmla="*/ 1398284424 h 640"/>
                <a:gd name="T42" fmla="*/ 639954298 w 2706"/>
                <a:gd name="T43" fmla="*/ 1438523623 h 640"/>
                <a:gd name="T44" fmla="*/ 942294224 w 2706"/>
                <a:gd name="T45" fmla="*/ 1473730940 h 640"/>
                <a:gd name="T46" fmla="*/ 1239596076 w 2706"/>
                <a:gd name="T47" fmla="*/ 1503911133 h 640"/>
                <a:gd name="T48" fmla="*/ 1526818609 w 2706"/>
                <a:gd name="T49" fmla="*/ 1534089739 h 640"/>
                <a:gd name="T50" fmla="*/ 1803964996 w 2706"/>
                <a:gd name="T51" fmla="*/ 1554207753 h 640"/>
                <a:gd name="T52" fmla="*/ 2071032063 w 2706"/>
                <a:gd name="T53" fmla="*/ 1574327353 h 640"/>
                <a:gd name="T54" fmla="*/ 2147483647 w 2706"/>
                <a:gd name="T55" fmla="*/ 1589416656 h 640"/>
                <a:gd name="T56" fmla="*/ 2147483647 w 2706"/>
                <a:gd name="T57" fmla="*/ 1599477249 h 640"/>
                <a:gd name="T58" fmla="*/ 2147483647 w 2706"/>
                <a:gd name="T59" fmla="*/ 1604505959 h 640"/>
                <a:gd name="T60" fmla="*/ 2147483647 w 2706"/>
                <a:gd name="T61" fmla="*/ 1609536256 h 640"/>
                <a:gd name="T62" fmla="*/ 2147483647 w 2706"/>
                <a:gd name="T63" fmla="*/ 1609536256 h 640"/>
                <a:gd name="T64" fmla="*/ 2147483647 w 2706"/>
                <a:gd name="T65" fmla="*/ 1604505959 h 640"/>
                <a:gd name="T66" fmla="*/ 2147483647 w 2706"/>
                <a:gd name="T67" fmla="*/ 1599477249 h 640"/>
                <a:gd name="T68" fmla="*/ 2147483647 w 2706"/>
                <a:gd name="T69" fmla="*/ 1589416656 h 640"/>
                <a:gd name="T70" fmla="*/ 2147483647 w 2706"/>
                <a:gd name="T71" fmla="*/ 1574327353 h 640"/>
                <a:gd name="T72" fmla="*/ 2147483647 w 2706"/>
                <a:gd name="T73" fmla="*/ 1559238049 h 640"/>
                <a:gd name="T74" fmla="*/ 2147483647 w 2706"/>
                <a:gd name="T75" fmla="*/ 1539118450 h 640"/>
                <a:gd name="T76" fmla="*/ 2147483647 w 2706"/>
                <a:gd name="T77" fmla="*/ 1513970140 h 640"/>
                <a:gd name="T78" fmla="*/ 2147483647 w 2706"/>
                <a:gd name="T79" fmla="*/ 1488821829 h 640"/>
                <a:gd name="T80" fmla="*/ 2147483647 w 2706"/>
                <a:gd name="T81" fmla="*/ 1458641637 h 640"/>
                <a:gd name="T82" fmla="*/ 2147483647 w 2706"/>
                <a:gd name="T83" fmla="*/ 1428463030 h 640"/>
                <a:gd name="T84" fmla="*/ 2147483647 w 2706"/>
                <a:gd name="T85" fmla="*/ 1393254127 h 640"/>
                <a:gd name="T86" fmla="*/ 2147483647 w 2706"/>
                <a:gd name="T87" fmla="*/ 1358046810 h 640"/>
                <a:gd name="T88" fmla="*/ 2147483647 w 2706"/>
                <a:gd name="T89" fmla="*/ 1317807611 h 640"/>
                <a:gd name="T90" fmla="*/ 2147483647 w 2706"/>
                <a:gd name="T91" fmla="*/ 1277569998 h 640"/>
                <a:gd name="T92" fmla="*/ 2147483647 w 2706"/>
                <a:gd name="T93" fmla="*/ 1232300502 h 640"/>
                <a:gd name="T94" fmla="*/ 2147483647 w 2706"/>
                <a:gd name="T95" fmla="*/ 1187032592 h 640"/>
                <a:gd name="T96" fmla="*/ 2147483647 w 2706"/>
                <a:gd name="T97" fmla="*/ 1086437765 h 640"/>
                <a:gd name="T98" fmla="*/ 2147483647 w 2706"/>
                <a:gd name="T99" fmla="*/ 980811057 h 640"/>
                <a:gd name="T100" fmla="*/ 2147483647 w 2706"/>
                <a:gd name="T101" fmla="*/ 980811057 h 640"/>
                <a:gd name="T102" fmla="*/ 2147483647 w 2706"/>
                <a:gd name="T103" fmla="*/ 975780760 h 640"/>
                <a:gd name="T104" fmla="*/ 2147483647 w 2706"/>
                <a:gd name="T105" fmla="*/ 975780760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p:cNvSpPr>
              <a:spLocks/>
            </p:cNvSpPr>
            <p:nvPr/>
          </p:nvSpPr>
          <p:spPr bwMode="hidden">
            <a:xfrm>
              <a:off x="-308538" y="4318998"/>
              <a:ext cx="8280254" cy="1208906"/>
            </a:xfrm>
            <a:custGeom>
              <a:avLst/>
              <a:gdLst>
                <a:gd name="T0" fmla="*/ 2147483647 w 5216"/>
                <a:gd name="T1" fmla="*/ 1797103815 h 762"/>
                <a:gd name="T2" fmla="*/ 2147483647 w 5216"/>
                <a:gd name="T3" fmla="*/ 1726630307 h 762"/>
                <a:gd name="T4" fmla="*/ 2147483647 w 5216"/>
                <a:gd name="T5" fmla="*/ 1535340763 h 762"/>
                <a:gd name="T6" fmla="*/ 2147483647 w 5216"/>
                <a:gd name="T7" fmla="*/ 1278611647 h 762"/>
                <a:gd name="T8" fmla="*/ 2147483647 w 5216"/>
                <a:gd name="T9" fmla="*/ 941341151 h 762"/>
                <a:gd name="T10" fmla="*/ 2147483647 w 5216"/>
                <a:gd name="T11" fmla="*/ 745017673 h 762"/>
                <a:gd name="T12" fmla="*/ 2147483647 w 5216"/>
                <a:gd name="T13" fmla="*/ 594001199 h 762"/>
                <a:gd name="T14" fmla="*/ 2147483647 w 5216"/>
                <a:gd name="T15" fmla="*/ 463118879 h 762"/>
                <a:gd name="T16" fmla="*/ 2147483647 w 5216"/>
                <a:gd name="T17" fmla="*/ 352373888 h 762"/>
                <a:gd name="T18" fmla="*/ 2147483647 w 5216"/>
                <a:gd name="T19" fmla="*/ 256729116 h 762"/>
                <a:gd name="T20" fmla="*/ 2147483647 w 5216"/>
                <a:gd name="T21" fmla="*/ 181220086 h 762"/>
                <a:gd name="T22" fmla="*/ 2147483647 w 5216"/>
                <a:gd name="T23" fmla="*/ 70475095 h 762"/>
                <a:gd name="T24" fmla="*/ 2147483647 w 5216"/>
                <a:gd name="T25" fmla="*/ 10067871 h 762"/>
                <a:gd name="T26" fmla="*/ 1622923434 w 5216"/>
                <a:gd name="T27" fmla="*/ 0 h 762"/>
                <a:gd name="T28" fmla="*/ 902184155 w 5216"/>
                <a:gd name="T29" fmla="*/ 25169677 h 762"/>
                <a:gd name="T30" fmla="*/ 277207537 w 5216"/>
                <a:gd name="T31" fmla="*/ 80542966 h 762"/>
                <a:gd name="T32" fmla="*/ 0 w 5216"/>
                <a:gd name="T33" fmla="*/ 120814448 h 762"/>
                <a:gd name="T34" fmla="*/ 791300823 w 5216"/>
                <a:gd name="T35" fmla="*/ 216457634 h 762"/>
                <a:gd name="T36" fmla="*/ 1643084329 w 5216"/>
                <a:gd name="T37" fmla="*/ 352373888 h 762"/>
                <a:gd name="T38" fmla="*/ 2147483647 w 5216"/>
                <a:gd name="T39" fmla="*/ 528560039 h 762"/>
                <a:gd name="T40" fmla="*/ 2147483647 w 5216"/>
                <a:gd name="T41" fmla="*/ 745017673 h 762"/>
                <a:gd name="T42" fmla="*/ 2147483647 w 5216"/>
                <a:gd name="T43" fmla="*/ 951409022 h 762"/>
                <a:gd name="T44" fmla="*/ 2147483647 w 5216"/>
                <a:gd name="T45" fmla="*/ 1298747388 h 762"/>
                <a:gd name="T46" fmla="*/ 2147483647 w 5216"/>
                <a:gd name="T47" fmla="*/ 1439697578 h 762"/>
                <a:gd name="T48" fmla="*/ 2147483647 w 5216"/>
                <a:gd name="T49" fmla="*/ 1560510440 h 762"/>
                <a:gd name="T50" fmla="*/ 2147483647 w 5216"/>
                <a:gd name="T51" fmla="*/ 1666223082 h 762"/>
                <a:gd name="T52" fmla="*/ 2147483647 w 5216"/>
                <a:gd name="T53" fmla="*/ 1746766048 h 762"/>
                <a:gd name="T54" fmla="*/ 2147483647 w 5216"/>
                <a:gd name="T55" fmla="*/ 1817239557 h 762"/>
                <a:gd name="T56" fmla="*/ 2147483647 w 5216"/>
                <a:gd name="T57" fmla="*/ 1862544975 h 762"/>
                <a:gd name="T58" fmla="*/ 2147483647 w 5216"/>
                <a:gd name="T59" fmla="*/ 1897782522 h 762"/>
                <a:gd name="T60" fmla="*/ 2147483647 w 5216"/>
                <a:gd name="T61" fmla="*/ 1917918264 h 762"/>
                <a:gd name="T62" fmla="*/ 2147483647 w 5216"/>
                <a:gd name="T63" fmla="*/ 1917918264 h 762"/>
                <a:gd name="T64" fmla="*/ 2147483647 w 5216"/>
                <a:gd name="T65" fmla="*/ 1907850393 h 762"/>
                <a:gd name="T66" fmla="*/ 2147483647 w 5216"/>
                <a:gd name="T67" fmla="*/ 1882680716 h 762"/>
                <a:gd name="T68" fmla="*/ 2147483647 w 5216"/>
                <a:gd name="T69" fmla="*/ 1842409233 h 762"/>
                <a:gd name="T70" fmla="*/ 2147483647 w 5216"/>
                <a:gd name="T71" fmla="*/ 179710381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p:cNvSpPr>
              <a:spLocks/>
            </p:cNvSpPr>
            <p:nvPr/>
          </p:nvSpPr>
          <p:spPr bwMode="hidden">
            <a:xfrm>
              <a:off x="4014" y="4334786"/>
              <a:ext cx="8164231" cy="1102902"/>
            </a:xfrm>
            <a:custGeom>
              <a:avLst/>
              <a:gdLst>
                <a:gd name="T0" fmla="*/ 0 w 5144"/>
                <a:gd name="T1" fmla="*/ 176788516 h 694"/>
                <a:gd name="T2" fmla="*/ 0 w 5144"/>
                <a:gd name="T3" fmla="*/ 176788516 h 694"/>
                <a:gd name="T4" fmla="*/ 45341320 w 5144"/>
                <a:gd name="T5" fmla="*/ 166685997 h 694"/>
                <a:gd name="T6" fmla="*/ 181368455 w 5144"/>
                <a:gd name="T7" fmla="*/ 141430495 h 694"/>
                <a:gd name="T8" fmla="*/ 413115802 w 5144"/>
                <a:gd name="T9" fmla="*/ 106072474 h 694"/>
                <a:gd name="T10" fmla="*/ 564257240 w 5144"/>
                <a:gd name="T11" fmla="*/ 85869026 h 694"/>
                <a:gd name="T12" fmla="*/ 740586536 w 5144"/>
                <a:gd name="T13" fmla="*/ 65663988 h 694"/>
                <a:gd name="T14" fmla="*/ 937069294 w 5144"/>
                <a:gd name="T15" fmla="*/ 50511005 h 694"/>
                <a:gd name="T16" fmla="*/ 1163779069 w 5144"/>
                <a:gd name="T17" fmla="*/ 35358021 h 694"/>
                <a:gd name="T18" fmla="*/ 1410642306 w 5144"/>
                <a:gd name="T19" fmla="*/ 20205038 h 694"/>
                <a:gd name="T20" fmla="*/ 1687732560 w 5144"/>
                <a:gd name="T21" fmla="*/ 10102519 h 694"/>
                <a:gd name="T22" fmla="*/ 1990012261 w 5144"/>
                <a:gd name="T23" fmla="*/ 5050465 h 694"/>
                <a:gd name="T24" fmla="*/ 2147483647 w 5144"/>
                <a:gd name="T25" fmla="*/ 0 h 694"/>
                <a:gd name="T26" fmla="*/ 2147483647 w 5144"/>
                <a:gd name="T27" fmla="*/ 5050465 h 694"/>
                <a:gd name="T28" fmla="*/ 2147483647 w 5144"/>
                <a:gd name="T29" fmla="*/ 15152984 h 694"/>
                <a:gd name="T30" fmla="*/ 2147483647 w 5144"/>
                <a:gd name="T31" fmla="*/ 35358021 h 694"/>
                <a:gd name="T32" fmla="*/ 2147483647 w 5144"/>
                <a:gd name="T33" fmla="*/ 60613523 h 694"/>
                <a:gd name="T34" fmla="*/ 2147483647 w 5144"/>
                <a:gd name="T35" fmla="*/ 101022009 h 694"/>
                <a:gd name="T36" fmla="*/ 2147483647 w 5144"/>
                <a:gd name="T37" fmla="*/ 146480960 h 694"/>
                <a:gd name="T38" fmla="*/ 2147483647 w 5144"/>
                <a:gd name="T39" fmla="*/ 202044018 h 694"/>
                <a:gd name="T40" fmla="*/ 2147483647 w 5144"/>
                <a:gd name="T41" fmla="*/ 267708006 h 694"/>
                <a:gd name="T42" fmla="*/ 2147483647 w 5144"/>
                <a:gd name="T43" fmla="*/ 348524978 h 694"/>
                <a:gd name="T44" fmla="*/ 2147483647 w 5144"/>
                <a:gd name="T45" fmla="*/ 439444468 h 694"/>
                <a:gd name="T46" fmla="*/ 2147483647 w 5144"/>
                <a:gd name="T47" fmla="*/ 545516942 h 694"/>
                <a:gd name="T48" fmla="*/ 2147483647 w 5144"/>
                <a:gd name="T49" fmla="*/ 671794454 h 694"/>
                <a:gd name="T50" fmla="*/ 2147483647 w 5144"/>
                <a:gd name="T51" fmla="*/ 808174484 h 694"/>
                <a:gd name="T52" fmla="*/ 2147483647 w 5144"/>
                <a:gd name="T53" fmla="*/ 959705908 h 694"/>
                <a:gd name="T54" fmla="*/ 2147483647 w 5144"/>
                <a:gd name="T55" fmla="*/ 1131443960 h 694"/>
                <a:gd name="T56" fmla="*/ 2147483647 w 5144"/>
                <a:gd name="T57" fmla="*/ 1318333405 h 694"/>
                <a:gd name="T58" fmla="*/ 2147483647 w 5144"/>
                <a:gd name="T59" fmla="*/ 1525427888 h 694"/>
                <a:gd name="T60" fmla="*/ 2147483647 w 5144"/>
                <a:gd name="T61" fmla="*/ 1752727409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p:cNvSpPr>
              <a:spLocks/>
            </p:cNvSpPr>
            <p:nvPr/>
          </p:nvSpPr>
          <p:spPr bwMode="hidden">
            <a:xfrm>
              <a:off x="4157164" y="4316742"/>
              <a:ext cx="4939265" cy="926979"/>
            </a:xfrm>
            <a:custGeom>
              <a:avLst/>
              <a:gdLst>
                <a:gd name="T0" fmla="*/ 0 w 3112"/>
                <a:gd name="T1" fmla="*/ 1471387100 h 584"/>
                <a:gd name="T2" fmla="*/ 0 w 3112"/>
                <a:gd name="T3" fmla="*/ 1471387100 h 584"/>
                <a:gd name="T4" fmla="*/ 226718930 w 3112"/>
                <a:gd name="T5" fmla="*/ 1410919181 h 584"/>
                <a:gd name="T6" fmla="*/ 846417337 w 3112"/>
                <a:gd name="T7" fmla="*/ 1254710521 h 584"/>
                <a:gd name="T8" fmla="*/ 1274665262 w 3112"/>
                <a:gd name="T9" fmla="*/ 1148892058 h 584"/>
                <a:gd name="T10" fmla="*/ 1768409238 w 3112"/>
                <a:gd name="T11" fmla="*/ 1032994287 h 584"/>
                <a:gd name="T12" fmla="*/ 2147483647 w 3112"/>
                <a:gd name="T13" fmla="*/ 907018793 h 584"/>
                <a:gd name="T14" fmla="*/ 2147483647 w 3112"/>
                <a:gd name="T15" fmla="*/ 770967164 h 584"/>
                <a:gd name="T16" fmla="*/ 2147483647 w 3112"/>
                <a:gd name="T17" fmla="*/ 639952016 h 584"/>
                <a:gd name="T18" fmla="*/ 2147483647 w 3112"/>
                <a:gd name="T19" fmla="*/ 508938455 h 584"/>
                <a:gd name="T20" fmla="*/ 2147483647 w 3112"/>
                <a:gd name="T21" fmla="*/ 388002616 h 584"/>
                <a:gd name="T22" fmla="*/ 2147483647 w 3112"/>
                <a:gd name="T23" fmla="*/ 272106432 h 584"/>
                <a:gd name="T24" fmla="*/ 2147483647 w 3112"/>
                <a:gd name="T25" fmla="*/ 221716234 h 584"/>
                <a:gd name="T26" fmla="*/ 2147483647 w 3112"/>
                <a:gd name="T27" fmla="*/ 171326037 h 584"/>
                <a:gd name="T28" fmla="*/ 2147483647 w 3112"/>
                <a:gd name="T29" fmla="*/ 131013561 h 584"/>
                <a:gd name="T30" fmla="*/ 2147483647 w 3112"/>
                <a:gd name="T31" fmla="*/ 90702673 h 584"/>
                <a:gd name="T32" fmla="*/ 2147483647 w 3112"/>
                <a:gd name="T33" fmla="*/ 60467920 h 584"/>
                <a:gd name="T34" fmla="*/ 2147483647 w 3112"/>
                <a:gd name="T35" fmla="*/ 35272821 h 584"/>
                <a:gd name="T36" fmla="*/ 2147483647 w 3112"/>
                <a:gd name="T37" fmla="*/ 1511737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19"/>
            <p:cNvSpPr>
              <a:spLocks/>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p:txBody>
          <a:bodyPr/>
          <a:lstStyle>
            <a:lvl1pPr>
              <a:defRPr/>
            </a:lvl1pPr>
          </a:lstStyle>
          <a:p>
            <a:pPr>
              <a:defRPr/>
            </a:pPr>
            <a:fld id="{D9576219-229F-41C3-A255-86FD9608113C}" type="datetime1">
              <a:rPr lang="en-US" smtClean="0"/>
              <a:pPr>
                <a:defRPr/>
              </a:pPr>
              <a:t>1/12/2018</a:t>
            </a:fld>
            <a:endParaRPr lang="en-US"/>
          </a:p>
        </p:txBody>
      </p:sp>
      <p:sp>
        <p:nvSpPr>
          <p:cNvPr id="12" name="Footer Placeholder 4"/>
          <p:cNvSpPr>
            <a:spLocks noGrp="1"/>
          </p:cNvSpPr>
          <p:nvPr>
            <p:ph type="ftr" sz="quarter" idx="11"/>
          </p:nvPr>
        </p:nvSpPr>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C543487C-4E51-424B-8FA9-75DB66D1E7A4}" type="slidenum">
              <a:rPr lang="en-US"/>
              <a:pPr>
                <a:defRPr/>
              </a:pPr>
              <a:t>‹#›</a:t>
            </a:fld>
            <a:endParaRPr lang="en-US"/>
          </a:p>
        </p:txBody>
      </p:sp>
    </p:spTree>
    <p:extLst>
      <p:ext uri="{BB962C8B-B14F-4D97-AF65-F5344CB8AC3E}">
        <p14:creationId xmlns:p14="http://schemas.microsoft.com/office/powerpoint/2010/main" val="4021764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F6DBB4E5-6A1C-45DB-9A9E-5FF49A2B64C1}" type="datetime1">
              <a:rPr lang="en-US" smtClean="0"/>
              <a:pPr>
                <a:defRPr/>
              </a:pPr>
              <a:t>1/12/2018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A600E3-087A-4A8B-9D7A-EF1EF62BC264}" type="slidenum">
              <a:rPr lang="en-US"/>
              <a:pPr>
                <a:defRPr/>
              </a:pPr>
              <a:t>‹#›</a:t>
            </a:fld>
            <a:endParaRPr lang="en-US"/>
          </a:p>
        </p:txBody>
      </p:sp>
    </p:spTree>
    <p:extLst>
      <p:ext uri="{BB962C8B-B14F-4D97-AF65-F5344CB8AC3E}">
        <p14:creationId xmlns:p14="http://schemas.microsoft.com/office/powerpoint/2010/main" val="3390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2426910 h 640"/>
              <a:gd name="T6" fmla="*/ 2147483647 w 2706"/>
              <a:gd name="T7" fmla="*/ 47345203 h 640"/>
              <a:gd name="T8" fmla="*/ 2147483647 w 2706"/>
              <a:gd name="T9" fmla="*/ 74755995 h 640"/>
              <a:gd name="T10" fmla="*/ 2147483647 w 2706"/>
              <a:gd name="T11" fmla="*/ 102165671 h 640"/>
              <a:gd name="T12" fmla="*/ 2147483647 w 2706"/>
              <a:gd name="T13" fmla="*/ 134560345 h 640"/>
              <a:gd name="T14" fmla="*/ 2147483647 w 2706"/>
              <a:gd name="T15" fmla="*/ 166953902 h 640"/>
              <a:gd name="T16" fmla="*/ 2088287069 w 2706"/>
              <a:gd name="T17" fmla="*/ 204332458 h 640"/>
              <a:gd name="T18" fmla="*/ 1936864244 w 2706"/>
              <a:gd name="T19" fmla="*/ 241709897 h 640"/>
              <a:gd name="T20" fmla="*/ 1936864244 w 2706"/>
              <a:gd name="T21" fmla="*/ 241709897 h 640"/>
              <a:gd name="T22" fmla="*/ 1663397460 w 2706"/>
              <a:gd name="T23" fmla="*/ 313973394 h 640"/>
              <a:gd name="T24" fmla="*/ 1396711723 w 2706"/>
              <a:gd name="T25" fmla="*/ 378761625 h 640"/>
              <a:gd name="T26" fmla="*/ 1141325958 w 2706"/>
              <a:gd name="T27" fmla="*/ 438565975 h 640"/>
              <a:gd name="T28" fmla="*/ 894980172 w 2706"/>
              <a:gd name="T29" fmla="*/ 495878941 h 640"/>
              <a:gd name="T30" fmla="*/ 659935422 w 2706"/>
              <a:gd name="T31" fmla="*/ 545715527 h 640"/>
              <a:gd name="T32" fmla="*/ 431669593 w 2706"/>
              <a:gd name="T33" fmla="*/ 590569348 h 640"/>
              <a:gd name="T34" fmla="*/ 212444804 w 2706"/>
              <a:gd name="T35" fmla="*/ 632930669 h 640"/>
              <a:gd name="T36" fmla="*/ 0 w 2706"/>
              <a:gd name="T37" fmla="*/ 670308108 h 640"/>
              <a:gd name="T38" fmla="*/ 0 w 2706"/>
              <a:gd name="T39" fmla="*/ 670308108 h 640"/>
              <a:gd name="T40" fmla="*/ 146902836 w 2706"/>
              <a:gd name="T41" fmla="*/ 692735019 h 640"/>
              <a:gd name="T42" fmla="*/ 287026751 w 2706"/>
              <a:gd name="T43" fmla="*/ 712670546 h 640"/>
              <a:gd name="T44" fmla="*/ 422629614 w 2706"/>
              <a:gd name="T45" fmla="*/ 730113574 h 640"/>
              <a:gd name="T46" fmla="*/ 555972483 w 2706"/>
              <a:gd name="T47" fmla="*/ 745064104 h 640"/>
              <a:gd name="T48" fmla="*/ 684795362 w 2706"/>
              <a:gd name="T49" fmla="*/ 760015749 h 640"/>
              <a:gd name="T50" fmla="*/ 809098253 w 2706"/>
              <a:gd name="T51" fmla="*/ 769982396 h 640"/>
              <a:gd name="T52" fmla="*/ 928881154 w 2706"/>
              <a:gd name="T53" fmla="*/ 779950160 h 640"/>
              <a:gd name="T54" fmla="*/ 1046404060 w 2706"/>
              <a:gd name="T55" fmla="*/ 787425425 h 640"/>
              <a:gd name="T56" fmla="*/ 1161665909 w 2706"/>
              <a:gd name="T57" fmla="*/ 792409307 h 640"/>
              <a:gd name="T58" fmla="*/ 1272408832 w 2706"/>
              <a:gd name="T59" fmla="*/ 794901806 h 640"/>
              <a:gd name="T60" fmla="*/ 1378630703 w 2706"/>
              <a:gd name="T61" fmla="*/ 797393188 h 640"/>
              <a:gd name="T62" fmla="*/ 1482593642 w 2706"/>
              <a:gd name="T63" fmla="*/ 797393188 h 640"/>
              <a:gd name="T64" fmla="*/ 1584295524 w 2706"/>
              <a:gd name="T65" fmla="*/ 794901806 h 640"/>
              <a:gd name="T66" fmla="*/ 1683738474 w 2706"/>
              <a:gd name="T67" fmla="*/ 792409307 h 640"/>
              <a:gd name="T68" fmla="*/ 1778660372 w 2706"/>
              <a:gd name="T69" fmla="*/ 787425425 h 640"/>
              <a:gd name="T70" fmla="*/ 1871322275 w 2706"/>
              <a:gd name="T71" fmla="*/ 779950160 h 640"/>
              <a:gd name="T72" fmla="*/ 1959464189 w 2706"/>
              <a:gd name="T73" fmla="*/ 772474896 h 640"/>
              <a:gd name="T74" fmla="*/ 2047606104 w 2706"/>
              <a:gd name="T75" fmla="*/ 762507132 h 640"/>
              <a:gd name="T76" fmla="*/ 2131228029 w 2706"/>
              <a:gd name="T77" fmla="*/ 750047985 h 640"/>
              <a:gd name="T78" fmla="*/ 2147483647 w 2706"/>
              <a:gd name="T79" fmla="*/ 737588839 h 640"/>
              <a:gd name="T80" fmla="*/ 2147483647 w 2706"/>
              <a:gd name="T81" fmla="*/ 722637193 h 640"/>
              <a:gd name="T82" fmla="*/ 2147483647 w 2706"/>
              <a:gd name="T83" fmla="*/ 707686664 h 640"/>
              <a:gd name="T84" fmla="*/ 2147483647 w 2706"/>
              <a:gd name="T85" fmla="*/ 690243636 h 640"/>
              <a:gd name="T86" fmla="*/ 2147483647 w 2706"/>
              <a:gd name="T87" fmla="*/ 672800607 h 640"/>
              <a:gd name="T88" fmla="*/ 2147483647 w 2706"/>
              <a:gd name="T89" fmla="*/ 652866196 h 640"/>
              <a:gd name="T90" fmla="*/ 2147483647 w 2706"/>
              <a:gd name="T91" fmla="*/ 632930669 h 640"/>
              <a:gd name="T92" fmla="*/ 2147483647 w 2706"/>
              <a:gd name="T93" fmla="*/ 610503759 h 640"/>
              <a:gd name="T94" fmla="*/ 2147483647 w 2706"/>
              <a:gd name="T95" fmla="*/ 588077965 h 640"/>
              <a:gd name="T96" fmla="*/ 2147483647 w 2706"/>
              <a:gd name="T97" fmla="*/ 538240263 h 640"/>
              <a:gd name="T98" fmla="*/ 2147483647 w 2706"/>
              <a:gd name="T99" fmla="*/ 485911178 h 640"/>
              <a:gd name="T100" fmla="*/ 2147483647 w 2706"/>
              <a:gd name="T101" fmla="*/ 485911178 h 640"/>
              <a:gd name="T102" fmla="*/ 2147483647 w 2706"/>
              <a:gd name="T103" fmla="*/ 483419795 h 640"/>
              <a:gd name="T104" fmla="*/ 2147483647 w 2706"/>
              <a:gd name="T105" fmla="*/ 48341979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8"/>
          <p:cNvSpPr>
            <a:spLocks/>
          </p:cNvSpPr>
          <p:nvPr/>
        </p:nvSpPr>
        <p:spPr bwMode="hidden">
          <a:xfrm>
            <a:off x="2619375" y="4075113"/>
            <a:ext cx="5545138" cy="850900"/>
          </a:xfrm>
          <a:custGeom>
            <a:avLst/>
            <a:gdLst>
              <a:gd name="T0" fmla="*/ 2147483647 w 5216"/>
              <a:gd name="T1" fmla="*/ 890318333 h 762"/>
              <a:gd name="T2" fmla="*/ 2147483647 w 5216"/>
              <a:gd name="T3" fmla="*/ 855403517 h 762"/>
              <a:gd name="T4" fmla="*/ 2147483647 w 5216"/>
              <a:gd name="T5" fmla="*/ 760636483 h 762"/>
              <a:gd name="T6" fmla="*/ 2147483647 w 5216"/>
              <a:gd name="T7" fmla="*/ 633448150 h 762"/>
              <a:gd name="T8" fmla="*/ 2147483647 w 5216"/>
              <a:gd name="T9" fmla="*/ 466356850 h 762"/>
              <a:gd name="T10" fmla="*/ 2147483647 w 5216"/>
              <a:gd name="T11" fmla="*/ 369095183 h 762"/>
              <a:gd name="T12" fmla="*/ 2147483647 w 5216"/>
              <a:gd name="T13" fmla="*/ 294278517 h 762"/>
              <a:gd name="T14" fmla="*/ 2147483647 w 5216"/>
              <a:gd name="T15" fmla="*/ 229438150 h 762"/>
              <a:gd name="T16" fmla="*/ 2147483647 w 5216"/>
              <a:gd name="T17" fmla="*/ 174571850 h 762"/>
              <a:gd name="T18" fmla="*/ 2147483647 w 5216"/>
              <a:gd name="T19" fmla="*/ 127188333 h 762"/>
              <a:gd name="T20" fmla="*/ 1966522170 w 5216"/>
              <a:gd name="T21" fmla="*/ 89780000 h 762"/>
              <a:gd name="T22" fmla="*/ 1507667316 w 5216"/>
              <a:gd name="T23" fmla="*/ 34914817 h 762"/>
              <a:gd name="T24" fmla="*/ 1096279949 w 5216"/>
              <a:gd name="T25" fmla="*/ 4988150 h 762"/>
              <a:gd name="T26" fmla="*/ 727838697 w 5216"/>
              <a:gd name="T27" fmla="*/ 0 h 762"/>
              <a:gd name="T28" fmla="*/ 404605842 w 5216"/>
              <a:gd name="T29" fmla="*/ 12469817 h 762"/>
              <a:gd name="T30" fmla="*/ 124320165 w 5216"/>
              <a:gd name="T31" fmla="*/ 39901850 h 762"/>
              <a:gd name="T32" fmla="*/ 0 w 5216"/>
              <a:gd name="T33" fmla="*/ 59853333 h 762"/>
              <a:gd name="T34" fmla="*/ 354878201 w 5216"/>
              <a:gd name="T35" fmla="*/ 107236850 h 762"/>
              <a:gd name="T36" fmla="*/ 736880376 w 5216"/>
              <a:gd name="T37" fmla="*/ 174571850 h 762"/>
              <a:gd name="T38" fmla="*/ 1146007590 w 5216"/>
              <a:gd name="T39" fmla="*/ 261858333 h 762"/>
              <a:gd name="T40" fmla="*/ 1584518931 w 5216"/>
              <a:gd name="T41" fmla="*/ 369095183 h 762"/>
              <a:gd name="T42" fmla="*/ 1984604465 w 5216"/>
              <a:gd name="T43" fmla="*/ 471345000 h 762"/>
              <a:gd name="T44" fmla="*/ 2147483647 w 5216"/>
              <a:gd name="T45" fmla="*/ 643423333 h 762"/>
              <a:gd name="T46" fmla="*/ 2147483647 w 5216"/>
              <a:gd name="T47" fmla="*/ 713251850 h 762"/>
              <a:gd name="T48" fmla="*/ 2147483647 w 5216"/>
              <a:gd name="T49" fmla="*/ 773105183 h 762"/>
              <a:gd name="T50" fmla="*/ 2147483647 w 5216"/>
              <a:gd name="T51" fmla="*/ 825476850 h 762"/>
              <a:gd name="T52" fmla="*/ 2147483647 w 5216"/>
              <a:gd name="T53" fmla="*/ 865379817 h 762"/>
              <a:gd name="T54" fmla="*/ 2147483647 w 5216"/>
              <a:gd name="T55" fmla="*/ 900293517 h 762"/>
              <a:gd name="T56" fmla="*/ 2147483647 w 5216"/>
              <a:gd name="T57" fmla="*/ 922738517 h 762"/>
              <a:gd name="T58" fmla="*/ 2147483647 w 5216"/>
              <a:gd name="T59" fmla="*/ 940196483 h 762"/>
              <a:gd name="T60" fmla="*/ 2147483647 w 5216"/>
              <a:gd name="T61" fmla="*/ 950171667 h 762"/>
              <a:gd name="T62" fmla="*/ 2147483647 w 5216"/>
              <a:gd name="T63" fmla="*/ 950171667 h 762"/>
              <a:gd name="T64" fmla="*/ 2147483647 w 5216"/>
              <a:gd name="T65" fmla="*/ 945183517 h 762"/>
              <a:gd name="T66" fmla="*/ 2147483647 w 5216"/>
              <a:gd name="T67" fmla="*/ 932714817 h 762"/>
              <a:gd name="T68" fmla="*/ 2147483647 w 5216"/>
              <a:gd name="T69" fmla="*/ 912763333 h 762"/>
              <a:gd name="T70" fmla="*/ 2147483647 w 5216"/>
              <a:gd name="T71" fmla="*/ 89031833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22"/>
          <p:cNvSpPr>
            <a:spLocks/>
          </p:cNvSpPr>
          <p:nvPr/>
        </p:nvSpPr>
        <p:spPr bwMode="hidden">
          <a:xfrm>
            <a:off x="2828925" y="4087813"/>
            <a:ext cx="5467350" cy="774700"/>
          </a:xfrm>
          <a:custGeom>
            <a:avLst/>
            <a:gdLst>
              <a:gd name="T0" fmla="*/ 0 w 5144"/>
              <a:gd name="T1" fmla="*/ 87226308 h 694"/>
              <a:gd name="T2" fmla="*/ 0 w 5144"/>
              <a:gd name="T3" fmla="*/ 87226308 h 694"/>
              <a:gd name="T4" fmla="*/ 20333568 w 5144"/>
              <a:gd name="T5" fmla="*/ 82242107 h 694"/>
              <a:gd name="T6" fmla="*/ 81336397 w 5144"/>
              <a:gd name="T7" fmla="*/ 69781047 h 694"/>
              <a:gd name="T8" fmla="*/ 185266001 w 5144"/>
              <a:gd name="T9" fmla="*/ 52335785 h 694"/>
              <a:gd name="T10" fmla="*/ 253046686 w 5144"/>
              <a:gd name="T11" fmla="*/ 42367383 h 694"/>
              <a:gd name="T12" fmla="*/ 332123444 w 5144"/>
              <a:gd name="T13" fmla="*/ 32397865 h 694"/>
              <a:gd name="T14" fmla="*/ 420237697 w 5144"/>
              <a:gd name="T15" fmla="*/ 24922121 h 694"/>
              <a:gd name="T16" fmla="*/ 521907662 w 5144"/>
              <a:gd name="T17" fmla="*/ 17445262 h 694"/>
              <a:gd name="T18" fmla="*/ 632615122 w 5144"/>
              <a:gd name="T19" fmla="*/ 9968402 h 694"/>
              <a:gd name="T20" fmla="*/ 756879357 w 5144"/>
              <a:gd name="T21" fmla="*/ 4984201 h 694"/>
              <a:gd name="T22" fmla="*/ 892439664 w 5144"/>
              <a:gd name="T23" fmla="*/ 2492659 h 694"/>
              <a:gd name="T24" fmla="*/ 1039297107 w 5144"/>
              <a:gd name="T25" fmla="*/ 0 h 694"/>
              <a:gd name="T26" fmla="*/ 1197450622 w 5144"/>
              <a:gd name="T27" fmla="*/ 2492659 h 694"/>
              <a:gd name="T28" fmla="*/ 1366901272 w 5144"/>
              <a:gd name="T29" fmla="*/ 7476860 h 694"/>
              <a:gd name="T30" fmla="*/ 1549907633 w 5144"/>
              <a:gd name="T31" fmla="*/ 17445262 h 694"/>
              <a:gd name="T32" fmla="*/ 1744211130 w 5144"/>
              <a:gd name="T33" fmla="*/ 29906322 h 694"/>
              <a:gd name="T34" fmla="*/ 1949811762 w 5144"/>
              <a:gd name="T35" fmla="*/ 49843126 h 694"/>
              <a:gd name="T36" fmla="*/ 2147483647 w 5144"/>
              <a:gd name="T37" fmla="*/ 72272589 h 694"/>
              <a:gd name="T38" fmla="*/ 2147483647 w 5144"/>
              <a:gd name="T39" fmla="*/ 99687369 h 694"/>
              <a:gd name="T40" fmla="*/ 2147483647 w 5144"/>
              <a:gd name="T41" fmla="*/ 132085234 h 694"/>
              <a:gd name="T42" fmla="*/ 2147483647 w 5144"/>
              <a:gd name="T43" fmla="*/ 171959958 h 694"/>
              <a:gd name="T44" fmla="*/ 2147483647 w 5144"/>
              <a:gd name="T45" fmla="*/ 216818883 h 694"/>
              <a:gd name="T46" fmla="*/ 2147483647 w 5144"/>
              <a:gd name="T47" fmla="*/ 269154668 h 694"/>
              <a:gd name="T48" fmla="*/ 2147483647 w 5144"/>
              <a:gd name="T49" fmla="*/ 331458855 h 694"/>
              <a:gd name="T50" fmla="*/ 2147483647 w 5144"/>
              <a:gd name="T51" fmla="*/ 398747244 h 694"/>
              <a:gd name="T52" fmla="*/ 2147483647 w 5144"/>
              <a:gd name="T53" fmla="*/ 473512491 h 694"/>
              <a:gd name="T54" fmla="*/ 2147483647 w 5144"/>
              <a:gd name="T55" fmla="*/ 558247257 h 694"/>
              <a:gd name="T56" fmla="*/ 2147483647 w 5144"/>
              <a:gd name="T57" fmla="*/ 650456650 h 694"/>
              <a:gd name="T58" fmla="*/ 2147483647 w 5144"/>
              <a:gd name="T59" fmla="*/ 752636678 h 694"/>
              <a:gd name="T60" fmla="*/ 2147483647 w 5144"/>
              <a:gd name="T61" fmla="*/ 864783991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Freeform 26"/>
          <p:cNvSpPr>
            <a:spLocks/>
          </p:cNvSpPr>
          <p:nvPr/>
        </p:nvSpPr>
        <p:spPr bwMode="hidden">
          <a:xfrm>
            <a:off x="5610225" y="4073525"/>
            <a:ext cx="3306763" cy="652463"/>
          </a:xfrm>
          <a:custGeom>
            <a:avLst/>
            <a:gdLst>
              <a:gd name="T0" fmla="*/ 0 w 3112"/>
              <a:gd name="T1" fmla="*/ 728951997 h 584"/>
              <a:gd name="T2" fmla="*/ 0 w 3112"/>
              <a:gd name="T3" fmla="*/ 728951997 h 584"/>
              <a:gd name="T4" fmla="*/ 101618145 w 3112"/>
              <a:gd name="T5" fmla="*/ 698994561 h 584"/>
              <a:gd name="T6" fmla="*/ 379372423 w 3112"/>
              <a:gd name="T7" fmla="*/ 621606192 h 584"/>
              <a:gd name="T8" fmla="*/ 571317689 w 3112"/>
              <a:gd name="T9" fmla="*/ 569181237 h 584"/>
              <a:gd name="T10" fmla="*/ 792617915 w 3112"/>
              <a:gd name="T11" fmla="*/ 511764493 h 584"/>
              <a:gd name="T12" fmla="*/ 1038759242 w 3112"/>
              <a:gd name="T13" fmla="*/ 449353726 h 584"/>
              <a:gd name="T14" fmla="*/ 1302965568 w 3112"/>
              <a:gd name="T15" fmla="*/ 381951170 h 584"/>
              <a:gd name="T16" fmla="*/ 1582977838 w 3112"/>
              <a:gd name="T17" fmla="*/ 317044508 h 584"/>
              <a:gd name="T18" fmla="*/ 1869766210 w 3112"/>
              <a:gd name="T19" fmla="*/ 252137846 h 584"/>
              <a:gd name="T20" fmla="*/ 2147483647 w 3112"/>
              <a:gd name="T21" fmla="*/ 192224091 h 584"/>
              <a:gd name="T22" fmla="*/ 2147483647 w 3112"/>
              <a:gd name="T23" fmla="*/ 134806230 h 584"/>
              <a:gd name="T24" fmla="*/ 2147483647 w 3112"/>
              <a:gd name="T25" fmla="*/ 109841699 h 584"/>
              <a:gd name="T26" fmla="*/ 2147483647 w 3112"/>
              <a:gd name="T27" fmla="*/ 84878286 h 584"/>
              <a:gd name="T28" fmla="*/ 2147483647 w 3112"/>
              <a:gd name="T29" fmla="*/ 64906662 h 584"/>
              <a:gd name="T30" fmla="*/ 2147483647 w 3112"/>
              <a:gd name="T31" fmla="*/ 44935037 h 584"/>
              <a:gd name="T32" fmla="*/ 2147483647 w 3112"/>
              <a:gd name="T33" fmla="*/ 29957436 h 584"/>
              <a:gd name="T34" fmla="*/ 2147483647 w 3112"/>
              <a:gd name="T35" fmla="*/ 17474613 h 584"/>
              <a:gd name="T36" fmla="*/ 2147483647 w 3112"/>
              <a:gd name="T37" fmla="*/ 7488800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9" name="Freeform 10"/>
          <p:cNvSpPr>
            <a:spLocks/>
          </p:cNvSpPr>
          <p:nvPr/>
        </p:nvSpPr>
        <p:spPr bwMode="hidden">
          <a:xfrm>
            <a:off x="211138" y="4059238"/>
            <a:ext cx="8723312" cy="1328737"/>
          </a:xfrm>
          <a:custGeom>
            <a:avLst/>
            <a:gdLst>
              <a:gd name="T0" fmla="*/ 2147483647 w 8196"/>
              <a:gd name="T1" fmla="*/ 636203066 h 1192"/>
              <a:gd name="T2" fmla="*/ 2147483647 w 8196"/>
              <a:gd name="T3" fmla="*/ 708272557 h 1192"/>
              <a:gd name="T4" fmla="*/ 2147483647 w 8196"/>
              <a:gd name="T5" fmla="*/ 770402158 h 1192"/>
              <a:gd name="T6" fmla="*/ 2147483647 w 8196"/>
              <a:gd name="T7" fmla="*/ 827560144 h 1192"/>
              <a:gd name="T8" fmla="*/ 2147483647 w 8196"/>
              <a:gd name="T9" fmla="*/ 872293546 h 1192"/>
              <a:gd name="T10" fmla="*/ 2147483647 w 8196"/>
              <a:gd name="T11" fmla="*/ 907085945 h 1192"/>
              <a:gd name="T12" fmla="*/ 2147483647 w 8196"/>
              <a:gd name="T13" fmla="*/ 931937340 h 1192"/>
              <a:gd name="T14" fmla="*/ 2147483647 w 8196"/>
              <a:gd name="T15" fmla="*/ 946848846 h 1192"/>
              <a:gd name="T16" fmla="*/ 2147483647 w 8196"/>
              <a:gd name="T17" fmla="*/ 944363037 h 1192"/>
              <a:gd name="T18" fmla="*/ 2147483647 w 8196"/>
              <a:gd name="T19" fmla="*/ 931937340 h 1192"/>
              <a:gd name="T20" fmla="*/ 2147483647 w 8196"/>
              <a:gd name="T21" fmla="*/ 902115443 h 1192"/>
              <a:gd name="T22" fmla="*/ 2147483647 w 8196"/>
              <a:gd name="T23" fmla="*/ 857382041 h 1192"/>
              <a:gd name="T24" fmla="*/ 2147483647 w 8196"/>
              <a:gd name="T25" fmla="*/ 797738247 h 1192"/>
              <a:gd name="T26" fmla="*/ 2147483647 w 8196"/>
              <a:gd name="T27" fmla="*/ 718213560 h 1192"/>
              <a:gd name="T28" fmla="*/ 2147483647 w 8196"/>
              <a:gd name="T29" fmla="*/ 621291560 h 1192"/>
              <a:gd name="T30" fmla="*/ 2147483647 w 8196"/>
              <a:gd name="T31" fmla="*/ 504488666 h 1192"/>
              <a:gd name="T32" fmla="*/ 2147483647 w 8196"/>
              <a:gd name="T33" fmla="*/ 367804880 h 1192"/>
              <a:gd name="T34" fmla="*/ 2147483647 w 8196"/>
              <a:gd name="T35" fmla="*/ 298220083 h 1192"/>
              <a:gd name="T36" fmla="*/ 2147483647 w 8196"/>
              <a:gd name="T37" fmla="*/ 183901883 h 1192"/>
              <a:gd name="T38" fmla="*/ 2147483647 w 8196"/>
              <a:gd name="T39" fmla="*/ 101891388 h 1192"/>
              <a:gd name="T40" fmla="*/ 2147483647 w 8196"/>
              <a:gd name="T41" fmla="*/ 44733403 h 1192"/>
              <a:gd name="T42" fmla="*/ 2011879287 w 8196"/>
              <a:gd name="T43" fmla="*/ 12425697 h 1192"/>
              <a:gd name="T44" fmla="*/ 1656175490 w 8196"/>
              <a:gd name="T45" fmla="*/ 0 h 1192"/>
              <a:gd name="T46" fmla="*/ 1338986883 w 8196"/>
              <a:gd name="T47" fmla="*/ 4970502 h 1192"/>
              <a:gd name="T48" fmla="*/ 1058048554 w 8196"/>
              <a:gd name="T49" fmla="*/ 24851395 h 1192"/>
              <a:gd name="T50" fmla="*/ 811095593 w 8196"/>
              <a:gd name="T51" fmla="*/ 54673292 h 1192"/>
              <a:gd name="T52" fmla="*/ 600391847 w 8196"/>
              <a:gd name="T53" fmla="*/ 91951499 h 1192"/>
              <a:gd name="T54" fmla="*/ 423672404 w 8196"/>
              <a:gd name="T55" fmla="*/ 134199093 h 1192"/>
              <a:gd name="T56" fmla="*/ 280938329 w 8196"/>
              <a:gd name="T57" fmla="*/ 178932495 h 1192"/>
              <a:gd name="T58" fmla="*/ 167656607 w 8196"/>
              <a:gd name="T59" fmla="*/ 218694281 h 1192"/>
              <a:gd name="T60" fmla="*/ 54374886 w 8196"/>
              <a:gd name="T61" fmla="*/ 268398186 h 1192"/>
              <a:gd name="T62" fmla="*/ 0 w 8196"/>
              <a:gd name="T63" fmla="*/ 298220083 h 1192"/>
              <a:gd name="T64" fmla="*/ 2147483647 w 8196"/>
              <a:gd name="T65" fmla="*/ 1481159409 h 1192"/>
              <a:gd name="T66" fmla="*/ 2147483647 w 8196"/>
              <a:gd name="T67" fmla="*/ 1473704213 h 1192"/>
              <a:gd name="T68" fmla="*/ 2147483647 w 8196"/>
              <a:gd name="T69" fmla="*/ 633717257 h 1192"/>
              <a:gd name="T70" fmla="*/ 2147483647 w 8196"/>
              <a:gd name="T71" fmla="*/ 63620306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644F35FA-EE4E-44E2-8D9A-C2957269ED55}" type="datetime1">
              <a:rPr lang="en-US" smtClean="0"/>
              <a:pPr>
                <a:defRPr/>
              </a:pPr>
              <a:t>1/12/2018</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996A12E2-5255-4700-93E8-9EEC5FC79F53}" type="slidenum">
              <a:rPr lang="en-US"/>
              <a:pPr>
                <a:defRPr/>
              </a:pPr>
              <a:t>‹#›</a:t>
            </a:fld>
            <a:endParaRPr lang="en-US"/>
          </a:p>
        </p:txBody>
      </p:sp>
    </p:spTree>
    <p:extLst>
      <p:ext uri="{BB962C8B-B14F-4D97-AF65-F5344CB8AC3E}">
        <p14:creationId xmlns:p14="http://schemas.microsoft.com/office/powerpoint/2010/main" val="330963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83ECC8FF-6247-446B-9AB7-17F631DE9C57}" type="datetime1">
              <a:rPr lang="en-US" smtClean="0"/>
              <a:pPr>
                <a:defRPr/>
              </a:pPr>
              <a:t>1/12/2018</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E362B0D7-4A85-4958-8984-A4DDE59F5B4B}" type="slidenum">
              <a:rPr lang="en-US"/>
              <a:pPr>
                <a:defRPr/>
              </a:pPr>
              <a:t>‹#›</a:t>
            </a:fld>
            <a:endParaRPr lang="en-US"/>
          </a:p>
        </p:txBody>
      </p:sp>
    </p:spTree>
    <p:extLst>
      <p:ext uri="{BB962C8B-B14F-4D97-AF65-F5344CB8AC3E}">
        <p14:creationId xmlns:p14="http://schemas.microsoft.com/office/powerpoint/2010/main" val="815161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5F4A90D-7680-46AC-9E67-000B6B280E16}" type="datetime1">
              <a:rPr lang="en-US" smtClean="0"/>
              <a:pPr>
                <a:defRPr/>
              </a:pPr>
              <a:t>1/12/2018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DF56856-DFB9-4BD8-A0C0-168C8B1E0AAE}" type="slidenum">
              <a:rPr lang="en-US"/>
              <a:pPr>
                <a:defRPr/>
              </a:pPr>
              <a:t>‹#›</a:t>
            </a:fld>
            <a:endParaRPr lang="en-US"/>
          </a:p>
        </p:txBody>
      </p:sp>
    </p:spTree>
    <p:extLst>
      <p:ext uri="{BB962C8B-B14F-4D97-AF65-F5344CB8AC3E}">
        <p14:creationId xmlns:p14="http://schemas.microsoft.com/office/powerpoint/2010/main" val="215287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9F0A354-6654-4769-A2D3-C8D8FC22E502}" type="datetime1">
              <a:rPr lang="en-US" smtClean="0"/>
              <a:pPr>
                <a:defRPr/>
              </a:pPr>
              <a:t>1/12/2018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C22E9F-8C5D-4FBB-B50B-EE50DFE06F05}" type="slidenum">
              <a:rPr lang="en-US"/>
              <a:pPr>
                <a:defRPr/>
              </a:pPr>
              <a:t>‹#›</a:t>
            </a:fld>
            <a:endParaRPr lang="en-US"/>
          </a:p>
        </p:txBody>
      </p:sp>
    </p:spTree>
    <p:extLst>
      <p:ext uri="{BB962C8B-B14F-4D97-AF65-F5344CB8AC3E}">
        <p14:creationId xmlns:p14="http://schemas.microsoft.com/office/powerpoint/2010/main" val="146418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45375950 h 640"/>
                <a:gd name="T6" fmla="*/ 2147483647 w 2706"/>
                <a:gd name="T7" fmla="*/ 95794554 h 640"/>
                <a:gd name="T8" fmla="*/ 2147483647 w 2706"/>
                <a:gd name="T9" fmla="*/ 151254225 h 640"/>
                <a:gd name="T10" fmla="*/ 2147483647 w 2706"/>
                <a:gd name="T11" fmla="*/ 206713896 h 640"/>
                <a:gd name="T12" fmla="*/ 2147483647 w 2706"/>
                <a:gd name="T13" fmla="*/ 272258876 h 640"/>
                <a:gd name="T14" fmla="*/ 2147483647 w 2706"/>
                <a:gd name="T15" fmla="*/ 337802267 h 640"/>
                <a:gd name="T16" fmla="*/ 2147483647 w 2706"/>
                <a:gd name="T17" fmla="*/ 413429380 h 640"/>
                <a:gd name="T18" fmla="*/ 2147483647 w 2706"/>
                <a:gd name="T19" fmla="*/ 489056492 h 640"/>
                <a:gd name="T20" fmla="*/ 2147483647 w 2706"/>
                <a:gd name="T21" fmla="*/ 489056492 h 640"/>
                <a:gd name="T22" fmla="*/ 2147483647 w 2706"/>
                <a:gd name="T23" fmla="*/ 635269651 h 640"/>
                <a:gd name="T24" fmla="*/ 2147483647 w 2706"/>
                <a:gd name="T25" fmla="*/ 766356435 h 640"/>
                <a:gd name="T26" fmla="*/ 2147483647 w 2706"/>
                <a:gd name="T27" fmla="*/ 887361085 h 640"/>
                <a:gd name="T28" fmla="*/ 1996160218 w 2706"/>
                <a:gd name="T29" fmla="*/ 1003323081 h 640"/>
                <a:gd name="T30" fmla="*/ 1471916569 w 2706"/>
                <a:gd name="T31" fmla="*/ 1104158702 h 640"/>
                <a:gd name="T32" fmla="*/ 962794601 w 2706"/>
                <a:gd name="T33" fmla="*/ 1194912190 h 640"/>
                <a:gd name="T34" fmla="*/ 473836460 w 2706"/>
                <a:gd name="T35" fmla="*/ 1280623023 h 640"/>
                <a:gd name="T36" fmla="*/ 0 w 2706"/>
                <a:gd name="T37" fmla="*/ 1356250136 h 640"/>
                <a:gd name="T38" fmla="*/ 0 w 2706"/>
                <a:gd name="T39" fmla="*/ 1356250136 h 640"/>
                <a:gd name="T40" fmla="*/ 327652280 w 2706"/>
                <a:gd name="T41" fmla="*/ 1401626086 h 640"/>
                <a:gd name="T42" fmla="*/ 640182880 w 2706"/>
                <a:gd name="T43" fmla="*/ 1441960969 h 640"/>
                <a:gd name="T44" fmla="*/ 942630773 w 2706"/>
                <a:gd name="T45" fmla="*/ 1477253198 h 640"/>
                <a:gd name="T46" fmla="*/ 1240038105 w 2706"/>
                <a:gd name="T47" fmla="*/ 1507504361 h 640"/>
                <a:gd name="T48" fmla="*/ 1527364317 w 2706"/>
                <a:gd name="T49" fmla="*/ 1537755524 h 640"/>
                <a:gd name="T50" fmla="*/ 1804609410 w 2706"/>
                <a:gd name="T51" fmla="*/ 1557922965 h 640"/>
                <a:gd name="T52" fmla="*/ 2071771794 w 2706"/>
                <a:gd name="T53" fmla="*/ 1578090407 h 640"/>
                <a:gd name="T54" fmla="*/ 2147483647 w 2706"/>
                <a:gd name="T55" fmla="*/ 1593215194 h 640"/>
                <a:gd name="T56" fmla="*/ 2147483647 w 2706"/>
                <a:gd name="T57" fmla="*/ 1603298915 h 640"/>
                <a:gd name="T58" fmla="*/ 2147483647 w 2706"/>
                <a:gd name="T59" fmla="*/ 1608341570 h 640"/>
                <a:gd name="T60" fmla="*/ 2147483647 w 2706"/>
                <a:gd name="T61" fmla="*/ 1613382636 h 640"/>
                <a:gd name="T62" fmla="*/ 2147483647 w 2706"/>
                <a:gd name="T63" fmla="*/ 1613382636 h 640"/>
                <a:gd name="T64" fmla="*/ 2147483647 w 2706"/>
                <a:gd name="T65" fmla="*/ 1608341570 h 640"/>
                <a:gd name="T66" fmla="*/ 2147483647 w 2706"/>
                <a:gd name="T67" fmla="*/ 1603298915 h 640"/>
                <a:gd name="T68" fmla="*/ 2147483647 w 2706"/>
                <a:gd name="T69" fmla="*/ 1593215194 h 640"/>
                <a:gd name="T70" fmla="*/ 2147483647 w 2706"/>
                <a:gd name="T71" fmla="*/ 1578090407 h 640"/>
                <a:gd name="T72" fmla="*/ 2147483647 w 2706"/>
                <a:gd name="T73" fmla="*/ 1562964032 h 640"/>
                <a:gd name="T74" fmla="*/ 2147483647 w 2706"/>
                <a:gd name="T75" fmla="*/ 1542796590 h 640"/>
                <a:gd name="T76" fmla="*/ 2147483647 w 2706"/>
                <a:gd name="T77" fmla="*/ 1517588082 h 640"/>
                <a:gd name="T78" fmla="*/ 2147483647 w 2706"/>
                <a:gd name="T79" fmla="*/ 1492379573 h 640"/>
                <a:gd name="T80" fmla="*/ 2147483647 w 2706"/>
                <a:gd name="T81" fmla="*/ 1462128411 h 640"/>
                <a:gd name="T82" fmla="*/ 2147483647 w 2706"/>
                <a:gd name="T83" fmla="*/ 1431877248 h 640"/>
                <a:gd name="T84" fmla="*/ 2147483647 w 2706"/>
                <a:gd name="T85" fmla="*/ 1396585019 h 640"/>
                <a:gd name="T86" fmla="*/ 2147483647 w 2706"/>
                <a:gd name="T87" fmla="*/ 1361291202 h 640"/>
                <a:gd name="T88" fmla="*/ 2147483647 w 2706"/>
                <a:gd name="T89" fmla="*/ 1320956319 h 640"/>
                <a:gd name="T90" fmla="*/ 2147483647 w 2706"/>
                <a:gd name="T91" fmla="*/ 1280623023 h 640"/>
                <a:gd name="T92" fmla="*/ 2147483647 w 2706"/>
                <a:gd name="T93" fmla="*/ 1235245485 h 640"/>
                <a:gd name="T94" fmla="*/ 2147483647 w 2706"/>
                <a:gd name="T95" fmla="*/ 1189869535 h 640"/>
                <a:gd name="T96" fmla="*/ 2147483647 w 2706"/>
                <a:gd name="T97" fmla="*/ 1089033914 h 640"/>
                <a:gd name="T98" fmla="*/ 2147483647 w 2706"/>
                <a:gd name="T99" fmla="*/ 983155639 h 640"/>
                <a:gd name="T100" fmla="*/ 2147483647 w 2706"/>
                <a:gd name="T101" fmla="*/ 983155639 h 640"/>
                <a:gd name="T102" fmla="*/ 2147483647 w 2706"/>
                <a:gd name="T103" fmla="*/ 978112985 h 640"/>
                <a:gd name="T104" fmla="*/ 2147483647 w 2706"/>
                <a:gd name="T105" fmla="*/ 97811298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18"/>
            <p:cNvSpPr>
              <a:spLocks/>
            </p:cNvSpPr>
            <p:nvPr/>
          </p:nvSpPr>
          <p:spPr bwMode="hidden">
            <a:xfrm>
              <a:off x="-308667" y="4319028"/>
              <a:ext cx="8279020" cy="1208091"/>
            </a:xfrm>
            <a:custGeom>
              <a:avLst/>
              <a:gdLst>
                <a:gd name="T0" fmla="*/ 2147483647 w 5216"/>
                <a:gd name="T1" fmla="*/ 1794682597 h 762"/>
                <a:gd name="T2" fmla="*/ 2147483647 w 5216"/>
                <a:gd name="T3" fmla="*/ 1724302577 h 762"/>
                <a:gd name="T4" fmla="*/ 2147483647 w 5216"/>
                <a:gd name="T5" fmla="*/ 1533271998 h 762"/>
                <a:gd name="T6" fmla="*/ 2147483647 w 5216"/>
                <a:gd name="T7" fmla="*/ 1276888770 h 762"/>
                <a:gd name="T8" fmla="*/ 2147483647 w 5216"/>
                <a:gd name="T9" fmla="*/ 940072365 h 762"/>
                <a:gd name="T10" fmla="*/ 2147483647 w 5216"/>
                <a:gd name="T11" fmla="*/ 744014416 h 762"/>
                <a:gd name="T12" fmla="*/ 2147483647 w 5216"/>
                <a:gd name="T13" fmla="*/ 593199633 h 762"/>
                <a:gd name="T14" fmla="*/ 2147483647 w 5216"/>
                <a:gd name="T15" fmla="*/ 462495919 h 762"/>
                <a:gd name="T16" fmla="*/ 2147483647 w 5216"/>
                <a:gd name="T17" fmla="*/ 351898517 h 762"/>
                <a:gd name="T18" fmla="*/ 2147483647 w 5216"/>
                <a:gd name="T19" fmla="*/ 256383228 h 762"/>
                <a:gd name="T20" fmla="*/ 2147483647 w 5216"/>
                <a:gd name="T21" fmla="*/ 180975837 h 762"/>
                <a:gd name="T22" fmla="*/ 2147483647 w 5216"/>
                <a:gd name="T23" fmla="*/ 70380021 h 762"/>
                <a:gd name="T24" fmla="*/ 2147483647 w 5216"/>
                <a:gd name="T25" fmla="*/ 10054742 h 762"/>
                <a:gd name="T26" fmla="*/ 1622440311 w 5216"/>
                <a:gd name="T27" fmla="*/ 0 h 762"/>
                <a:gd name="T28" fmla="*/ 901914788 w 5216"/>
                <a:gd name="T29" fmla="*/ 25135269 h 762"/>
                <a:gd name="T30" fmla="*/ 277124957 w 5216"/>
                <a:gd name="T31" fmla="*/ 80433177 h 762"/>
                <a:gd name="T32" fmla="*/ 0 w 5216"/>
                <a:gd name="T33" fmla="*/ 120650558 h 762"/>
                <a:gd name="T34" fmla="*/ 791065440 w 5216"/>
                <a:gd name="T35" fmla="*/ 216165847 h 762"/>
                <a:gd name="T36" fmla="*/ 1642595027 w 5216"/>
                <a:gd name="T37" fmla="*/ 351898517 h 762"/>
                <a:gd name="T38" fmla="*/ 2147483647 w 5216"/>
                <a:gd name="T39" fmla="*/ 527846983 h 762"/>
                <a:gd name="T40" fmla="*/ 2147483647 w 5216"/>
                <a:gd name="T41" fmla="*/ 744014416 h 762"/>
                <a:gd name="T42" fmla="*/ 2147483647 w 5216"/>
                <a:gd name="T43" fmla="*/ 950125521 h 762"/>
                <a:gd name="T44" fmla="*/ 2147483647 w 5216"/>
                <a:gd name="T45" fmla="*/ 1296996668 h 762"/>
                <a:gd name="T46" fmla="*/ 2147483647 w 5216"/>
                <a:gd name="T47" fmla="*/ 1437756709 h 762"/>
                <a:gd name="T48" fmla="*/ 2147483647 w 5216"/>
                <a:gd name="T49" fmla="*/ 1558407267 h 762"/>
                <a:gd name="T50" fmla="*/ 2147483647 w 5216"/>
                <a:gd name="T51" fmla="*/ 1663977298 h 762"/>
                <a:gd name="T52" fmla="*/ 2147483647 w 5216"/>
                <a:gd name="T53" fmla="*/ 1744410475 h 762"/>
                <a:gd name="T54" fmla="*/ 2147483647 w 5216"/>
                <a:gd name="T55" fmla="*/ 1814790495 h 762"/>
                <a:gd name="T56" fmla="*/ 2147483647 w 5216"/>
                <a:gd name="T57" fmla="*/ 1860035247 h 762"/>
                <a:gd name="T58" fmla="*/ 2147483647 w 5216"/>
                <a:gd name="T59" fmla="*/ 1895225257 h 762"/>
                <a:gd name="T60" fmla="*/ 2147483647 w 5216"/>
                <a:gd name="T61" fmla="*/ 1915333155 h 762"/>
                <a:gd name="T62" fmla="*/ 2147483647 w 5216"/>
                <a:gd name="T63" fmla="*/ 1915333155 h 762"/>
                <a:gd name="T64" fmla="*/ 2147483647 w 5216"/>
                <a:gd name="T65" fmla="*/ 1905278414 h 762"/>
                <a:gd name="T66" fmla="*/ 2147483647 w 5216"/>
                <a:gd name="T67" fmla="*/ 1880143145 h 762"/>
                <a:gd name="T68" fmla="*/ 2147483647 w 5216"/>
                <a:gd name="T69" fmla="*/ 1839925764 h 762"/>
                <a:gd name="T70" fmla="*/ 2147483647 w 5216"/>
                <a:gd name="T71" fmla="*/ 179468259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22"/>
            <p:cNvSpPr>
              <a:spLocks/>
            </p:cNvSpPr>
            <p:nvPr/>
          </p:nvSpPr>
          <p:spPr bwMode="hidden">
            <a:xfrm>
              <a:off x="4286" y="4334834"/>
              <a:ext cx="8165219" cy="1101960"/>
            </a:xfrm>
            <a:custGeom>
              <a:avLst/>
              <a:gdLst>
                <a:gd name="T0" fmla="*/ 0 w 5144"/>
                <a:gd name="T1" fmla="*/ 176486674 h 694"/>
                <a:gd name="T2" fmla="*/ 0 w 5144"/>
                <a:gd name="T3" fmla="*/ 176486674 h 694"/>
                <a:gd name="T4" fmla="*/ 45353157 w 5144"/>
                <a:gd name="T5" fmla="*/ 166400724 h 694"/>
                <a:gd name="T6" fmla="*/ 181412626 w 5144"/>
                <a:gd name="T7" fmla="*/ 141189022 h 694"/>
                <a:gd name="T8" fmla="*/ 413216590 w 5144"/>
                <a:gd name="T9" fmla="*/ 105891370 h 694"/>
                <a:gd name="T10" fmla="*/ 564393779 w 5144"/>
                <a:gd name="T11" fmla="*/ 85722643 h 694"/>
                <a:gd name="T12" fmla="*/ 740766636 w 5144"/>
                <a:gd name="T13" fmla="*/ 65552329 h 694"/>
                <a:gd name="T14" fmla="*/ 937295394 w 5144"/>
                <a:gd name="T15" fmla="*/ 50424991 h 694"/>
                <a:gd name="T16" fmla="*/ 1164061177 w 5144"/>
                <a:gd name="T17" fmla="*/ 35297652 h 694"/>
                <a:gd name="T18" fmla="*/ 1410982860 w 5144"/>
                <a:gd name="T19" fmla="*/ 20170314 h 694"/>
                <a:gd name="T20" fmla="*/ 1688139980 w 5144"/>
                <a:gd name="T21" fmla="*/ 10084363 h 694"/>
                <a:gd name="T22" fmla="*/ 1990494357 w 5144"/>
                <a:gd name="T23" fmla="*/ 5042975 h 694"/>
                <a:gd name="T24" fmla="*/ 2147483647 w 5144"/>
                <a:gd name="T25" fmla="*/ 0 h 694"/>
                <a:gd name="T26" fmla="*/ 2147483647 w 5144"/>
                <a:gd name="T27" fmla="*/ 5042975 h 694"/>
                <a:gd name="T28" fmla="*/ 2147483647 w 5144"/>
                <a:gd name="T29" fmla="*/ 15127339 h 694"/>
                <a:gd name="T30" fmla="*/ 2147483647 w 5144"/>
                <a:gd name="T31" fmla="*/ 35297652 h 694"/>
                <a:gd name="T32" fmla="*/ 2147483647 w 5144"/>
                <a:gd name="T33" fmla="*/ 60509354 h 694"/>
                <a:gd name="T34" fmla="*/ 2147483647 w 5144"/>
                <a:gd name="T35" fmla="*/ 100849982 h 694"/>
                <a:gd name="T36" fmla="*/ 2147483647 w 5144"/>
                <a:gd name="T37" fmla="*/ 146231997 h 694"/>
                <a:gd name="T38" fmla="*/ 2147483647 w 5144"/>
                <a:gd name="T39" fmla="*/ 201698376 h 694"/>
                <a:gd name="T40" fmla="*/ 2147483647 w 5144"/>
                <a:gd name="T41" fmla="*/ 267250705 h 694"/>
                <a:gd name="T42" fmla="*/ 2147483647 w 5144"/>
                <a:gd name="T43" fmla="*/ 347930373 h 694"/>
                <a:gd name="T44" fmla="*/ 2147483647 w 5144"/>
                <a:gd name="T45" fmla="*/ 438694404 h 694"/>
                <a:gd name="T46" fmla="*/ 2147483647 w 5144"/>
                <a:gd name="T47" fmla="*/ 544585774 h 694"/>
                <a:gd name="T48" fmla="*/ 2147483647 w 5144"/>
                <a:gd name="T49" fmla="*/ 670647457 h 694"/>
                <a:gd name="T50" fmla="*/ 2147483647 w 5144"/>
                <a:gd name="T51" fmla="*/ 806793504 h 694"/>
                <a:gd name="T52" fmla="*/ 2147483647 w 5144"/>
                <a:gd name="T53" fmla="*/ 958068477 h 694"/>
                <a:gd name="T54" fmla="*/ 2147483647 w 5144"/>
                <a:gd name="T55" fmla="*/ 1129512176 h 694"/>
                <a:gd name="T56" fmla="*/ 2147483647 w 5144"/>
                <a:gd name="T57" fmla="*/ 1316083213 h 694"/>
                <a:gd name="T58" fmla="*/ 2147483647 w 5144"/>
                <a:gd name="T59" fmla="*/ 1522824565 h 694"/>
                <a:gd name="T60" fmla="*/ 2147483647 w 5144"/>
                <a:gd name="T61" fmla="*/ 1749734642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 name="Freeform 26"/>
            <p:cNvSpPr>
              <a:spLocks/>
            </p:cNvSpPr>
            <p:nvPr/>
          </p:nvSpPr>
          <p:spPr bwMode="hidden">
            <a:xfrm>
              <a:off x="4155651" y="4316769"/>
              <a:ext cx="4940859" cy="925827"/>
            </a:xfrm>
            <a:custGeom>
              <a:avLst/>
              <a:gdLst>
                <a:gd name="T0" fmla="*/ 0 w 3112"/>
                <a:gd name="T1" fmla="*/ 1467732250 h 584"/>
                <a:gd name="T2" fmla="*/ 0 w 3112"/>
                <a:gd name="T3" fmla="*/ 1467732250 h 584"/>
                <a:gd name="T4" fmla="*/ 226865130 w 3112"/>
                <a:gd name="T5" fmla="*/ 1407413987 h 584"/>
                <a:gd name="T6" fmla="*/ 846963574 w 3112"/>
                <a:gd name="T7" fmla="*/ 1251592864 h 584"/>
                <a:gd name="T8" fmla="*/ 1275487831 w 3112"/>
                <a:gd name="T9" fmla="*/ 1146037488 h 584"/>
                <a:gd name="T10" fmla="*/ 1769549916 w 3112"/>
                <a:gd name="T11" fmla="*/ 1030428012 h 584"/>
                <a:gd name="T12" fmla="*/ 2147483647 w 3112"/>
                <a:gd name="T13" fmla="*/ 904766021 h 584"/>
                <a:gd name="T14" fmla="*/ 2147483647 w 3112"/>
                <a:gd name="T15" fmla="*/ 769051514 h 584"/>
                <a:gd name="T16" fmla="*/ 2147483647 w 3112"/>
                <a:gd name="T17" fmla="*/ 638362472 h 584"/>
                <a:gd name="T18" fmla="*/ 2147483647 w 3112"/>
                <a:gd name="T19" fmla="*/ 507675016 h 584"/>
                <a:gd name="T20" fmla="*/ 2147483647 w 3112"/>
                <a:gd name="T21" fmla="*/ 387038490 h 584"/>
                <a:gd name="T22" fmla="*/ 2147483647 w 3112"/>
                <a:gd name="T23" fmla="*/ 271430599 h 584"/>
                <a:gd name="T24" fmla="*/ 2147483647 w 3112"/>
                <a:gd name="T25" fmla="*/ 221164851 h 584"/>
                <a:gd name="T26" fmla="*/ 2147483647 w 3112"/>
                <a:gd name="T27" fmla="*/ 170900689 h 584"/>
                <a:gd name="T28" fmla="*/ 2147483647 w 3112"/>
                <a:gd name="T29" fmla="*/ 130689042 h 584"/>
                <a:gd name="T30" fmla="*/ 2147483647 w 3112"/>
                <a:gd name="T31" fmla="*/ 90477395 h 584"/>
                <a:gd name="T32" fmla="*/ 2147483647 w 3112"/>
                <a:gd name="T33" fmla="*/ 60318263 h 584"/>
                <a:gd name="T34" fmla="*/ 2147483647 w 3112"/>
                <a:gd name="T35" fmla="*/ 35184597 h 584"/>
                <a:gd name="T36" fmla="*/ 2147483647 w 3112"/>
                <a:gd name="T37" fmla="*/ 15079566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8" name="Freeform 10"/>
            <p:cNvSpPr>
              <a:spLocks/>
            </p:cNvSpPr>
            <p:nvPr/>
          </p:nvSpPr>
          <p:spPr bwMode="hidden">
            <a:xfrm>
              <a:off x="-3905251" y="4294188"/>
              <a:ext cx="13027839"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9063908 w 8196"/>
                <a:gd name="T51" fmla="*/ 110886875 h 1192"/>
                <a:gd name="T52" fmla="*/ 1339111161 w 8196"/>
                <a:gd name="T53" fmla="*/ 186491563 h 1192"/>
                <a:gd name="T54" fmla="*/ 944958629 w 8196"/>
                <a:gd name="T55" fmla="*/ 272176875 h 1192"/>
                <a:gd name="T56" fmla="*/ 626603132 w 8196"/>
                <a:gd name="T57" fmla="*/ 362902500 h 1192"/>
                <a:gd name="T58" fmla="*/ 373939989 w 8196"/>
                <a:gd name="T59" fmla="*/ 443547500 h 1192"/>
                <a:gd name="T60" fmla="*/ 121278436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 name="Date Placeholder 1"/>
          <p:cNvSpPr>
            <a:spLocks noGrp="1"/>
          </p:cNvSpPr>
          <p:nvPr>
            <p:ph type="dt" sz="half" idx="10"/>
          </p:nvPr>
        </p:nvSpPr>
        <p:spPr/>
        <p:txBody>
          <a:bodyPr/>
          <a:lstStyle>
            <a:lvl1pPr>
              <a:defRPr/>
            </a:lvl1pPr>
          </a:lstStyle>
          <a:p>
            <a:pPr>
              <a:defRPr/>
            </a:pPr>
            <a:fld id="{57838CD5-D002-462E-8510-35896A1DCDA6}" type="datetime1">
              <a:rPr lang="en-US" smtClean="0"/>
              <a:pPr>
                <a:defRPr/>
              </a:pPr>
              <a:t>1/12/2018</a:t>
            </a:fld>
            <a:endParaRPr lang="en-US"/>
          </a:p>
        </p:txBody>
      </p:sp>
      <p:sp>
        <p:nvSpPr>
          <p:cNvPr id="10" name="Footer Placeholder 2"/>
          <p:cNvSpPr>
            <a:spLocks noGrp="1"/>
          </p:cNvSpPr>
          <p:nvPr>
            <p:ph type="ftr" sz="quarter" idx="11"/>
          </p:nvPr>
        </p:nvSpPr>
        <p:spPr/>
        <p:txBody>
          <a:bodyPr/>
          <a:lstStyle>
            <a:lvl1pPr>
              <a:defRPr/>
            </a:lvl1pPr>
          </a:lstStyle>
          <a:p>
            <a:pPr>
              <a:defRPr/>
            </a:pPr>
            <a:endParaRPr lang="en-US"/>
          </a:p>
        </p:txBody>
      </p:sp>
      <p:sp>
        <p:nvSpPr>
          <p:cNvPr id="11" name="Slide Number Placeholder 3"/>
          <p:cNvSpPr>
            <a:spLocks noGrp="1"/>
          </p:cNvSpPr>
          <p:nvPr>
            <p:ph type="sldNum" sz="quarter" idx="12"/>
          </p:nvPr>
        </p:nvSpPr>
        <p:spPr/>
        <p:txBody>
          <a:bodyPr/>
          <a:lstStyle>
            <a:lvl1pPr>
              <a:defRPr/>
            </a:lvl1pPr>
          </a:lstStyle>
          <a:p>
            <a:pPr>
              <a:defRPr/>
            </a:pPr>
            <a:fld id="{3C207312-8393-4DC1-A2DD-B760AE45EC71}" type="slidenum">
              <a:rPr lang="en-US"/>
              <a:pPr>
                <a:defRPr/>
              </a:pPr>
              <a:t>‹#›</a:t>
            </a:fld>
            <a:endParaRPr lang="en-US"/>
          </a:p>
        </p:txBody>
      </p:sp>
    </p:spTree>
    <p:extLst>
      <p:ext uri="{BB962C8B-B14F-4D97-AF65-F5344CB8AC3E}">
        <p14:creationId xmlns:p14="http://schemas.microsoft.com/office/powerpoint/2010/main" val="175776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45267910 h 640"/>
                <a:gd name="T6" fmla="*/ 2147483647 w 2706"/>
                <a:gd name="T7" fmla="*/ 95566116 h 640"/>
                <a:gd name="T8" fmla="*/ 2147483647 w 2706"/>
                <a:gd name="T9" fmla="*/ 150894619 h 640"/>
                <a:gd name="T10" fmla="*/ 2147483647 w 2706"/>
                <a:gd name="T11" fmla="*/ 206221535 h 640"/>
                <a:gd name="T12" fmla="*/ 2147483647 w 2706"/>
                <a:gd name="T13" fmla="*/ 271609045 h 640"/>
                <a:gd name="T14" fmla="*/ 2147483647 w 2706"/>
                <a:gd name="T15" fmla="*/ 336996554 h 640"/>
                <a:gd name="T16" fmla="*/ 2147483647 w 2706"/>
                <a:gd name="T17" fmla="*/ 412443071 h 640"/>
                <a:gd name="T18" fmla="*/ 2147483647 w 2706"/>
                <a:gd name="T19" fmla="*/ 487891173 h 640"/>
                <a:gd name="T20" fmla="*/ 2147483647 w 2706"/>
                <a:gd name="T21" fmla="*/ 487891173 h 640"/>
                <a:gd name="T22" fmla="*/ 2147483647 w 2706"/>
                <a:gd name="T23" fmla="*/ 633755495 h 640"/>
                <a:gd name="T24" fmla="*/ 2147483647 w 2706"/>
                <a:gd name="T25" fmla="*/ 764530514 h 640"/>
                <a:gd name="T26" fmla="*/ 2147483647 w 2706"/>
                <a:gd name="T27" fmla="*/ 885244941 h 640"/>
                <a:gd name="T28" fmla="*/ 1995446684 w 2706"/>
                <a:gd name="T29" fmla="*/ 1000930656 h 640"/>
                <a:gd name="T30" fmla="*/ 1471390284 w 2706"/>
                <a:gd name="T31" fmla="*/ 1101527069 h 640"/>
                <a:gd name="T32" fmla="*/ 962451277 w 2706"/>
                <a:gd name="T33" fmla="*/ 1192062888 h 640"/>
                <a:gd name="T34" fmla="*/ 473666148 w 2706"/>
                <a:gd name="T35" fmla="*/ 1277569998 h 640"/>
                <a:gd name="T36" fmla="*/ 0 w 2706"/>
                <a:gd name="T37" fmla="*/ 1353016514 h 640"/>
                <a:gd name="T38" fmla="*/ 0 w 2706"/>
                <a:gd name="T39" fmla="*/ 1353016514 h 640"/>
                <a:gd name="T40" fmla="*/ 327535052 w 2706"/>
                <a:gd name="T41" fmla="*/ 1398284424 h 640"/>
                <a:gd name="T42" fmla="*/ 639954298 w 2706"/>
                <a:gd name="T43" fmla="*/ 1438523623 h 640"/>
                <a:gd name="T44" fmla="*/ 942294224 w 2706"/>
                <a:gd name="T45" fmla="*/ 1473730940 h 640"/>
                <a:gd name="T46" fmla="*/ 1239596076 w 2706"/>
                <a:gd name="T47" fmla="*/ 1503911133 h 640"/>
                <a:gd name="T48" fmla="*/ 1526818609 w 2706"/>
                <a:gd name="T49" fmla="*/ 1534089739 h 640"/>
                <a:gd name="T50" fmla="*/ 1803964996 w 2706"/>
                <a:gd name="T51" fmla="*/ 1554207753 h 640"/>
                <a:gd name="T52" fmla="*/ 2071032063 w 2706"/>
                <a:gd name="T53" fmla="*/ 1574327353 h 640"/>
                <a:gd name="T54" fmla="*/ 2147483647 w 2706"/>
                <a:gd name="T55" fmla="*/ 1589416656 h 640"/>
                <a:gd name="T56" fmla="*/ 2147483647 w 2706"/>
                <a:gd name="T57" fmla="*/ 1599477249 h 640"/>
                <a:gd name="T58" fmla="*/ 2147483647 w 2706"/>
                <a:gd name="T59" fmla="*/ 1604505959 h 640"/>
                <a:gd name="T60" fmla="*/ 2147483647 w 2706"/>
                <a:gd name="T61" fmla="*/ 1609536256 h 640"/>
                <a:gd name="T62" fmla="*/ 2147483647 w 2706"/>
                <a:gd name="T63" fmla="*/ 1609536256 h 640"/>
                <a:gd name="T64" fmla="*/ 2147483647 w 2706"/>
                <a:gd name="T65" fmla="*/ 1604505959 h 640"/>
                <a:gd name="T66" fmla="*/ 2147483647 w 2706"/>
                <a:gd name="T67" fmla="*/ 1599477249 h 640"/>
                <a:gd name="T68" fmla="*/ 2147483647 w 2706"/>
                <a:gd name="T69" fmla="*/ 1589416656 h 640"/>
                <a:gd name="T70" fmla="*/ 2147483647 w 2706"/>
                <a:gd name="T71" fmla="*/ 1574327353 h 640"/>
                <a:gd name="T72" fmla="*/ 2147483647 w 2706"/>
                <a:gd name="T73" fmla="*/ 1559238049 h 640"/>
                <a:gd name="T74" fmla="*/ 2147483647 w 2706"/>
                <a:gd name="T75" fmla="*/ 1539118450 h 640"/>
                <a:gd name="T76" fmla="*/ 2147483647 w 2706"/>
                <a:gd name="T77" fmla="*/ 1513970140 h 640"/>
                <a:gd name="T78" fmla="*/ 2147483647 w 2706"/>
                <a:gd name="T79" fmla="*/ 1488821829 h 640"/>
                <a:gd name="T80" fmla="*/ 2147483647 w 2706"/>
                <a:gd name="T81" fmla="*/ 1458641637 h 640"/>
                <a:gd name="T82" fmla="*/ 2147483647 w 2706"/>
                <a:gd name="T83" fmla="*/ 1428463030 h 640"/>
                <a:gd name="T84" fmla="*/ 2147483647 w 2706"/>
                <a:gd name="T85" fmla="*/ 1393254127 h 640"/>
                <a:gd name="T86" fmla="*/ 2147483647 w 2706"/>
                <a:gd name="T87" fmla="*/ 1358046810 h 640"/>
                <a:gd name="T88" fmla="*/ 2147483647 w 2706"/>
                <a:gd name="T89" fmla="*/ 1317807611 h 640"/>
                <a:gd name="T90" fmla="*/ 2147483647 w 2706"/>
                <a:gd name="T91" fmla="*/ 1277569998 h 640"/>
                <a:gd name="T92" fmla="*/ 2147483647 w 2706"/>
                <a:gd name="T93" fmla="*/ 1232300502 h 640"/>
                <a:gd name="T94" fmla="*/ 2147483647 w 2706"/>
                <a:gd name="T95" fmla="*/ 1187032592 h 640"/>
                <a:gd name="T96" fmla="*/ 2147483647 w 2706"/>
                <a:gd name="T97" fmla="*/ 1086437765 h 640"/>
                <a:gd name="T98" fmla="*/ 2147483647 w 2706"/>
                <a:gd name="T99" fmla="*/ 980811057 h 640"/>
                <a:gd name="T100" fmla="*/ 2147483647 w 2706"/>
                <a:gd name="T101" fmla="*/ 980811057 h 640"/>
                <a:gd name="T102" fmla="*/ 2147483647 w 2706"/>
                <a:gd name="T103" fmla="*/ 975780760 h 640"/>
                <a:gd name="T104" fmla="*/ 2147483647 w 2706"/>
                <a:gd name="T105" fmla="*/ 975780760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8"/>
            <p:cNvSpPr>
              <a:spLocks/>
            </p:cNvSpPr>
            <p:nvPr/>
          </p:nvSpPr>
          <p:spPr bwMode="hidden">
            <a:xfrm>
              <a:off x="-308538" y="4318998"/>
              <a:ext cx="8280254" cy="1208906"/>
            </a:xfrm>
            <a:custGeom>
              <a:avLst/>
              <a:gdLst>
                <a:gd name="T0" fmla="*/ 2147483647 w 5216"/>
                <a:gd name="T1" fmla="*/ 1797103815 h 762"/>
                <a:gd name="T2" fmla="*/ 2147483647 w 5216"/>
                <a:gd name="T3" fmla="*/ 1726630307 h 762"/>
                <a:gd name="T4" fmla="*/ 2147483647 w 5216"/>
                <a:gd name="T5" fmla="*/ 1535340763 h 762"/>
                <a:gd name="T6" fmla="*/ 2147483647 w 5216"/>
                <a:gd name="T7" fmla="*/ 1278611647 h 762"/>
                <a:gd name="T8" fmla="*/ 2147483647 w 5216"/>
                <a:gd name="T9" fmla="*/ 941341151 h 762"/>
                <a:gd name="T10" fmla="*/ 2147483647 w 5216"/>
                <a:gd name="T11" fmla="*/ 745017673 h 762"/>
                <a:gd name="T12" fmla="*/ 2147483647 w 5216"/>
                <a:gd name="T13" fmla="*/ 594001199 h 762"/>
                <a:gd name="T14" fmla="*/ 2147483647 w 5216"/>
                <a:gd name="T15" fmla="*/ 463118879 h 762"/>
                <a:gd name="T16" fmla="*/ 2147483647 w 5216"/>
                <a:gd name="T17" fmla="*/ 352373888 h 762"/>
                <a:gd name="T18" fmla="*/ 2147483647 w 5216"/>
                <a:gd name="T19" fmla="*/ 256729116 h 762"/>
                <a:gd name="T20" fmla="*/ 2147483647 w 5216"/>
                <a:gd name="T21" fmla="*/ 181220086 h 762"/>
                <a:gd name="T22" fmla="*/ 2147483647 w 5216"/>
                <a:gd name="T23" fmla="*/ 70475095 h 762"/>
                <a:gd name="T24" fmla="*/ 2147483647 w 5216"/>
                <a:gd name="T25" fmla="*/ 10067871 h 762"/>
                <a:gd name="T26" fmla="*/ 1622923434 w 5216"/>
                <a:gd name="T27" fmla="*/ 0 h 762"/>
                <a:gd name="T28" fmla="*/ 902184155 w 5216"/>
                <a:gd name="T29" fmla="*/ 25169677 h 762"/>
                <a:gd name="T30" fmla="*/ 277207537 w 5216"/>
                <a:gd name="T31" fmla="*/ 80542966 h 762"/>
                <a:gd name="T32" fmla="*/ 0 w 5216"/>
                <a:gd name="T33" fmla="*/ 120814448 h 762"/>
                <a:gd name="T34" fmla="*/ 791300823 w 5216"/>
                <a:gd name="T35" fmla="*/ 216457634 h 762"/>
                <a:gd name="T36" fmla="*/ 1643084329 w 5216"/>
                <a:gd name="T37" fmla="*/ 352373888 h 762"/>
                <a:gd name="T38" fmla="*/ 2147483647 w 5216"/>
                <a:gd name="T39" fmla="*/ 528560039 h 762"/>
                <a:gd name="T40" fmla="*/ 2147483647 w 5216"/>
                <a:gd name="T41" fmla="*/ 745017673 h 762"/>
                <a:gd name="T42" fmla="*/ 2147483647 w 5216"/>
                <a:gd name="T43" fmla="*/ 951409022 h 762"/>
                <a:gd name="T44" fmla="*/ 2147483647 w 5216"/>
                <a:gd name="T45" fmla="*/ 1298747388 h 762"/>
                <a:gd name="T46" fmla="*/ 2147483647 w 5216"/>
                <a:gd name="T47" fmla="*/ 1439697578 h 762"/>
                <a:gd name="T48" fmla="*/ 2147483647 w 5216"/>
                <a:gd name="T49" fmla="*/ 1560510440 h 762"/>
                <a:gd name="T50" fmla="*/ 2147483647 w 5216"/>
                <a:gd name="T51" fmla="*/ 1666223082 h 762"/>
                <a:gd name="T52" fmla="*/ 2147483647 w 5216"/>
                <a:gd name="T53" fmla="*/ 1746766048 h 762"/>
                <a:gd name="T54" fmla="*/ 2147483647 w 5216"/>
                <a:gd name="T55" fmla="*/ 1817239557 h 762"/>
                <a:gd name="T56" fmla="*/ 2147483647 w 5216"/>
                <a:gd name="T57" fmla="*/ 1862544975 h 762"/>
                <a:gd name="T58" fmla="*/ 2147483647 w 5216"/>
                <a:gd name="T59" fmla="*/ 1897782522 h 762"/>
                <a:gd name="T60" fmla="*/ 2147483647 w 5216"/>
                <a:gd name="T61" fmla="*/ 1917918264 h 762"/>
                <a:gd name="T62" fmla="*/ 2147483647 w 5216"/>
                <a:gd name="T63" fmla="*/ 1917918264 h 762"/>
                <a:gd name="T64" fmla="*/ 2147483647 w 5216"/>
                <a:gd name="T65" fmla="*/ 1907850393 h 762"/>
                <a:gd name="T66" fmla="*/ 2147483647 w 5216"/>
                <a:gd name="T67" fmla="*/ 1882680716 h 762"/>
                <a:gd name="T68" fmla="*/ 2147483647 w 5216"/>
                <a:gd name="T69" fmla="*/ 1842409233 h 762"/>
                <a:gd name="T70" fmla="*/ 2147483647 w 5216"/>
                <a:gd name="T71" fmla="*/ 179710381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22"/>
            <p:cNvSpPr>
              <a:spLocks/>
            </p:cNvSpPr>
            <p:nvPr/>
          </p:nvSpPr>
          <p:spPr bwMode="hidden">
            <a:xfrm>
              <a:off x="4014" y="4334786"/>
              <a:ext cx="8164231" cy="1102902"/>
            </a:xfrm>
            <a:custGeom>
              <a:avLst/>
              <a:gdLst>
                <a:gd name="T0" fmla="*/ 0 w 5144"/>
                <a:gd name="T1" fmla="*/ 176788516 h 694"/>
                <a:gd name="T2" fmla="*/ 0 w 5144"/>
                <a:gd name="T3" fmla="*/ 176788516 h 694"/>
                <a:gd name="T4" fmla="*/ 45341320 w 5144"/>
                <a:gd name="T5" fmla="*/ 166685997 h 694"/>
                <a:gd name="T6" fmla="*/ 181368455 w 5144"/>
                <a:gd name="T7" fmla="*/ 141430495 h 694"/>
                <a:gd name="T8" fmla="*/ 413115802 w 5144"/>
                <a:gd name="T9" fmla="*/ 106072474 h 694"/>
                <a:gd name="T10" fmla="*/ 564257240 w 5144"/>
                <a:gd name="T11" fmla="*/ 85869026 h 694"/>
                <a:gd name="T12" fmla="*/ 740586536 w 5144"/>
                <a:gd name="T13" fmla="*/ 65663988 h 694"/>
                <a:gd name="T14" fmla="*/ 937069294 w 5144"/>
                <a:gd name="T15" fmla="*/ 50511005 h 694"/>
                <a:gd name="T16" fmla="*/ 1163779069 w 5144"/>
                <a:gd name="T17" fmla="*/ 35358021 h 694"/>
                <a:gd name="T18" fmla="*/ 1410642306 w 5144"/>
                <a:gd name="T19" fmla="*/ 20205038 h 694"/>
                <a:gd name="T20" fmla="*/ 1687732560 w 5144"/>
                <a:gd name="T21" fmla="*/ 10102519 h 694"/>
                <a:gd name="T22" fmla="*/ 1990012261 w 5144"/>
                <a:gd name="T23" fmla="*/ 5050465 h 694"/>
                <a:gd name="T24" fmla="*/ 2147483647 w 5144"/>
                <a:gd name="T25" fmla="*/ 0 h 694"/>
                <a:gd name="T26" fmla="*/ 2147483647 w 5144"/>
                <a:gd name="T27" fmla="*/ 5050465 h 694"/>
                <a:gd name="T28" fmla="*/ 2147483647 w 5144"/>
                <a:gd name="T29" fmla="*/ 15152984 h 694"/>
                <a:gd name="T30" fmla="*/ 2147483647 w 5144"/>
                <a:gd name="T31" fmla="*/ 35358021 h 694"/>
                <a:gd name="T32" fmla="*/ 2147483647 w 5144"/>
                <a:gd name="T33" fmla="*/ 60613523 h 694"/>
                <a:gd name="T34" fmla="*/ 2147483647 w 5144"/>
                <a:gd name="T35" fmla="*/ 101022009 h 694"/>
                <a:gd name="T36" fmla="*/ 2147483647 w 5144"/>
                <a:gd name="T37" fmla="*/ 146480960 h 694"/>
                <a:gd name="T38" fmla="*/ 2147483647 w 5144"/>
                <a:gd name="T39" fmla="*/ 202044018 h 694"/>
                <a:gd name="T40" fmla="*/ 2147483647 w 5144"/>
                <a:gd name="T41" fmla="*/ 267708006 h 694"/>
                <a:gd name="T42" fmla="*/ 2147483647 w 5144"/>
                <a:gd name="T43" fmla="*/ 348524978 h 694"/>
                <a:gd name="T44" fmla="*/ 2147483647 w 5144"/>
                <a:gd name="T45" fmla="*/ 439444468 h 694"/>
                <a:gd name="T46" fmla="*/ 2147483647 w 5144"/>
                <a:gd name="T47" fmla="*/ 545516942 h 694"/>
                <a:gd name="T48" fmla="*/ 2147483647 w 5144"/>
                <a:gd name="T49" fmla="*/ 671794454 h 694"/>
                <a:gd name="T50" fmla="*/ 2147483647 w 5144"/>
                <a:gd name="T51" fmla="*/ 808174484 h 694"/>
                <a:gd name="T52" fmla="*/ 2147483647 w 5144"/>
                <a:gd name="T53" fmla="*/ 959705908 h 694"/>
                <a:gd name="T54" fmla="*/ 2147483647 w 5144"/>
                <a:gd name="T55" fmla="*/ 1131443960 h 694"/>
                <a:gd name="T56" fmla="*/ 2147483647 w 5144"/>
                <a:gd name="T57" fmla="*/ 1318333405 h 694"/>
                <a:gd name="T58" fmla="*/ 2147483647 w 5144"/>
                <a:gd name="T59" fmla="*/ 1525427888 h 694"/>
                <a:gd name="T60" fmla="*/ 2147483647 w 5144"/>
                <a:gd name="T61" fmla="*/ 1752727409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26"/>
            <p:cNvSpPr>
              <a:spLocks/>
            </p:cNvSpPr>
            <p:nvPr/>
          </p:nvSpPr>
          <p:spPr bwMode="hidden">
            <a:xfrm>
              <a:off x="4157164" y="4316742"/>
              <a:ext cx="4939265" cy="926979"/>
            </a:xfrm>
            <a:custGeom>
              <a:avLst/>
              <a:gdLst>
                <a:gd name="T0" fmla="*/ 0 w 3112"/>
                <a:gd name="T1" fmla="*/ 1471387100 h 584"/>
                <a:gd name="T2" fmla="*/ 0 w 3112"/>
                <a:gd name="T3" fmla="*/ 1471387100 h 584"/>
                <a:gd name="T4" fmla="*/ 226718930 w 3112"/>
                <a:gd name="T5" fmla="*/ 1410919181 h 584"/>
                <a:gd name="T6" fmla="*/ 846417337 w 3112"/>
                <a:gd name="T7" fmla="*/ 1254710521 h 584"/>
                <a:gd name="T8" fmla="*/ 1274665262 w 3112"/>
                <a:gd name="T9" fmla="*/ 1148892058 h 584"/>
                <a:gd name="T10" fmla="*/ 1768409238 w 3112"/>
                <a:gd name="T11" fmla="*/ 1032994287 h 584"/>
                <a:gd name="T12" fmla="*/ 2147483647 w 3112"/>
                <a:gd name="T13" fmla="*/ 907018793 h 584"/>
                <a:gd name="T14" fmla="*/ 2147483647 w 3112"/>
                <a:gd name="T15" fmla="*/ 770967164 h 584"/>
                <a:gd name="T16" fmla="*/ 2147483647 w 3112"/>
                <a:gd name="T17" fmla="*/ 639952016 h 584"/>
                <a:gd name="T18" fmla="*/ 2147483647 w 3112"/>
                <a:gd name="T19" fmla="*/ 508938455 h 584"/>
                <a:gd name="T20" fmla="*/ 2147483647 w 3112"/>
                <a:gd name="T21" fmla="*/ 388002616 h 584"/>
                <a:gd name="T22" fmla="*/ 2147483647 w 3112"/>
                <a:gd name="T23" fmla="*/ 272106432 h 584"/>
                <a:gd name="T24" fmla="*/ 2147483647 w 3112"/>
                <a:gd name="T25" fmla="*/ 221716234 h 584"/>
                <a:gd name="T26" fmla="*/ 2147483647 w 3112"/>
                <a:gd name="T27" fmla="*/ 171326037 h 584"/>
                <a:gd name="T28" fmla="*/ 2147483647 w 3112"/>
                <a:gd name="T29" fmla="*/ 131013561 h 584"/>
                <a:gd name="T30" fmla="*/ 2147483647 w 3112"/>
                <a:gd name="T31" fmla="*/ 90702673 h 584"/>
                <a:gd name="T32" fmla="*/ 2147483647 w 3112"/>
                <a:gd name="T33" fmla="*/ 60467920 h 584"/>
                <a:gd name="T34" fmla="*/ 2147483647 w 3112"/>
                <a:gd name="T35" fmla="*/ 35272821 h 584"/>
                <a:gd name="T36" fmla="*/ 2147483647 w 3112"/>
                <a:gd name="T37" fmla="*/ 1511737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1" name="Freeform 28"/>
            <p:cNvSpPr>
              <a:spLocks/>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4"/>
          <p:cNvSpPr>
            <a:spLocks noGrp="1"/>
          </p:cNvSpPr>
          <p:nvPr>
            <p:ph type="dt" sz="half" idx="10"/>
          </p:nvPr>
        </p:nvSpPr>
        <p:spPr/>
        <p:txBody>
          <a:bodyPr/>
          <a:lstStyle>
            <a:lvl1pPr>
              <a:defRPr/>
            </a:lvl1pPr>
          </a:lstStyle>
          <a:p>
            <a:pPr>
              <a:defRPr/>
            </a:pPr>
            <a:fld id="{8813311E-A3C1-4145-9130-9AB06AE3972D}" type="datetime1">
              <a:rPr lang="en-US" smtClean="0"/>
              <a:pPr>
                <a:defRPr/>
              </a:pPr>
              <a:t>1/12/2018</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758A8701-E4CD-4132-82C7-03278D5708CF}" type="slidenum">
              <a:rPr lang="en-US"/>
              <a:pPr>
                <a:defRPr/>
              </a:pPr>
              <a:t>‹#›</a:t>
            </a:fld>
            <a:endParaRPr lang="en-US"/>
          </a:p>
        </p:txBody>
      </p:sp>
    </p:spTree>
    <p:extLst>
      <p:ext uri="{BB962C8B-B14F-4D97-AF65-F5344CB8AC3E}">
        <p14:creationId xmlns:p14="http://schemas.microsoft.com/office/powerpoint/2010/main" val="294734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45375950 h 640"/>
                <a:gd name="T6" fmla="*/ 2147483647 w 2706"/>
                <a:gd name="T7" fmla="*/ 95794554 h 640"/>
                <a:gd name="T8" fmla="*/ 2147483647 w 2706"/>
                <a:gd name="T9" fmla="*/ 151254225 h 640"/>
                <a:gd name="T10" fmla="*/ 2147483647 w 2706"/>
                <a:gd name="T11" fmla="*/ 206713896 h 640"/>
                <a:gd name="T12" fmla="*/ 2147483647 w 2706"/>
                <a:gd name="T13" fmla="*/ 272258876 h 640"/>
                <a:gd name="T14" fmla="*/ 2147483647 w 2706"/>
                <a:gd name="T15" fmla="*/ 337802267 h 640"/>
                <a:gd name="T16" fmla="*/ 2147483647 w 2706"/>
                <a:gd name="T17" fmla="*/ 413429380 h 640"/>
                <a:gd name="T18" fmla="*/ 2147483647 w 2706"/>
                <a:gd name="T19" fmla="*/ 489056492 h 640"/>
                <a:gd name="T20" fmla="*/ 2147483647 w 2706"/>
                <a:gd name="T21" fmla="*/ 489056492 h 640"/>
                <a:gd name="T22" fmla="*/ 2147483647 w 2706"/>
                <a:gd name="T23" fmla="*/ 635269651 h 640"/>
                <a:gd name="T24" fmla="*/ 2147483647 w 2706"/>
                <a:gd name="T25" fmla="*/ 766356435 h 640"/>
                <a:gd name="T26" fmla="*/ 2147483647 w 2706"/>
                <a:gd name="T27" fmla="*/ 887361085 h 640"/>
                <a:gd name="T28" fmla="*/ 1995446684 w 2706"/>
                <a:gd name="T29" fmla="*/ 1003323081 h 640"/>
                <a:gd name="T30" fmla="*/ 1471390284 w 2706"/>
                <a:gd name="T31" fmla="*/ 1104158702 h 640"/>
                <a:gd name="T32" fmla="*/ 962451277 w 2706"/>
                <a:gd name="T33" fmla="*/ 1194912190 h 640"/>
                <a:gd name="T34" fmla="*/ 473666148 w 2706"/>
                <a:gd name="T35" fmla="*/ 1280623023 h 640"/>
                <a:gd name="T36" fmla="*/ 0 w 2706"/>
                <a:gd name="T37" fmla="*/ 1356250136 h 640"/>
                <a:gd name="T38" fmla="*/ 0 w 2706"/>
                <a:gd name="T39" fmla="*/ 1356250136 h 640"/>
                <a:gd name="T40" fmla="*/ 327535052 w 2706"/>
                <a:gd name="T41" fmla="*/ 1401626086 h 640"/>
                <a:gd name="T42" fmla="*/ 639954298 w 2706"/>
                <a:gd name="T43" fmla="*/ 1441960969 h 640"/>
                <a:gd name="T44" fmla="*/ 942294224 w 2706"/>
                <a:gd name="T45" fmla="*/ 1477253198 h 640"/>
                <a:gd name="T46" fmla="*/ 1239596076 w 2706"/>
                <a:gd name="T47" fmla="*/ 1507504361 h 640"/>
                <a:gd name="T48" fmla="*/ 1526818609 w 2706"/>
                <a:gd name="T49" fmla="*/ 1537755524 h 640"/>
                <a:gd name="T50" fmla="*/ 1803964996 w 2706"/>
                <a:gd name="T51" fmla="*/ 1557922965 h 640"/>
                <a:gd name="T52" fmla="*/ 2071032063 w 2706"/>
                <a:gd name="T53" fmla="*/ 1578090407 h 640"/>
                <a:gd name="T54" fmla="*/ 2147483647 w 2706"/>
                <a:gd name="T55" fmla="*/ 1593215194 h 640"/>
                <a:gd name="T56" fmla="*/ 2147483647 w 2706"/>
                <a:gd name="T57" fmla="*/ 1603298915 h 640"/>
                <a:gd name="T58" fmla="*/ 2147483647 w 2706"/>
                <a:gd name="T59" fmla="*/ 1608341570 h 640"/>
                <a:gd name="T60" fmla="*/ 2147483647 w 2706"/>
                <a:gd name="T61" fmla="*/ 1613382636 h 640"/>
                <a:gd name="T62" fmla="*/ 2147483647 w 2706"/>
                <a:gd name="T63" fmla="*/ 1613382636 h 640"/>
                <a:gd name="T64" fmla="*/ 2147483647 w 2706"/>
                <a:gd name="T65" fmla="*/ 1608341570 h 640"/>
                <a:gd name="T66" fmla="*/ 2147483647 w 2706"/>
                <a:gd name="T67" fmla="*/ 1603298915 h 640"/>
                <a:gd name="T68" fmla="*/ 2147483647 w 2706"/>
                <a:gd name="T69" fmla="*/ 1593215194 h 640"/>
                <a:gd name="T70" fmla="*/ 2147483647 w 2706"/>
                <a:gd name="T71" fmla="*/ 1578090407 h 640"/>
                <a:gd name="T72" fmla="*/ 2147483647 w 2706"/>
                <a:gd name="T73" fmla="*/ 1562964032 h 640"/>
                <a:gd name="T74" fmla="*/ 2147483647 w 2706"/>
                <a:gd name="T75" fmla="*/ 1542796590 h 640"/>
                <a:gd name="T76" fmla="*/ 2147483647 w 2706"/>
                <a:gd name="T77" fmla="*/ 1517588082 h 640"/>
                <a:gd name="T78" fmla="*/ 2147483647 w 2706"/>
                <a:gd name="T79" fmla="*/ 1492379573 h 640"/>
                <a:gd name="T80" fmla="*/ 2147483647 w 2706"/>
                <a:gd name="T81" fmla="*/ 1462128411 h 640"/>
                <a:gd name="T82" fmla="*/ 2147483647 w 2706"/>
                <a:gd name="T83" fmla="*/ 1431877248 h 640"/>
                <a:gd name="T84" fmla="*/ 2147483647 w 2706"/>
                <a:gd name="T85" fmla="*/ 1396585019 h 640"/>
                <a:gd name="T86" fmla="*/ 2147483647 w 2706"/>
                <a:gd name="T87" fmla="*/ 1361291202 h 640"/>
                <a:gd name="T88" fmla="*/ 2147483647 w 2706"/>
                <a:gd name="T89" fmla="*/ 1320956319 h 640"/>
                <a:gd name="T90" fmla="*/ 2147483647 w 2706"/>
                <a:gd name="T91" fmla="*/ 1280623023 h 640"/>
                <a:gd name="T92" fmla="*/ 2147483647 w 2706"/>
                <a:gd name="T93" fmla="*/ 1235245485 h 640"/>
                <a:gd name="T94" fmla="*/ 2147483647 w 2706"/>
                <a:gd name="T95" fmla="*/ 1189869535 h 640"/>
                <a:gd name="T96" fmla="*/ 2147483647 w 2706"/>
                <a:gd name="T97" fmla="*/ 1089033914 h 640"/>
                <a:gd name="T98" fmla="*/ 2147483647 w 2706"/>
                <a:gd name="T99" fmla="*/ 983155639 h 640"/>
                <a:gd name="T100" fmla="*/ 2147483647 w 2706"/>
                <a:gd name="T101" fmla="*/ 983155639 h 640"/>
                <a:gd name="T102" fmla="*/ 2147483647 w 2706"/>
                <a:gd name="T103" fmla="*/ 978112985 h 640"/>
                <a:gd name="T104" fmla="*/ 2147483647 w 2706"/>
                <a:gd name="T105" fmla="*/ 97811298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8"/>
            <p:cNvSpPr>
              <a:spLocks/>
            </p:cNvSpPr>
            <p:nvPr/>
          </p:nvSpPr>
          <p:spPr bwMode="hidden">
            <a:xfrm>
              <a:off x="-308538" y="4319027"/>
              <a:ext cx="8280254" cy="1208092"/>
            </a:xfrm>
            <a:custGeom>
              <a:avLst/>
              <a:gdLst>
                <a:gd name="T0" fmla="*/ 2147483647 w 5216"/>
                <a:gd name="T1" fmla="*/ 1794685668 h 762"/>
                <a:gd name="T2" fmla="*/ 2147483647 w 5216"/>
                <a:gd name="T3" fmla="*/ 1724305590 h 762"/>
                <a:gd name="T4" fmla="*/ 2147483647 w 5216"/>
                <a:gd name="T5" fmla="*/ 1533274853 h 762"/>
                <a:gd name="T6" fmla="*/ 2147483647 w 5216"/>
                <a:gd name="T7" fmla="*/ 1276891413 h 762"/>
                <a:gd name="T8" fmla="*/ 2147483647 w 5216"/>
                <a:gd name="T9" fmla="*/ 940073143 h 762"/>
                <a:gd name="T10" fmla="*/ 2147483647 w 5216"/>
                <a:gd name="T11" fmla="*/ 744015032 h 762"/>
                <a:gd name="T12" fmla="*/ 2147483647 w 5216"/>
                <a:gd name="T13" fmla="*/ 593201710 h 762"/>
                <a:gd name="T14" fmla="*/ 2147483647 w 5216"/>
                <a:gd name="T15" fmla="*/ 462496302 h 762"/>
                <a:gd name="T16" fmla="*/ 2147483647 w 5216"/>
                <a:gd name="T17" fmla="*/ 351898809 h 762"/>
                <a:gd name="T18" fmla="*/ 2147483647 w 5216"/>
                <a:gd name="T19" fmla="*/ 256383440 h 762"/>
                <a:gd name="T20" fmla="*/ 2147483647 w 5216"/>
                <a:gd name="T21" fmla="*/ 180975987 h 762"/>
                <a:gd name="T22" fmla="*/ 2147483647 w 5216"/>
                <a:gd name="T23" fmla="*/ 70380079 h 762"/>
                <a:gd name="T24" fmla="*/ 2147483647 w 5216"/>
                <a:gd name="T25" fmla="*/ 10054750 h 762"/>
                <a:gd name="T26" fmla="*/ 1622923434 w 5216"/>
                <a:gd name="T27" fmla="*/ 0 h 762"/>
                <a:gd name="T28" fmla="*/ 902184155 w 5216"/>
                <a:gd name="T29" fmla="*/ 25135289 h 762"/>
                <a:gd name="T30" fmla="*/ 277207537 w 5216"/>
                <a:gd name="T31" fmla="*/ 80434829 h 762"/>
                <a:gd name="T32" fmla="*/ 0 w 5216"/>
                <a:gd name="T33" fmla="*/ 120650658 h 762"/>
                <a:gd name="T34" fmla="*/ 791300823 w 5216"/>
                <a:gd name="T35" fmla="*/ 216166026 h 762"/>
                <a:gd name="T36" fmla="*/ 1643084329 w 5216"/>
                <a:gd name="T37" fmla="*/ 351898809 h 762"/>
                <a:gd name="T38" fmla="*/ 2147483647 w 5216"/>
                <a:gd name="T39" fmla="*/ 527849006 h 762"/>
                <a:gd name="T40" fmla="*/ 2147483647 w 5216"/>
                <a:gd name="T41" fmla="*/ 744015032 h 762"/>
                <a:gd name="T42" fmla="*/ 2147483647 w 5216"/>
                <a:gd name="T43" fmla="*/ 950127893 h 762"/>
                <a:gd name="T44" fmla="*/ 2147483647 w 5216"/>
                <a:gd name="T45" fmla="*/ 1296999327 h 762"/>
                <a:gd name="T46" fmla="*/ 2147483647 w 5216"/>
                <a:gd name="T47" fmla="*/ 1437759485 h 762"/>
                <a:gd name="T48" fmla="*/ 2147483647 w 5216"/>
                <a:gd name="T49" fmla="*/ 1558410142 h 762"/>
                <a:gd name="T50" fmla="*/ 2147483647 w 5216"/>
                <a:gd name="T51" fmla="*/ 1663980261 h 762"/>
                <a:gd name="T52" fmla="*/ 2147483647 w 5216"/>
                <a:gd name="T53" fmla="*/ 1744413504 h 762"/>
                <a:gd name="T54" fmla="*/ 2147483647 w 5216"/>
                <a:gd name="T55" fmla="*/ 1814793583 h 762"/>
                <a:gd name="T56" fmla="*/ 2147483647 w 5216"/>
                <a:gd name="T57" fmla="*/ 1860038372 h 762"/>
                <a:gd name="T58" fmla="*/ 2147483647 w 5216"/>
                <a:gd name="T59" fmla="*/ 1895228412 h 762"/>
                <a:gd name="T60" fmla="*/ 2147483647 w 5216"/>
                <a:gd name="T61" fmla="*/ 1915336326 h 762"/>
                <a:gd name="T62" fmla="*/ 2147483647 w 5216"/>
                <a:gd name="T63" fmla="*/ 1915336326 h 762"/>
                <a:gd name="T64" fmla="*/ 2147483647 w 5216"/>
                <a:gd name="T65" fmla="*/ 1905281576 h 762"/>
                <a:gd name="T66" fmla="*/ 2147483647 w 5216"/>
                <a:gd name="T67" fmla="*/ 1880146287 h 762"/>
                <a:gd name="T68" fmla="*/ 2147483647 w 5216"/>
                <a:gd name="T69" fmla="*/ 1839928872 h 762"/>
                <a:gd name="T70" fmla="*/ 2147483647 w 5216"/>
                <a:gd name="T71" fmla="*/ 1794685668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22"/>
            <p:cNvSpPr>
              <a:spLocks/>
            </p:cNvSpPr>
            <p:nvPr/>
          </p:nvSpPr>
          <p:spPr bwMode="hidden">
            <a:xfrm>
              <a:off x="4014" y="4334834"/>
              <a:ext cx="8164231" cy="1101960"/>
            </a:xfrm>
            <a:custGeom>
              <a:avLst/>
              <a:gdLst>
                <a:gd name="T0" fmla="*/ 0 w 5144"/>
                <a:gd name="T1" fmla="*/ 176486674 h 694"/>
                <a:gd name="T2" fmla="*/ 0 w 5144"/>
                <a:gd name="T3" fmla="*/ 176486674 h 694"/>
                <a:gd name="T4" fmla="*/ 45341320 w 5144"/>
                <a:gd name="T5" fmla="*/ 166400724 h 694"/>
                <a:gd name="T6" fmla="*/ 181368455 w 5144"/>
                <a:gd name="T7" fmla="*/ 141189022 h 694"/>
                <a:gd name="T8" fmla="*/ 413115802 w 5144"/>
                <a:gd name="T9" fmla="*/ 105891370 h 694"/>
                <a:gd name="T10" fmla="*/ 564257240 w 5144"/>
                <a:gd name="T11" fmla="*/ 85722643 h 694"/>
                <a:gd name="T12" fmla="*/ 740586536 w 5144"/>
                <a:gd name="T13" fmla="*/ 65552329 h 694"/>
                <a:gd name="T14" fmla="*/ 937069294 w 5144"/>
                <a:gd name="T15" fmla="*/ 50424991 h 694"/>
                <a:gd name="T16" fmla="*/ 1163779069 w 5144"/>
                <a:gd name="T17" fmla="*/ 35297652 h 694"/>
                <a:gd name="T18" fmla="*/ 1410642306 w 5144"/>
                <a:gd name="T19" fmla="*/ 20170314 h 694"/>
                <a:gd name="T20" fmla="*/ 1687732560 w 5144"/>
                <a:gd name="T21" fmla="*/ 10084363 h 694"/>
                <a:gd name="T22" fmla="*/ 1990012261 w 5144"/>
                <a:gd name="T23" fmla="*/ 5042975 h 694"/>
                <a:gd name="T24" fmla="*/ 2147483647 w 5144"/>
                <a:gd name="T25" fmla="*/ 0 h 694"/>
                <a:gd name="T26" fmla="*/ 2147483647 w 5144"/>
                <a:gd name="T27" fmla="*/ 5042975 h 694"/>
                <a:gd name="T28" fmla="*/ 2147483647 w 5144"/>
                <a:gd name="T29" fmla="*/ 15127339 h 694"/>
                <a:gd name="T30" fmla="*/ 2147483647 w 5144"/>
                <a:gd name="T31" fmla="*/ 35297652 h 694"/>
                <a:gd name="T32" fmla="*/ 2147483647 w 5144"/>
                <a:gd name="T33" fmla="*/ 60509354 h 694"/>
                <a:gd name="T34" fmla="*/ 2147483647 w 5144"/>
                <a:gd name="T35" fmla="*/ 100849982 h 694"/>
                <a:gd name="T36" fmla="*/ 2147483647 w 5144"/>
                <a:gd name="T37" fmla="*/ 146231997 h 694"/>
                <a:gd name="T38" fmla="*/ 2147483647 w 5144"/>
                <a:gd name="T39" fmla="*/ 201698376 h 694"/>
                <a:gd name="T40" fmla="*/ 2147483647 w 5144"/>
                <a:gd name="T41" fmla="*/ 267250705 h 694"/>
                <a:gd name="T42" fmla="*/ 2147483647 w 5144"/>
                <a:gd name="T43" fmla="*/ 347930373 h 694"/>
                <a:gd name="T44" fmla="*/ 2147483647 w 5144"/>
                <a:gd name="T45" fmla="*/ 438694404 h 694"/>
                <a:gd name="T46" fmla="*/ 2147483647 w 5144"/>
                <a:gd name="T47" fmla="*/ 544585774 h 694"/>
                <a:gd name="T48" fmla="*/ 2147483647 w 5144"/>
                <a:gd name="T49" fmla="*/ 670647457 h 694"/>
                <a:gd name="T50" fmla="*/ 2147483647 w 5144"/>
                <a:gd name="T51" fmla="*/ 806793504 h 694"/>
                <a:gd name="T52" fmla="*/ 2147483647 w 5144"/>
                <a:gd name="T53" fmla="*/ 958068477 h 694"/>
                <a:gd name="T54" fmla="*/ 2147483647 w 5144"/>
                <a:gd name="T55" fmla="*/ 1129512176 h 694"/>
                <a:gd name="T56" fmla="*/ 2147483647 w 5144"/>
                <a:gd name="T57" fmla="*/ 1316083213 h 694"/>
                <a:gd name="T58" fmla="*/ 2147483647 w 5144"/>
                <a:gd name="T59" fmla="*/ 1522824565 h 694"/>
                <a:gd name="T60" fmla="*/ 2147483647 w 5144"/>
                <a:gd name="T61" fmla="*/ 1749734642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26"/>
            <p:cNvSpPr>
              <a:spLocks/>
            </p:cNvSpPr>
            <p:nvPr/>
          </p:nvSpPr>
          <p:spPr bwMode="hidden">
            <a:xfrm>
              <a:off x="4157164" y="4316769"/>
              <a:ext cx="4939265" cy="925827"/>
            </a:xfrm>
            <a:custGeom>
              <a:avLst/>
              <a:gdLst>
                <a:gd name="T0" fmla="*/ 0 w 3112"/>
                <a:gd name="T1" fmla="*/ 1467732250 h 584"/>
                <a:gd name="T2" fmla="*/ 0 w 3112"/>
                <a:gd name="T3" fmla="*/ 1467732250 h 584"/>
                <a:gd name="T4" fmla="*/ 226718930 w 3112"/>
                <a:gd name="T5" fmla="*/ 1407413987 h 584"/>
                <a:gd name="T6" fmla="*/ 846417337 w 3112"/>
                <a:gd name="T7" fmla="*/ 1251592864 h 584"/>
                <a:gd name="T8" fmla="*/ 1274665262 w 3112"/>
                <a:gd name="T9" fmla="*/ 1146037488 h 584"/>
                <a:gd name="T10" fmla="*/ 1768409238 w 3112"/>
                <a:gd name="T11" fmla="*/ 1030428012 h 584"/>
                <a:gd name="T12" fmla="*/ 2147483647 w 3112"/>
                <a:gd name="T13" fmla="*/ 904766021 h 584"/>
                <a:gd name="T14" fmla="*/ 2147483647 w 3112"/>
                <a:gd name="T15" fmla="*/ 769051514 h 584"/>
                <a:gd name="T16" fmla="*/ 2147483647 w 3112"/>
                <a:gd name="T17" fmla="*/ 638362472 h 584"/>
                <a:gd name="T18" fmla="*/ 2147483647 w 3112"/>
                <a:gd name="T19" fmla="*/ 507675016 h 584"/>
                <a:gd name="T20" fmla="*/ 2147483647 w 3112"/>
                <a:gd name="T21" fmla="*/ 387038490 h 584"/>
                <a:gd name="T22" fmla="*/ 2147483647 w 3112"/>
                <a:gd name="T23" fmla="*/ 271430599 h 584"/>
                <a:gd name="T24" fmla="*/ 2147483647 w 3112"/>
                <a:gd name="T25" fmla="*/ 221164851 h 584"/>
                <a:gd name="T26" fmla="*/ 2147483647 w 3112"/>
                <a:gd name="T27" fmla="*/ 170900689 h 584"/>
                <a:gd name="T28" fmla="*/ 2147483647 w 3112"/>
                <a:gd name="T29" fmla="*/ 130689042 h 584"/>
                <a:gd name="T30" fmla="*/ 2147483647 w 3112"/>
                <a:gd name="T31" fmla="*/ 90477395 h 584"/>
                <a:gd name="T32" fmla="*/ 2147483647 w 3112"/>
                <a:gd name="T33" fmla="*/ 60318263 h 584"/>
                <a:gd name="T34" fmla="*/ 2147483647 w 3112"/>
                <a:gd name="T35" fmla="*/ 35184597 h 584"/>
                <a:gd name="T36" fmla="*/ 2147483647 w 3112"/>
                <a:gd name="T37" fmla="*/ 15079566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1" name="Freeform 25"/>
            <p:cNvSpPr>
              <a:spLocks/>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89F0F89-D5F9-4EC1-BB69-E1C99C817052}" type="datetime1">
              <a:rPr lang="en-US" smtClean="0"/>
              <a:pPr>
                <a:defRPr/>
              </a:pPr>
              <a:t>1/12/2018</a:t>
            </a:fld>
            <a:endParaRPr lang="en-US"/>
          </a:p>
        </p:txBody>
      </p:sp>
      <p:sp>
        <p:nvSpPr>
          <p:cNvPr id="13" name="Footer Placeholder 5"/>
          <p:cNvSpPr>
            <a:spLocks noGrp="1"/>
          </p:cNvSpPr>
          <p:nvPr>
            <p:ph type="ftr" sz="quarter" idx="11"/>
          </p:nvPr>
        </p:nvSpPr>
        <p:spPr/>
        <p:txBody>
          <a:bodyPr/>
          <a:lstStyle>
            <a:lvl1pPr>
              <a:defRPr/>
            </a:lvl1pPr>
          </a:lstStyle>
          <a:p>
            <a:pPr>
              <a:defRPr/>
            </a:pPr>
            <a:endParaRPr lang="en-US"/>
          </a:p>
        </p:txBody>
      </p:sp>
      <p:sp>
        <p:nvSpPr>
          <p:cNvPr id="14" name="Slide Number Placeholder 6"/>
          <p:cNvSpPr>
            <a:spLocks noGrp="1"/>
          </p:cNvSpPr>
          <p:nvPr>
            <p:ph type="sldNum" sz="quarter" idx="12"/>
          </p:nvPr>
        </p:nvSpPr>
        <p:spPr/>
        <p:txBody>
          <a:bodyPr/>
          <a:lstStyle>
            <a:lvl1pPr>
              <a:defRPr/>
            </a:lvl1pPr>
          </a:lstStyle>
          <a:p>
            <a:pPr>
              <a:defRPr/>
            </a:pPr>
            <a:fld id="{71AA6690-38B7-45B0-A95E-0A164961EA34}" type="slidenum">
              <a:rPr lang="en-US"/>
              <a:pPr>
                <a:defRPr/>
              </a:pPr>
              <a:t>‹#›</a:t>
            </a:fld>
            <a:endParaRPr lang="en-US"/>
          </a:p>
        </p:txBody>
      </p:sp>
    </p:spTree>
    <p:extLst>
      <p:ext uri="{BB962C8B-B14F-4D97-AF65-F5344CB8AC3E}">
        <p14:creationId xmlns:p14="http://schemas.microsoft.com/office/powerpoint/2010/main" val="113407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45375950 h 640"/>
                <a:gd name="T6" fmla="*/ 2147483647 w 2706"/>
                <a:gd name="T7" fmla="*/ 95794554 h 640"/>
                <a:gd name="T8" fmla="*/ 2147483647 w 2706"/>
                <a:gd name="T9" fmla="*/ 151254225 h 640"/>
                <a:gd name="T10" fmla="*/ 2147483647 w 2706"/>
                <a:gd name="T11" fmla="*/ 206713896 h 640"/>
                <a:gd name="T12" fmla="*/ 2147483647 w 2706"/>
                <a:gd name="T13" fmla="*/ 272258876 h 640"/>
                <a:gd name="T14" fmla="*/ 2147483647 w 2706"/>
                <a:gd name="T15" fmla="*/ 337802267 h 640"/>
                <a:gd name="T16" fmla="*/ 2147483647 w 2706"/>
                <a:gd name="T17" fmla="*/ 413429380 h 640"/>
                <a:gd name="T18" fmla="*/ 2147483647 w 2706"/>
                <a:gd name="T19" fmla="*/ 489056492 h 640"/>
                <a:gd name="T20" fmla="*/ 2147483647 w 2706"/>
                <a:gd name="T21" fmla="*/ 489056492 h 640"/>
                <a:gd name="T22" fmla="*/ 2147483647 w 2706"/>
                <a:gd name="T23" fmla="*/ 635269651 h 640"/>
                <a:gd name="T24" fmla="*/ 2147483647 w 2706"/>
                <a:gd name="T25" fmla="*/ 766356435 h 640"/>
                <a:gd name="T26" fmla="*/ 2147483647 w 2706"/>
                <a:gd name="T27" fmla="*/ 887361085 h 640"/>
                <a:gd name="T28" fmla="*/ 1996160218 w 2706"/>
                <a:gd name="T29" fmla="*/ 1003323081 h 640"/>
                <a:gd name="T30" fmla="*/ 1471916569 w 2706"/>
                <a:gd name="T31" fmla="*/ 1104158702 h 640"/>
                <a:gd name="T32" fmla="*/ 962794601 w 2706"/>
                <a:gd name="T33" fmla="*/ 1194912190 h 640"/>
                <a:gd name="T34" fmla="*/ 473836460 w 2706"/>
                <a:gd name="T35" fmla="*/ 1280623023 h 640"/>
                <a:gd name="T36" fmla="*/ 0 w 2706"/>
                <a:gd name="T37" fmla="*/ 1356250136 h 640"/>
                <a:gd name="T38" fmla="*/ 0 w 2706"/>
                <a:gd name="T39" fmla="*/ 1356250136 h 640"/>
                <a:gd name="T40" fmla="*/ 327652280 w 2706"/>
                <a:gd name="T41" fmla="*/ 1401626086 h 640"/>
                <a:gd name="T42" fmla="*/ 640182880 w 2706"/>
                <a:gd name="T43" fmla="*/ 1441960969 h 640"/>
                <a:gd name="T44" fmla="*/ 942630773 w 2706"/>
                <a:gd name="T45" fmla="*/ 1477253198 h 640"/>
                <a:gd name="T46" fmla="*/ 1240038105 w 2706"/>
                <a:gd name="T47" fmla="*/ 1507504361 h 640"/>
                <a:gd name="T48" fmla="*/ 1527364317 w 2706"/>
                <a:gd name="T49" fmla="*/ 1537755524 h 640"/>
                <a:gd name="T50" fmla="*/ 1804609410 w 2706"/>
                <a:gd name="T51" fmla="*/ 1557922965 h 640"/>
                <a:gd name="T52" fmla="*/ 2071771794 w 2706"/>
                <a:gd name="T53" fmla="*/ 1578090407 h 640"/>
                <a:gd name="T54" fmla="*/ 2147483647 w 2706"/>
                <a:gd name="T55" fmla="*/ 1593215194 h 640"/>
                <a:gd name="T56" fmla="*/ 2147483647 w 2706"/>
                <a:gd name="T57" fmla="*/ 1603298915 h 640"/>
                <a:gd name="T58" fmla="*/ 2147483647 w 2706"/>
                <a:gd name="T59" fmla="*/ 1608341570 h 640"/>
                <a:gd name="T60" fmla="*/ 2147483647 w 2706"/>
                <a:gd name="T61" fmla="*/ 1613382636 h 640"/>
                <a:gd name="T62" fmla="*/ 2147483647 w 2706"/>
                <a:gd name="T63" fmla="*/ 1613382636 h 640"/>
                <a:gd name="T64" fmla="*/ 2147483647 w 2706"/>
                <a:gd name="T65" fmla="*/ 1608341570 h 640"/>
                <a:gd name="T66" fmla="*/ 2147483647 w 2706"/>
                <a:gd name="T67" fmla="*/ 1603298915 h 640"/>
                <a:gd name="T68" fmla="*/ 2147483647 w 2706"/>
                <a:gd name="T69" fmla="*/ 1593215194 h 640"/>
                <a:gd name="T70" fmla="*/ 2147483647 w 2706"/>
                <a:gd name="T71" fmla="*/ 1578090407 h 640"/>
                <a:gd name="T72" fmla="*/ 2147483647 w 2706"/>
                <a:gd name="T73" fmla="*/ 1562964032 h 640"/>
                <a:gd name="T74" fmla="*/ 2147483647 w 2706"/>
                <a:gd name="T75" fmla="*/ 1542796590 h 640"/>
                <a:gd name="T76" fmla="*/ 2147483647 w 2706"/>
                <a:gd name="T77" fmla="*/ 1517588082 h 640"/>
                <a:gd name="T78" fmla="*/ 2147483647 w 2706"/>
                <a:gd name="T79" fmla="*/ 1492379573 h 640"/>
                <a:gd name="T80" fmla="*/ 2147483647 w 2706"/>
                <a:gd name="T81" fmla="*/ 1462128411 h 640"/>
                <a:gd name="T82" fmla="*/ 2147483647 w 2706"/>
                <a:gd name="T83" fmla="*/ 1431877248 h 640"/>
                <a:gd name="T84" fmla="*/ 2147483647 w 2706"/>
                <a:gd name="T85" fmla="*/ 1396585019 h 640"/>
                <a:gd name="T86" fmla="*/ 2147483647 w 2706"/>
                <a:gd name="T87" fmla="*/ 1361291202 h 640"/>
                <a:gd name="T88" fmla="*/ 2147483647 w 2706"/>
                <a:gd name="T89" fmla="*/ 1320956319 h 640"/>
                <a:gd name="T90" fmla="*/ 2147483647 w 2706"/>
                <a:gd name="T91" fmla="*/ 1280623023 h 640"/>
                <a:gd name="T92" fmla="*/ 2147483647 w 2706"/>
                <a:gd name="T93" fmla="*/ 1235245485 h 640"/>
                <a:gd name="T94" fmla="*/ 2147483647 w 2706"/>
                <a:gd name="T95" fmla="*/ 1189869535 h 640"/>
                <a:gd name="T96" fmla="*/ 2147483647 w 2706"/>
                <a:gd name="T97" fmla="*/ 1089033914 h 640"/>
                <a:gd name="T98" fmla="*/ 2147483647 w 2706"/>
                <a:gd name="T99" fmla="*/ 983155639 h 640"/>
                <a:gd name="T100" fmla="*/ 2147483647 w 2706"/>
                <a:gd name="T101" fmla="*/ 983155639 h 640"/>
                <a:gd name="T102" fmla="*/ 2147483647 w 2706"/>
                <a:gd name="T103" fmla="*/ 978112985 h 640"/>
                <a:gd name="T104" fmla="*/ 2147483647 w 2706"/>
                <a:gd name="T105" fmla="*/ 97811298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18"/>
            <p:cNvSpPr>
              <a:spLocks/>
            </p:cNvSpPr>
            <p:nvPr/>
          </p:nvSpPr>
          <p:spPr bwMode="hidden">
            <a:xfrm>
              <a:off x="-308667" y="4319028"/>
              <a:ext cx="8279020" cy="1208091"/>
            </a:xfrm>
            <a:custGeom>
              <a:avLst/>
              <a:gdLst>
                <a:gd name="T0" fmla="*/ 2147483647 w 5216"/>
                <a:gd name="T1" fmla="*/ 1794682597 h 762"/>
                <a:gd name="T2" fmla="*/ 2147483647 w 5216"/>
                <a:gd name="T3" fmla="*/ 1724302577 h 762"/>
                <a:gd name="T4" fmla="*/ 2147483647 w 5216"/>
                <a:gd name="T5" fmla="*/ 1533271998 h 762"/>
                <a:gd name="T6" fmla="*/ 2147483647 w 5216"/>
                <a:gd name="T7" fmla="*/ 1276888770 h 762"/>
                <a:gd name="T8" fmla="*/ 2147483647 w 5216"/>
                <a:gd name="T9" fmla="*/ 940072365 h 762"/>
                <a:gd name="T10" fmla="*/ 2147483647 w 5216"/>
                <a:gd name="T11" fmla="*/ 744014416 h 762"/>
                <a:gd name="T12" fmla="*/ 2147483647 w 5216"/>
                <a:gd name="T13" fmla="*/ 593199633 h 762"/>
                <a:gd name="T14" fmla="*/ 2147483647 w 5216"/>
                <a:gd name="T15" fmla="*/ 462495919 h 762"/>
                <a:gd name="T16" fmla="*/ 2147483647 w 5216"/>
                <a:gd name="T17" fmla="*/ 351898517 h 762"/>
                <a:gd name="T18" fmla="*/ 2147483647 w 5216"/>
                <a:gd name="T19" fmla="*/ 256383228 h 762"/>
                <a:gd name="T20" fmla="*/ 2147483647 w 5216"/>
                <a:gd name="T21" fmla="*/ 180975837 h 762"/>
                <a:gd name="T22" fmla="*/ 2147483647 w 5216"/>
                <a:gd name="T23" fmla="*/ 70380021 h 762"/>
                <a:gd name="T24" fmla="*/ 2147483647 w 5216"/>
                <a:gd name="T25" fmla="*/ 10054742 h 762"/>
                <a:gd name="T26" fmla="*/ 1622440311 w 5216"/>
                <a:gd name="T27" fmla="*/ 0 h 762"/>
                <a:gd name="T28" fmla="*/ 901914788 w 5216"/>
                <a:gd name="T29" fmla="*/ 25135269 h 762"/>
                <a:gd name="T30" fmla="*/ 277124957 w 5216"/>
                <a:gd name="T31" fmla="*/ 80433177 h 762"/>
                <a:gd name="T32" fmla="*/ 0 w 5216"/>
                <a:gd name="T33" fmla="*/ 120650558 h 762"/>
                <a:gd name="T34" fmla="*/ 791065440 w 5216"/>
                <a:gd name="T35" fmla="*/ 216165847 h 762"/>
                <a:gd name="T36" fmla="*/ 1642595027 w 5216"/>
                <a:gd name="T37" fmla="*/ 351898517 h 762"/>
                <a:gd name="T38" fmla="*/ 2147483647 w 5216"/>
                <a:gd name="T39" fmla="*/ 527846983 h 762"/>
                <a:gd name="T40" fmla="*/ 2147483647 w 5216"/>
                <a:gd name="T41" fmla="*/ 744014416 h 762"/>
                <a:gd name="T42" fmla="*/ 2147483647 w 5216"/>
                <a:gd name="T43" fmla="*/ 950125521 h 762"/>
                <a:gd name="T44" fmla="*/ 2147483647 w 5216"/>
                <a:gd name="T45" fmla="*/ 1296996668 h 762"/>
                <a:gd name="T46" fmla="*/ 2147483647 w 5216"/>
                <a:gd name="T47" fmla="*/ 1437756709 h 762"/>
                <a:gd name="T48" fmla="*/ 2147483647 w 5216"/>
                <a:gd name="T49" fmla="*/ 1558407267 h 762"/>
                <a:gd name="T50" fmla="*/ 2147483647 w 5216"/>
                <a:gd name="T51" fmla="*/ 1663977298 h 762"/>
                <a:gd name="T52" fmla="*/ 2147483647 w 5216"/>
                <a:gd name="T53" fmla="*/ 1744410475 h 762"/>
                <a:gd name="T54" fmla="*/ 2147483647 w 5216"/>
                <a:gd name="T55" fmla="*/ 1814790495 h 762"/>
                <a:gd name="T56" fmla="*/ 2147483647 w 5216"/>
                <a:gd name="T57" fmla="*/ 1860035247 h 762"/>
                <a:gd name="T58" fmla="*/ 2147483647 w 5216"/>
                <a:gd name="T59" fmla="*/ 1895225257 h 762"/>
                <a:gd name="T60" fmla="*/ 2147483647 w 5216"/>
                <a:gd name="T61" fmla="*/ 1915333155 h 762"/>
                <a:gd name="T62" fmla="*/ 2147483647 w 5216"/>
                <a:gd name="T63" fmla="*/ 1915333155 h 762"/>
                <a:gd name="T64" fmla="*/ 2147483647 w 5216"/>
                <a:gd name="T65" fmla="*/ 1905278414 h 762"/>
                <a:gd name="T66" fmla="*/ 2147483647 w 5216"/>
                <a:gd name="T67" fmla="*/ 1880143145 h 762"/>
                <a:gd name="T68" fmla="*/ 2147483647 w 5216"/>
                <a:gd name="T69" fmla="*/ 1839925764 h 762"/>
                <a:gd name="T70" fmla="*/ 2147483647 w 5216"/>
                <a:gd name="T71" fmla="*/ 179468259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2"/>
            <p:cNvSpPr>
              <a:spLocks/>
            </p:cNvSpPr>
            <p:nvPr/>
          </p:nvSpPr>
          <p:spPr bwMode="hidden">
            <a:xfrm>
              <a:off x="4286" y="4334834"/>
              <a:ext cx="8165219" cy="1101960"/>
            </a:xfrm>
            <a:custGeom>
              <a:avLst/>
              <a:gdLst>
                <a:gd name="T0" fmla="*/ 0 w 5144"/>
                <a:gd name="T1" fmla="*/ 176486674 h 694"/>
                <a:gd name="T2" fmla="*/ 0 w 5144"/>
                <a:gd name="T3" fmla="*/ 176486674 h 694"/>
                <a:gd name="T4" fmla="*/ 45353157 w 5144"/>
                <a:gd name="T5" fmla="*/ 166400724 h 694"/>
                <a:gd name="T6" fmla="*/ 181412626 w 5144"/>
                <a:gd name="T7" fmla="*/ 141189022 h 694"/>
                <a:gd name="T8" fmla="*/ 413216590 w 5144"/>
                <a:gd name="T9" fmla="*/ 105891370 h 694"/>
                <a:gd name="T10" fmla="*/ 564393779 w 5144"/>
                <a:gd name="T11" fmla="*/ 85722643 h 694"/>
                <a:gd name="T12" fmla="*/ 740766636 w 5144"/>
                <a:gd name="T13" fmla="*/ 65552329 h 694"/>
                <a:gd name="T14" fmla="*/ 937295394 w 5144"/>
                <a:gd name="T15" fmla="*/ 50424991 h 694"/>
                <a:gd name="T16" fmla="*/ 1164061177 w 5144"/>
                <a:gd name="T17" fmla="*/ 35297652 h 694"/>
                <a:gd name="T18" fmla="*/ 1410982860 w 5144"/>
                <a:gd name="T19" fmla="*/ 20170314 h 694"/>
                <a:gd name="T20" fmla="*/ 1688139980 w 5144"/>
                <a:gd name="T21" fmla="*/ 10084363 h 694"/>
                <a:gd name="T22" fmla="*/ 1990494357 w 5144"/>
                <a:gd name="T23" fmla="*/ 5042975 h 694"/>
                <a:gd name="T24" fmla="*/ 2147483647 w 5144"/>
                <a:gd name="T25" fmla="*/ 0 h 694"/>
                <a:gd name="T26" fmla="*/ 2147483647 w 5144"/>
                <a:gd name="T27" fmla="*/ 5042975 h 694"/>
                <a:gd name="T28" fmla="*/ 2147483647 w 5144"/>
                <a:gd name="T29" fmla="*/ 15127339 h 694"/>
                <a:gd name="T30" fmla="*/ 2147483647 w 5144"/>
                <a:gd name="T31" fmla="*/ 35297652 h 694"/>
                <a:gd name="T32" fmla="*/ 2147483647 w 5144"/>
                <a:gd name="T33" fmla="*/ 60509354 h 694"/>
                <a:gd name="T34" fmla="*/ 2147483647 w 5144"/>
                <a:gd name="T35" fmla="*/ 100849982 h 694"/>
                <a:gd name="T36" fmla="*/ 2147483647 w 5144"/>
                <a:gd name="T37" fmla="*/ 146231997 h 694"/>
                <a:gd name="T38" fmla="*/ 2147483647 w 5144"/>
                <a:gd name="T39" fmla="*/ 201698376 h 694"/>
                <a:gd name="T40" fmla="*/ 2147483647 w 5144"/>
                <a:gd name="T41" fmla="*/ 267250705 h 694"/>
                <a:gd name="T42" fmla="*/ 2147483647 w 5144"/>
                <a:gd name="T43" fmla="*/ 347930373 h 694"/>
                <a:gd name="T44" fmla="*/ 2147483647 w 5144"/>
                <a:gd name="T45" fmla="*/ 438694404 h 694"/>
                <a:gd name="T46" fmla="*/ 2147483647 w 5144"/>
                <a:gd name="T47" fmla="*/ 544585774 h 694"/>
                <a:gd name="T48" fmla="*/ 2147483647 w 5144"/>
                <a:gd name="T49" fmla="*/ 670647457 h 694"/>
                <a:gd name="T50" fmla="*/ 2147483647 w 5144"/>
                <a:gd name="T51" fmla="*/ 806793504 h 694"/>
                <a:gd name="T52" fmla="*/ 2147483647 w 5144"/>
                <a:gd name="T53" fmla="*/ 958068477 h 694"/>
                <a:gd name="T54" fmla="*/ 2147483647 w 5144"/>
                <a:gd name="T55" fmla="*/ 1129512176 h 694"/>
                <a:gd name="T56" fmla="*/ 2147483647 w 5144"/>
                <a:gd name="T57" fmla="*/ 1316083213 h 694"/>
                <a:gd name="T58" fmla="*/ 2147483647 w 5144"/>
                <a:gd name="T59" fmla="*/ 1522824565 h 694"/>
                <a:gd name="T60" fmla="*/ 2147483647 w 5144"/>
                <a:gd name="T61" fmla="*/ 1749734642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6" name="Freeform 26"/>
            <p:cNvSpPr>
              <a:spLocks/>
            </p:cNvSpPr>
            <p:nvPr/>
          </p:nvSpPr>
          <p:spPr bwMode="hidden">
            <a:xfrm>
              <a:off x="4155651" y="4316769"/>
              <a:ext cx="4940859" cy="925827"/>
            </a:xfrm>
            <a:custGeom>
              <a:avLst/>
              <a:gdLst>
                <a:gd name="T0" fmla="*/ 0 w 3112"/>
                <a:gd name="T1" fmla="*/ 1467732250 h 584"/>
                <a:gd name="T2" fmla="*/ 0 w 3112"/>
                <a:gd name="T3" fmla="*/ 1467732250 h 584"/>
                <a:gd name="T4" fmla="*/ 226865130 w 3112"/>
                <a:gd name="T5" fmla="*/ 1407413987 h 584"/>
                <a:gd name="T6" fmla="*/ 846963574 w 3112"/>
                <a:gd name="T7" fmla="*/ 1251592864 h 584"/>
                <a:gd name="T8" fmla="*/ 1275487831 w 3112"/>
                <a:gd name="T9" fmla="*/ 1146037488 h 584"/>
                <a:gd name="T10" fmla="*/ 1769549916 w 3112"/>
                <a:gd name="T11" fmla="*/ 1030428012 h 584"/>
                <a:gd name="T12" fmla="*/ 2147483647 w 3112"/>
                <a:gd name="T13" fmla="*/ 904766021 h 584"/>
                <a:gd name="T14" fmla="*/ 2147483647 w 3112"/>
                <a:gd name="T15" fmla="*/ 769051514 h 584"/>
                <a:gd name="T16" fmla="*/ 2147483647 w 3112"/>
                <a:gd name="T17" fmla="*/ 638362472 h 584"/>
                <a:gd name="T18" fmla="*/ 2147483647 w 3112"/>
                <a:gd name="T19" fmla="*/ 507675016 h 584"/>
                <a:gd name="T20" fmla="*/ 2147483647 w 3112"/>
                <a:gd name="T21" fmla="*/ 387038490 h 584"/>
                <a:gd name="T22" fmla="*/ 2147483647 w 3112"/>
                <a:gd name="T23" fmla="*/ 271430599 h 584"/>
                <a:gd name="T24" fmla="*/ 2147483647 w 3112"/>
                <a:gd name="T25" fmla="*/ 221164851 h 584"/>
                <a:gd name="T26" fmla="*/ 2147483647 w 3112"/>
                <a:gd name="T27" fmla="*/ 170900689 h 584"/>
                <a:gd name="T28" fmla="*/ 2147483647 w 3112"/>
                <a:gd name="T29" fmla="*/ 130689042 h 584"/>
                <a:gd name="T30" fmla="*/ 2147483647 w 3112"/>
                <a:gd name="T31" fmla="*/ 90477395 h 584"/>
                <a:gd name="T32" fmla="*/ 2147483647 w 3112"/>
                <a:gd name="T33" fmla="*/ 60318263 h 584"/>
                <a:gd name="T34" fmla="*/ 2147483647 w 3112"/>
                <a:gd name="T35" fmla="*/ 35184597 h 584"/>
                <a:gd name="T36" fmla="*/ 2147483647 w 3112"/>
                <a:gd name="T37" fmla="*/ 15079566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37" name="Freeform 10"/>
            <p:cNvSpPr>
              <a:spLocks/>
            </p:cNvSpPr>
            <p:nvPr/>
          </p:nvSpPr>
          <p:spPr bwMode="hidden">
            <a:xfrm>
              <a:off x="-3905251" y="4294188"/>
              <a:ext cx="13027839"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9063908 w 8196"/>
                <a:gd name="T51" fmla="*/ 110886875 h 1192"/>
                <a:gd name="T52" fmla="*/ 1339111161 w 8196"/>
                <a:gd name="T53" fmla="*/ 186491563 h 1192"/>
                <a:gd name="T54" fmla="*/ 944958629 w 8196"/>
                <a:gd name="T55" fmla="*/ 272176875 h 1192"/>
                <a:gd name="T56" fmla="*/ 626603132 w 8196"/>
                <a:gd name="T57" fmla="*/ 362902500 h 1192"/>
                <a:gd name="T58" fmla="*/ 373939989 w 8196"/>
                <a:gd name="T59" fmla="*/ 443547500 h 1192"/>
                <a:gd name="T60" fmla="*/ 121278436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a:solidFill>
                  <a:schemeClr val="tx2"/>
                </a:solidFill>
                <a:latin typeface="+mn-lt"/>
                <a:cs typeface="+mn-cs"/>
              </a:defRPr>
            </a:lvl1pPr>
          </a:lstStyle>
          <a:p>
            <a:pPr>
              <a:defRPr/>
            </a:pPr>
            <a:fld id="{393CEDEA-3BAD-40C8-8A8D-1E3F7910A752}" type="datetime1">
              <a:rPr lang="en-US" smtClean="0"/>
              <a:pPr>
                <a:defRPr/>
              </a:pPr>
              <a:t>1/12/2018</a:t>
            </a:fld>
            <a:endParaRPr 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2"/>
                </a:solidFill>
                <a:latin typeface="+mn-lt"/>
                <a:cs typeface="+mn-cs"/>
              </a:defRPr>
            </a:lvl1pPr>
          </a:lstStyle>
          <a:p>
            <a:pPr>
              <a:defRPr/>
            </a:pPr>
            <a:fld id="{DAD90B9A-64E7-4B80-A1C9-CAA6101F457C}" type="slidenum">
              <a:rPr lang="en-US"/>
              <a:pPr>
                <a:defRPr/>
              </a:pPr>
              <a:t>‹#›</a:t>
            </a:fld>
            <a:endParaRPr lang="en-US"/>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3" r:id="rId1"/>
    <p:sldLayoutId id="2147483718" r:id="rId2"/>
    <p:sldLayoutId id="2147483724" r:id="rId3"/>
    <p:sldLayoutId id="2147483719" r:id="rId4"/>
    <p:sldLayoutId id="2147483720" r:id="rId5"/>
    <p:sldLayoutId id="2147483721" r:id="rId6"/>
    <p:sldLayoutId id="2147483725" r:id="rId7"/>
    <p:sldLayoutId id="2147483726" r:id="rId8"/>
    <p:sldLayoutId id="2147483727" r:id="rId9"/>
    <p:sldLayoutId id="2147483722" r:id="rId10"/>
    <p:sldLayoutId id="2147483728" r:id="rId11"/>
  </p:sldLayoutIdLst>
  <p:hf hdr="0" ft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mailto:civilrightscenter@dol.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ctrTitle" idx="4294967295"/>
          </p:nvPr>
        </p:nvSpPr>
        <p:spPr>
          <a:xfrm>
            <a:off x="381000" y="1371600"/>
            <a:ext cx="8229600" cy="1470025"/>
          </a:xfrm>
        </p:spPr>
        <p:txBody>
          <a:bodyPr/>
          <a:lstStyle/>
          <a:p>
            <a:pPr eaLnBrk="1" hangingPunct="1"/>
            <a:r>
              <a:rPr lang="en-US" altLang="en-US" sz="5400" b="1" dirty="0" smtClean="0">
                <a:solidFill>
                  <a:schemeClr val="tx1"/>
                </a:solidFill>
              </a:rPr>
              <a:t>Equal Opportunity Laws 101</a:t>
            </a:r>
            <a:br>
              <a:rPr lang="en-US" altLang="en-US" sz="5400" b="1" dirty="0" smtClean="0">
                <a:solidFill>
                  <a:schemeClr val="tx1"/>
                </a:solidFill>
              </a:rPr>
            </a:br>
            <a:r>
              <a:rPr lang="en-US" altLang="en-US" sz="5400" b="1" dirty="0" smtClean="0">
                <a:solidFill>
                  <a:schemeClr val="tx1"/>
                </a:solidFill>
              </a:rPr>
              <a:t> - </a:t>
            </a:r>
            <a:r>
              <a:rPr lang="en-US" altLang="en-US" sz="4800" b="1" i="1" dirty="0" smtClean="0">
                <a:solidFill>
                  <a:schemeClr val="tx1"/>
                </a:solidFill>
              </a:rPr>
              <a:t>for the AJCs -</a:t>
            </a:r>
          </a:p>
        </p:txBody>
      </p:sp>
      <p:sp>
        <p:nvSpPr>
          <p:cNvPr id="8195" name="Text Box 4"/>
          <p:cNvSpPr txBox="1">
            <a:spLocks noChangeArrowheads="1"/>
          </p:cNvSpPr>
          <p:nvPr/>
        </p:nvSpPr>
        <p:spPr bwMode="auto">
          <a:xfrm>
            <a:off x="3527425" y="4724400"/>
            <a:ext cx="51816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altLang="en-US" sz="2000" dirty="0">
                <a:solidFill>
                  <a:srgbClr val="660066"/>
                </a:solidFill>
              </a:rPr>
              <a:t>Roger Ocampo</a:t>
            </a:r>
          </a:p>
          <a:p>
            <a:pPr algn="r" eaLnBrk="1" hangingPunct="1">
              <a:spcBef>
                <a:spcPct val="50000"/>
              </a:spcBef>
            </a:pPr>
            <a:r>
              <a:rPr lang="en-US" altLang="en-US" sz="1600" i="1" dirty="0" smtClean="0"/>
              <a:t>Chief, Office of Compliance and Policy</a:t>
            </a:r>
            <a:endParaRPr lang="en-US" altLang="en-US" sz="1600" i="1" dirty="0"/>
          </a:p>
          <a:p>
            <a:pPr algn="r" eaLnBrk="1" hangingPunct="1">
              <a:spcBef>
                <a:spcPct val="50000"/>
              </a:spcBef>
            </a:pPr>
            <a:r>
              <a:rPr lang="en-US" altLang="en-US" sz="1600" i="1" dirty="0"/>
              <a:t>Civil Rights </a:t>
            </a:r>
            <a:r>
              <a:rPr lang="en-US" altLang="en-US" sz="1600" i="1" dirty="0" smtClean="0"/>
              <a:t>Center</a:t>
            </a:r>
          </a:p>
          <a:p>
            <a:pPr algn="r" eaLnBrk="1" hangingPunct="1">
              <a:spcBef>
                <a:spcPct val="50000"/>
              </a:spcBef>
            </a:pPr>
            <a:r>
              <a:rPr lang="en-US" altLang="en-US" sz="1600" i="1" dirty="0" smtClean="0"/>
              <a:t>U.S. Department of Labor</a:t>
            </a:r>
            <a:endParaRPr lang="en-US" altLang="en-US" sz="1600" i="1" dirty="0"/>
          </a:p>
          <a:p>
            <a:pPr algn="r" eaLnBrk="1" hangingPunct="1">
              <a:spcBef>
                <a:spcPct val="50000"/>
              </a:spcBef>
            </a:pPr>
            <a:endParaRPr lang="en-US" altLang="en-US" sz="1200" i="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74938"/>
            <a:ext cx="8534400" cy="3451225"/>
          </a:xfrm>
        </p:spPr>
        <p:txBody>
          <a:bodyPr/>
          <a:lstStyle/>
          <a:p>
            <a:pPr marL="0" indent="0">
              <a:buNone/>
            </a:pPr>
            <a:r>
              <a:rPr lang="en-US" dirty="0" smtClean="0"/>
              <a:t>To amend the Higher Education Act of 1965, the Vocational Education Act of 1963, the General Education Provisions Act (creating a National Foundation for Postsecondary Education and a National Institute of Education), the Elementary and Secondary Education Act of 1965, Public Law 874, Eighty-first Congress, and related Acts, and for other purposes.</a:t>
            </a:r>
            <a:endParaRPr lang="en-US" dirty="0"/>
          </a:p>
        </p:txBody>
      </p:sp>
      <p:sp>
        <p:nvSpPr>
          <p:cNvPr id="3" name="Title 2"/>
          <p:cNvSpPr>
            <a:spLocks noGrp="1"/>
          </p:cNvSpPr>
          <p:nvPr>
            <p:ph type="title"/>
          </p:nvPr>
        </p:nvSpPr>
        <p:spPr/>
        <p:txBody>
          <a:bodyPr/>
          <a:lstStyle/>
          <a:p>
            <a:r>
              <a:rPr lang="en-US" dirty="0" smtClean="0"/>
              <a:t>Education Amendments of 1972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10</a:t>
            </a:fld>
            <a:endParaRPr lang="en-US"/>
          </a:p>
        </p:txBody>
      </p:sp>
    </p:spTree>
    <p:extLst>
      <p:ext uri="{BB962C8B-B14F-4D97-AF65-F5344CB8AC3E}">
        <p14:creationId xmlns:p14="http://schemas.microsoft.com/office/powerpoint/2010/main" val="344069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74938"/>
            <a:ext cx="8458200" cy="3451225"/>
          </a:xfrm>
        </p:spPr>
        <p:txBody>
          <a:bodyPr/>
          <a:lstStyle/>
          <a:p>
            <a:pPr marL="0" indent="0">
              <a:buNone/>
            </a:pPr>
            <a:r>
              <a:rPr lang="en-US" sz="2800" dirty="0" smtClean="0"/>
              <a:t>Title IX—Prohibition of Sex Discrimination</a:t>
            </a:r>
          </a:p>
          <a:p>
            <a:pPr marL="0" indent="0">
              <a:buNone/>
            </a:pPr>
            <a:endParaRPr lang="en-US" sz="2800" dirty="0" smtClean="0"/>
          </a:p>
          <a:p>
            <a:pPr marL="0" indent="0">
              <a:buNone/>
            </a:pPr>
            <a:r>
              <a:rPr lang="en-US" sz="2800" dirty="0" smtClean="0"/>
              <a:t>SEC. 901. (a) No person in the United States shall, on the basis of sex, be excluded from participation in, be denied the benefits of, or be subjected to discrimination under any education program or activity receiving Federal financial assistance…</a:t>
            </a:r>
          </a:p>
          <a:p>
            <a:pPr marL="0" indent="0">
              <a:buNone/>
            </a:pPr>
            <a:endParaRPr lang="en-US" dirty="0"/>
          </a:p>
        </p:txBody>
      </p:sp>
      <p:sp>
        <p:nvSpPr>
          <p:cNvPr id="3" name="Title 2"/>
          <p:cNvSpPr>
            <a:spLocks noGrp="1"/>
          </p:cNvSpPr>
          <p:nvPr>
            <p:ph type="title"/>
          </p:nvPr>
        </p:nvSpPr>
        <p:spPr/>
        <p:txBody>
          <a:bodyPr/>
          <a:lstStyle/>
          <a:p>
            <a:r>
              <a:rPr lang="en-US" dirty="0" smtClean="0"/>
              <a:t>Part of Education Amendments</a:t>
            </a:r>
            <a:br>
              <a:rPr lang="en-US" dirty="0" smtClean="0"/>
            </a:br>
            <a:r>
              <a:rPr lang="en-US" dirty="0" smtClean="0"/>
              <a:t>Important to AJCs</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11</a:t>
            </a:fld>
            <a:endParaRPr lang="en-US"/>
          </a:p>
        </p:txBody>
      </p:sp>
    </p:spTree>
    <p:extLst>
      <p:ext uri="{BB962C8B-B14F-4D97-AF65-F5344CB8AC3E}">
        <p14:creationId xmlns:p14="http://schemas.microsoft.com/office/powerpoint/2010/main" val="823120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74938"/>
            <a:ext cx="8610600" cy="3451225"/>
          </a:xfrm>
        </p:spPr>
        <p:txBody>
          <a:bodyPr/>
          <a:lstStyle/>
          <a:p>
            <a:pPr marL="0" indent="0">
              <a:buNone/>
            </a:pPr>
            <a:r>
              <a:rPr lang="en-US" dirty="0"/>
              <a:t>An Act to establish a clear and comprehensive prohibition of discrimination on the basis of </a:t>
            </a:r>
            <a:r>
              <a:rPr lang="en-US" dirty="0" smtClean="0"/>
              <a:t>disability</a:t>
            </a:r>
          </a:p>
          <a:p>
            <a:r>
              <a:rPr lang="en-US" dirty="0" smtClean="0"/>
              <a:t>Title </a:t>
            </a:r>
            <a:r>
              <a:rPr lang="en-US" dirty="0"/>
              <a:t>I—employment</a:t>
            </a:r>
          </a:p>
          <a:p>
            <a:r>
              <a:rPr lang="en-US" dirty="0"/>
              <a:t>Title II—public entities (and public transportation)</a:t>
            </a:r>
          </a:p>
          <a:p>
            <a:r>
              <a:rPr lang="en-US" dirty="0"/>
              <a:t>Title III—public accommodations (and commercial facilities)</a:t>
            </a:r>
          </a:p>
          <a:p>
            <a:r>
              <a:rPr lang="en-US" dirty="0"/>
              <a:t>Title IV—telecommunications</a:t>
            </a:r>
          </a:p>
          <a:p>
            <a:endParaRPr lang="en-US" dirty="0" smtClean="0"/>
          </a:p>
          <a:p>
            <a:endParaRPr lang="en-US" dirty="0"/>
          </a:p>
        </p:txBody>
      </p:sp>
      <p:sp>
        <p:nvSpPr>
          <p:cNvPr id="3" name="Title 2"/>
          <p:cNvSpPr>
            <a:spLocks noGrp="1"/>
          </p:cNvSpPr>
          <p:nvPr>
            <p:ph type="title"/>
          </p:nvPr>
        </p:nvSpPr>
        <p:spPr/>
        <p:txBody>
          <a:bodyPr/>
          <a:lstStyle/>
          <a:p>
            <a:r>
              <a:rPr lang="en-US" dirty="0" smtClean="0"/>
              <a:t>Americans with Disabilities Act</a:t>
            </a:r>
            <a:br>
              <a:rPr lang="en-US" dirty="0" smtClean="0"/>
            </a:br>
            <a:r>
              <a:rPr lang="en-US" sz="2800" dirty="0" smtClean="0"/>
              <a:t>(Americans with Disabilities Act Amendments Act)</a:t>
            </a:r>
            <a:endParaRPr lang="en-US" sz="2800"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12</a:t>
            </a:fld>
            <a:endParaRPr lang="en-US"/>
          </a:p>
        </p:txBody>
      </p:sp>
    </p:spTree>
    <p:extLst>
      <p:ext uri="{BB962C8B-B14F-4D97-AF65-F5344CB8AC3E}">
        <p14:creationId xmlns:p14="http://schemas.microsoft.com/office/powerpoint/2010/main" val="258460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800" cy="4419600"/>
          </a:xfrm>
        </p:spPr>
        <p:txBody>
          <a:bodyPr/>
          <a:lstStyle/>
          <a:p>
            <a:r>
              <a:rPr lang="en-US" dirty="0" smtClean="0"/>
              <a:t>FEDERAL FINANCIAL ASSISTANCE. — For the purpose of applying the prohibitions against discrimination on the basis of age under the Age Discrimination Act of 1975 (42 </a:t>
            </a:r>
            <a:r>
              <a:rPr lang="en-US" dirty="0" err="1" smtClean="0"/>
              <a:t>U.S.C</a:t>
            </a:r>
            <a:r>
              <a:rPr lang="en-US" dirty="0" smtClean="0"/>
              <a:t>. 6101 et seq.), on the basis of disability under section 504 of the Rehabilitation Act of 1973 (29 </a:t>
            </a:r>
            <a:r>
              <a:rPr lang="en-US" dirty="0" err="1" smtClean="0"/>
              <a:t>U.S.C</a:t>
            </a:r>
            <a:r>
              <a:rPr lang="en-US" dirty="0" smtClean="0"/>
              <a:t>. 794), on the basis of sex under title IX of the Education Amendments of 1972 (20 </a:t>
            </a:r>
            <a:r>
              <a:rPr lang="en-US" dirty="0" err="1" smtClean="0"/>
              <a:t>U.S.C</a:t>
            </a:r>
            <a:r>
              <a:rPr lang="en-US" dirty="0" smtClean="0"/>
              <a:t>. 1681 et seq.), or on the basis of race, color, or national origin under title VI of the Civil Rights Act of 1964 (42 </a:t>
            </a:r>
            <a:r>
              <a:rPr lang="en-US" dirty="0" err="1" smtClean="0"/>
              <a:t>U.S.C</a:t>
            </a:r>
            <a:r>
              <a:rPr lang="en-US" dirty="0" smtClean="0"/>
              <a:t>. 2000d et seq.), programs and activities funded or otherwise financially assisted in whole or in part under this Act are considered to be programs and activities receiving Federal financial assistance. </a:t>
            </a:r>
            <a:endParaRPr lang="en-US" dirty="0"/>
          </a:p>
        </p:txBody>
      </p:sp>
      <p:sp>
        <p:nvSpPr>
          <p:cNvPr id="3" name="Title 2"/>
          <p:cNvSpPr>
            <a:spLocks noGrp="1"/>
          </p:cNvSpPr>
          <p:nvPr>
            <p:ph type="title"/>
          </p:nvPr>
        </p:nvSpPr>
        <p:spPr/>
        <p:txBody>
          <a:bodyPr/>
          <a:lstStyle/>
          <a:p>
            <a:r>
              <a:rPr lang="en-US" dirty="0" smtClean="0"/>
              <a:t>Section 188(a)(1) of WIOA</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13</a:t>
            </a:fld>
            <a:endParaRPr lang="en-US"/>
          </a:p>
        </p:txBody>
      </p:sp>
    </p:spTree>
    <p:extLst>
      <p:ext uri="{BB962C8B-B14F-4D97-AF65-F5344CB8AC3E}">
        <p14:creationId xmlns:p14="http://schemas.microsoft.com/office/powerpoint/2010/main" val="527972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3916363"/>
          </a:xfrm>
        </p:spPr>
        <p:txBody>
          <a:bodyPr/>
          <a:lstStyle/>
          <a:p>
            <a:r>
              <a:rPr lang="en-US" dirty="0" smtClean="0"/>
              <a:t>PROHIBITION OF DISCRIMINATION REGARDING PARTICIPATION, BENEFITS, AND EMPLOYMENT. — No individual shall be excluded from participation in, denied the benefits of, subjected to discrimination under, or denied employment in the administration of or in connection with, any such program or activity because of race, color, religion, sex (except as otherwise permitted under title IX of the Education Amendments of 1972), national origin, age, disability, or political affiliation or belief. </a:t>
            </a:r>
          </a:p>
          <a:p>
            <a:endParaRPr lang="en-US" dirty="0"/>
          </a:p>
        </p:txBody>
      </p:sp>
      <p:sp>
        <p:nvSpPr>
          <p:cNvPr id="3" name="Title 2"/>
          <p:cNvSpPr>
            <a:spLocks noGrp="1"/>
          </p:cNvSpPr>
          <p:nvPr>
            <p:ph type="title"/>
          </p:nvPr>
        </p:nvSpPr>
        <p:spPr/>
        <p:txBody>
          <a:bodyPr/>
          <a:lstStyle/>
          <a:p>
            <a:r>
              <a:rPr lang="en-US" dirty="0" smtClean="0"/>
              <a:t>Section 188(a)(2) of WIOA</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14</a:t>
            </a:fld>
            <a:endParaRPr lang="en-US"/>
          </a:p>
        </p:txBody>
      </p:sp>
    </p:spTree>
    <p:extLst>
      <p:ext uri="{BB962C8B-B14F-4D97-AF65-F5344CB8AC3E}">
        <p14:creationId xmlns:p14="http://schemas.microsoft.com/office/powerpoint/2010/main" val="3578858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smtClean="0"/>
              <a:t>Who are protected by these civil rights laws?</a:t>
            </a:r>
            <a:endParaRPr lang="en-US" sz="2800" dirty="0"/>
          </a:p>
        </p:txBody>
      </p:sp>
      <p:sp>
        <p:nvSpPr>
          <p:cNvPr id="3" name="Title 2"/>
          <p:cNvSpPr>
            <a:spLocks noGrp="1"/>
          </p:cNvSpPr>
          <p:nvPr>
            <p:ph type="title"/>
          </p:nvPr>
        </p:nvSpPr>
        <p:spPr/>
        <p:txBody>
          <a:bodyPr/>
          <a:lstStyle/>
          <a:p>
            <a:r>
              <a:rPr lang="en-US" dirty="0" smtClean="0"/>
              <a:t>Room Discussion #1</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15</a:t>
            </a:fld>
            <a:endParaRPr lang="en-US"/>
          </a:p>
        </p:txBody>
      </p:sp>
    </p:spTree>
    <p:extLst>
      <p:ext uri="{BB962C8B-B14F-4D97-AF65-F5344CB8AC3E}">
        <p14:creationId xmlns:p14="http://schemas.microsoft.com/office/powerpoint/2010/main" val="438778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610600" cy="4068763"/>
          </a:xfrm>
        </p:spPr>
        <p:txBody>
          <a:bodyPr/>
          <a:lstStyle/>
          <a:p>
            <a:endParaRPr lang="en-US" dirty="0"/>
          </a:p>
          <a:p>
            <a:r>
              <a:rPr lang="en-US" dirty="0"/>
              <a:t>Disparate </a:t>
            </a:r>
            <a:r>
              <a:rPr lang="en-US" dirty="0" smtClean="0"/>
              <a:t>Impact - The </a:t>
            </a:r>
            <a:r>
              <a:rPr lang="en-US" dirty="0"/>
              <a:t>adverse effect of a facially neutral </a:t>
            </a:r>
            <a:r>
              <a:rPr lang="en-US" dirty="0" smtClean="0"/>
              <a:t>practice that </a:t>
            </a:r>
            <a:r>
              <a:rPr lang="en-US" dirty="0"/>
              <a:t>nonetheless discriminates against persons because of </a:t>
            </a:r>
            <a:r>
              <a:rPr lang="en-US" dirty="0" smtClean="0"/>
              <a:t>a prohibited basis (such as race</a:t>
            </a:r>
            <a:r>
              <a:rPr lang="en-US" dirty="0"/>
              <a:t>, sex, national origin, age, or </a:t>
            </a:r>
            <a:r>
              <a:rPr lang="en-US" dirty="0" smtClean="0"/>
              <a:t>disability) where that policy or  practice lacks a substantial legitimate justification</a:t>
            </a:r>
            <a:endParaRPr lang="en-US" dirty="0"/>
          </a:p>
          <a:p>
            <a:endParaRPr lang="en-US" dirty="0"/>
          </a:p>
          <a:p>
            <a:r>
              <a:rPr lang="en-US" dirty="0"/>
              <a:t>Disparate </a:t>
            </a:r>
            <a:r>
              <a:rPr lang="en-US" dirty="0" smtClean="0"/>
              <a:t>Treatment - Occurs </a:t>
            </a:r>
            <a:r>
              <a:rPr lang="en-US" dirty="0"/>
              <a:t>when a person</a:t>
            </a:r>
            <a:r>
              <a:rPr lang="en-US" dirty="0" smtClean="0"/>
              <a:t> or persons are intentionally </a:t>
            </a:r>
            <a:r>
              <a:rPr lang="en-US" dirty="0"/>
              <a:t>treated differently from others because of one or more of the protected </a:t>
            </a:r>
            <a:r>
              <a:rPr lang="en-US" dirty="0" smtClean="0"/>
              <a:t>bases</a:t>
            </a:r>
            <a:endParaRPr lang="en-US" dirty="0"/>
          </a:p>
          <a:p>
            <a:endParaRPr lang="en-US" dirty="0"/>
          </a:p>
        </p:txBody>
      </p:sp>
      <p:sp>
        <p:nvSpPr>
          <p:cNvPr id="3" name="Title 2"/>
          <p:cNvSpPr>
            <a:spLocks noGrp="1"/>
          </p:cNvSpPr>
          <p:nvPr>
            <p:ph type="title"/>
          </p:nvPr>
        </p:nvSpPr>
        <p:spPr/>
        <p:txBody>
          <a:bodyPr/>
          <a:lstStyle/>
          <a:p>
            <a:r>
              <a:rPr lang="en-US" dirty="0"/>
              <a:t>Theories of Discrimination</a:t>
            </a:r>
            <a:br>
              <a:rPr lang="en-US" dirty="0"/>
            </a:b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16</a:t>
            </a:fld>
            <a:endParaRPr lang="en-US"/>
          </a:p>
        </p:txBody>
      </p:sp>
    </p:spTree>
    <p:extLst>
      <p:ext uri="{BB962C8B-B14F-4D97-AF65-F5344CB8AC3E}">
        <p14:creationId xmlns:p14="http://schemas.microsoft.com/office/powerpoint/2010/main" val="3217314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74938"/>
            <a:ext cx="8382000" cy="3451225"/>
          </a:xfrm>
        </p:spPr>
        <p:txBody>
          <a:bodyPr/>
          <a:lstStyle/>
          <a:p>
            <a:pPr marL="0" indent="0">
              <a:buNone/>
            </a:pPr>
            <a:r>
              <a:rPr lang="en-US" sz="2800" dirty="0" smtClean="0"/>
              <a:t>For each law, what is/are the prohibited base(s)?</a:t>
            </a:r>
            <a:endParaRPr lang="en-US" sz="2800" dirty="0"/>
          </a:p>
        </p:txBody>
      </p:sp>
      <p:sp>
        <p:nvSpPr>
          <p:cNvPr id="3" name="Title 2"/>
          <p:cNvSpPr>
            <a:spLocks noGrp="1"/>
          </p:cNvSpPr>
          <p:nvPr>
            <p:ph type="title"/>
          </p:nvPr>
        </p:nvSpPr>
        <p:spPr/>
        <p:txBody>
          <a:bodyPr/>
          <a:lstStyle/>
          <a:p>
            <a:r>
              <a:rPr lang="en-US" dirty="0" smtClean="0"/>
              <a:t>Room Discussion #1</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17</a:t>
            </a:fld>
            <a:endParaRPr lang="en-US"/>
          </a:p>
        </p:txBody>
      </p:sp>
    </p:spTree>
    <p:extLst>
      <p:ext uri="{BB962C8B-B14F-4D97-AF65-F5344CB8AC3E}">
        <p14:creationId xmlns:p14="http://schemas.microsoft.com/office/powerpoint/2010/main" val="296796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Bases</a:t>
            </a:r>
            <a:endParaRPr lang="en-US" dirty="0"/>
          </a:p>
        </p:txBody>
      </p:sp>
      <p:sp>
        <p:nvSpPr>
          <p:cNvPr id="3" name="Content Placeholder 2"/>
          <p:cNvSpPr>
            <a:spLocks noGrp="1"/>
          </p:cNvSpPr>
          <p:nvPr>
            <p:ph sz="quarter" idx="13"/>
          </p:nvPr>
        </p:nvSpPr>
        <p:spPr>
          <a:xfrm>
            <a:off x="676655" y="2362200"/>
            <a:ext cx="3822192" cy="4191000"/>
          </a:xfrm>
        </p:spPr>
        <p:txBody>
          <a:bodyPr/>
          <a:lstStyle/>
          <a:p>
            <a:r>
              <a:rPr lang="en-US" dirty="0" smtClean="0"/>
              <a:t>Civil Rights Act</a:t>
            </a:r>
          </a:p>
          <a:p>
            <a:pPr lvl="1"/>
            <a:r>
              <a:rPr lang="en-US" dirty="0" smtClean="0"/>
              <a:t>Race, color, national origin</a:t>
            </a:r>
          </a:p>
          <a:p>
            <a:r>
              <a:rPr lang="en-US" dirty="0" smtClean="0"/>
              <a:t>ADA/Rehabilitation Act</a:t>
            </a:r>
          </a:p>
          <a:p>
            <a:pPr lvl="1"/>
            <a:r>
              <a:rPr lang="en-US" dirty="0" smtClean="0"/>
              <a:t>Disability</a:t>
            </a:r>
          </a:p>
          <a:p>
            <a:r>
              <a:rPr lang="en-US" dirty="0" smtClean="0"/>
              <a:t>Title IX</a:t>
            </a:r>
          </a:p>
          <a:p>
            <a:pPr lvl="1"/>
            <a:r>
              <a:rPr lang="en-US" dirty="0" smtClean="0"/>
              <a:t>Sex</a:t>
            </a:r>
          </a:p>
          <a:p>
            <a:r>
              <a:rPr lang="en-US" dirty="0" smtClean="0"/>
              <a:t>Age Discrimination Act</a:t>
            </a:r>
          </a:p>
          <a:p>
            <a:pPr lvl="1"/>
            <a:r>
              <a:rPr lang="en-US" dirty="0" smtClean="0"/>
              <a:t>Any age</a:t>
            </a:r>
            <a:endParaRPr lang="en-US" dirty="0"/>
          </a:p>
        </p:txBody>
      </p:sp>
      <p:sp>
        <p:nvSpPr>
          <p:cNvPr id="4" name="Content Placeholder 3"/>
          <p:cNvSpPr>
            <a:spLocks noGrp="1"/>
          </p:cNvSpPr>
          <p:nvPr>
            <p:ph sz="quarter" idx="14"/>
          </p:nvPr>
        </p:nvSpPr>
        <p:spPr>
          <a:xfrm>
            <a:off x="4645152" y="2286000"/>
            <a:ext cx="3822192" cy="4114800"/>
          </a:xfrm>
        </p:spPr>
        <p:txBody>
          <a:bodyPr/>
          <a:lstStyle/>
          <a:p>
            <a:r>
              <a:rPr lang="en-US" dirty="0" smtClean="0"/>
              <a:t>Section 188 of WIOA</a:t>
            </a:r>
          </a:p>
          <a:p>
            <a:pPr lvl="1"/>
            <a:r>
              <a:rPr lang="en-US" dirty="0" smtClean="0"/>
              <a:t>Race, color, national origin, sex, religion, disability, political affiliation or belief, age</a:t>
            </a:r>
          </a:p>
          <a:p>
            <a:pPr lvl="1"/>
            <a:r>
              <a:rPr lang="en-US" dirty="0" smtClean="0"/>
              <a:t>For beneficiaries only – citizenship or participation in any WIOA Title I program or activity</a:t>
            </a:r>
          </a:p>
          <a:p>
            <a:r>
              <a:rPr lang="en-US" dirty="0" smtClean="0"/>
              <a:t>All Laws above</a:t>
            </a:r>
          </a:p>
          <a:p>
            <a:pPr lvl="1"/>
            <a:r>
              <a:rPr lang="en-US" dirty="0" smtClean="0"/>
              <a:t>Retaliation or reprisal</a:t>
            </a:r>
            <a:endParaRPr lang="en-US" dirty="0"/>
          </a:p>
        </p:txBody>
      </p:sp>
      <p:sp>
        <p:nvSpPr>
          <p:cNvPr id="5" name="Slide Number Placeholder 4"/>
          <p:cNvSpPr>
            <a:spLocks noGrp="1"/>
          </p:cNvSpPr>
          <p:nvPr>
            <p:ph type="sldNum" sz="quarter" idx="17"/>
          </p:nvPr>
        </p:nvSpPr>
        <p:spPr/>
        <p:txBody>
          <a:bodyPr/>
          <a:lstStyle/>
          <a:p>
            <a:pPr>
              <a:defRPr/>
            </a:pPr>
            <a:fld id="{E362B0D7-4A85-4958-8984-A4DDE59F5B4B}" type="slidenum">
              <a:rPr lang="en-US" smtClean="0"/>
              <a:pPr>
                <a:defRPr/>
              </a:pPr>
              <a:t>18</a:t>
            </a:fld>
            <a:endParaRPr lang="en-US"/>
          </a:p>
        </p:txBody>
      </p:sp>
    </p:spTree>
    <p:extLst>
      <p:ext uri="{BB962C8B-B14F-4D97-AF65-F5344CB8AC3E}">
        <p14:creationId xmlns:p14="http://schemas.microsoft.com/office/powerpoint/2010/main" val="2013792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smtClean="0"/>
              <a:t>What might discrimination look like in a AJC?</a:t>
            </a:r>
          </a:p>
        </p:txBody>
      </p:sp>
      <p:sp>
        <p:nvSpPr>
          <p:cNvPr id="3" name="Title 2"/>
          <p:cNvSpPr>
            <a:spLocks noGrp="1"/>
          </p:cNvSpPr>
          <p:nvPr>
            <p:ph type="title"/>
          </p:nvPr>
        </p:nvSpPr>
        <p:spPr/>
        <p:txBody>
          <a:bodyPr/>
          <a:lstStyle/>
          <a:p>
            <a:r>
              <a:rPr lang="en-US" dirty="0" smtClean="0"/>
              <a:t>Room Discussion #2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19</a:t>
            </a:fld>
            <a:endParaRPr lang="en-US"/>
          </a:p>
        </p:txBody>
      </p:sp>
    </p:spTree>
    <p:extLst>
      <p:ext uri="{BB962C8B-B14F-4D97-AF65-F5344CB8AC3E}">
        <p14:creationId xmlns:p14="http://schemas.microsoft.com/office/powerpoint/2010/main" val="123185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altLang="en-US" smtClean="0"/>
              <a:t>Civil Rights Center</a:t>
            </a:r>
          </a:p>
        </p:txBody>
      </p:sp>
      <p:sp>
        <p:nvSpPr>
          <p:cNvPr id="2" name="Content Placeholder 1"/>
          <p:cNvSpPr>
            <a:spLocks noGrp="1"/>
          </p:cNvSpPr>
          <p:nvPr>
            <p:ph idx="1"/>
          </p:nvPr>
        </p:nvSpPr>
        <p:spPr>
          <a:xfrm>
            <a:off x="457200" y="2133600"/>
            <a:ext cx="8382000" cy="3992563"/>
          </a:xfrm>
        </p:spPr>
        <p:txBody>
          <a:bodyPr/>
          <a:lstStyle/>
          <a:p>
            <a:pPr marL="0" indent="0">
              <a:buNone/>
            </a:pPr>
            <a:r>
              <a:rPr lang="en-US" sz="2000" dirty="0" smtClean="0"/>
              <a:t>The mission of the Civil Rights Center is to promote justice and equal opportunity by acting with impartiality and integrity in administering and enforcing various civil rights laws. These laws protect:</a:t>
            </a:r>
          </a:p>
          <a:p>
            <a:r>
              <a:rPr lang="en-US" sz="2000" dirty="0" smtClean="0"/>
              <a:t>Department of Labor employees and applicants for employment, and </a:t>
            </a:r>
          </a:p>
          <a:p>
            <a:r>
              <a:rPr lang="en-US" sz="2000" dirty="0" smtClean="0"/>
              <a:t>Individuals who apply to, participate in, work for, or come into contact with programs and activities that are conducted by or receive financial assistance from DOL, or, under certain circumstances, from other Federal agencies. </a:t>
            </a:r>
          </a:p>
          <a:p>
            <a:pPr marL="0" indent="0">
              <a:buNone/>
            </a:pPr>
            <a:r>
              <a:rPr lang="en-US" sz="2000" dirty="0" smtClean="0"/>
              <a:t>We carry out this mission by investigating and adjudicating discrimination complaints, conducting compliance reviews, providing technical assistance and training, and developing and publishing civil rights regulations, policies, and guidance.</a:t>
            </a:r>
          </a:p>
          <a:p>
            <a:pPr marL="0" indent="0">
              <a:buNone/>
            </a:pPr>
            <a:endParaRPr lang="en-US" dirty="0" smtClean="0"/>
          </a:p>
          <a:p>
            <a:pPr marL="0" indent="0">
              <a:buNone/>
            </a:pPr>
            <a:endParaRPr lang="en-US" dirty="0"/>
          </a:p>
        </p:txBody>
      </p:sp>
      <p:sp>
        <p:nvSpPr>
          <p:cNvPr id="3" name="Slide Number Placeholder 2"/>
          <p:cNvSpPr>
            <a:spLocks noGrp="1"/>
          </p:cNvSpPr>
          <p:nvPr>
            <p:ph type="sldNum" sz="quarter" idx="12"/>
          </p:nvPr>
        </p:nvSpPr>
        <p:spPr/>
        <p:txBody>
          <a:bodyPr/>
          <a:lstStyle/>
          <a:p>
            <a:pPr>
              <a:defRPr/>
            </a:pPr>
            <a:fld id="{1AA600E3-087A-4A8B-9D7A-EF1EF62BC26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382000" cy="3763963"/>
          </a:xfrm>
        </p:spPr>
        <p:txBody>
          <a:bodyPr/>
          <a:lstStyle/>
          <a:p>
            <a:r>
              <a:rPr lang="en-US" sz="2800" dirty="0" smtClean="0"/>
              <a:t>Prohibits discrimination</a:t>
            </a:r>
          </a:p>
          <a:p>
            <a:r>
              <a:rPr lang="en-US" sz="2800" dirty="0"/>
              <a:t>Applies to programs and activities funded or otherwise financially assisted in whole or in part under this </a:t>
            </a:r>
            <a:r>
              <a:rPr lang="en-US" sz="2800" dirty="0" smtClean="0"/>
              <a:t>Act</a:t>
            </a:r>
          </a:p>
          <a:p>
            <a:r>
              <a:rPr lang="en-US" sz="2800" dirty="0" smtClean="0"/>
              <a:t>Civil Rights Center oversees compliance</a:t>
            </a:r>
          </a:p>
          <a:p>
            <a:pPr lvl="1"/>
            <a:r>
              <a:rPr lang="en-US" sz="2400" dirty="0" smtClean="0"/>
              <a:t>Implementing regulations at 29 CFR part 38</a:t>
            </a:r>
          </a:p>
          <a:p>
            <a:pPr lvl="1"/>
            <a:r>
              <a:rPr lang="en-US" sz="2400" dirty="0" smtClean="0"/>
              <a:t>Recently revised – effective January 3, 2017</a:t>
            </a:r>
          </a:p>
          <a:p>
            <a:endParaRPr lang="en-US" dirty="0" smtClean="0"/>
          </a:p>
          <a:p>
            <a:endParaRPr lang="en-US" dirty="0"/>
          </a:p>
        </p:txBody>
      </p:sp>
      <p:sp>
        <p:nvSpPr>
          <p:cNvPr id="3" name="Title 2"/>
          <p:cNvSpPr>
            <a:spLocks noGrp="1"/>
          </p:cNvSpPr>
          <p:nvPr>
            <p:ph type="title"/>
          </p:nvPr>
        </p:nvSpPr>
        <p:spPr/>
        <p:txBody>
          <a:bodyPr/>
          <a:lstStyle/>
          <a:p>
            <a:r>
              <a:rPr lang="en-US" dirty="0" smtClean="0"/>
              <a:t>Section 188 of WIOA</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20</a:t>
            </a:fld>
            <a:endParaRPr lang="en-US"/>
          </a:p>
        </p:txBody>
      </p:sp>
    </p:spTree>
    <p:extLst>
      <p:ext uri="{BB962C8B-B14F-4D97-AF65-F5344CB8AC3E}">
        <p14:creationId xmlns:p14="http://schemas.microsoft.com/office/powerpoint/2010/main" val="668231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458200" cy="4038600"/>
          </a:xfrm>
        </p:spPr>
        <p:txBody>
          <a:bodyPr/>
          <a:lstStyle/>
          <a:p>
            <a:pPr marL="0" indent="0">
              <a:buNone/>
            </a:pPr>
            <a:r>
              <a:rPr lang="en-US" dirty="0" smtClean="0"/>
              <a:t>Quick Notes:</a:t>
            </a:r>
          </a:p>
          <a:p>
            <a:r>
              <a:rPr lang="en-US" dirty="0" smtClean="0"/>
              <a:t>Governors have oversight responsibilities for their State Programs</a:t>
            </a:r>
          </a:p>
          <a:p>
            <a:r>
              <a:rPr lang="en-US" dirty="0" smtClean="0"/>
              <a:t>Governor must develop and follow a Nondiscrimination Plan (formally the Methods of Administration)</a:t>
            </a:r>
          </a:p>
          <a:p>
            <a:r>
              <a:rPr lang="en-US" dirty="0" smtClean="0"/>
              <a:t>Each Governor must have a State-Level EO Officer responsible for the plan’s implementation and coordination</a:t>
            </a:r>
          </a:p>
          <a:p>
            <a:r>
              <a:rPr lang="en-US" dirty="0" smtClean="0"/>
              <a:t>AJCs may have responsibilities under the Nondiscrimination Plan</a:t>
            </a:r>
            <a:endParaRPr lang="en-US" dirty="0"/>
          </a:p>
        </p:txBody>
      </p:sp>
      <p:sp>
        <p:nvSpPr>
          <p:cNvPr id="3" name="Title 2"/>
          <p:cNvSpPr>
            <a:spLocks noGrp="1"/>
          </p:cNvSpPr>
          <p:nvPr>
            <p:ph type="title"/>
          </p:nvPr>
        </p:nvSpPr>
        <p:spPr/>
        <p:txBody>
          <a:bodyPr/>
          <a:lstStyle/>
          <a:p>
            <a:r>
              <a:rPr lang="en-US" dirty="0"/>
              <a:t>Quick Look at 188 Requirements</a:t>
            </a:r>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21</a:t>
            </a:fld>
            <a:endParaRPr lang="en-US"/>
          </a:p>
        </p:txBody>
      </p:sp>
    </p:spTree>
    <p:extLst>
      <p:ext uri="{BB962C8B-B14F-4D97-AF65-F5344CB8AC3E}">
        <p14:creationId xmlns:p14="http://schemas.microsoft.com/office/powerpoint/2010/main" val="978406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686800" cy="4724400"/>
          </a:xfrm>
        </p:spPr>
        <p:txBody>
          <a:bodyPr/>
          <a:lstStyle/>
          <a:p>
            <a:r>
              <a:rPr lang="en-US" dirty="0" smtClean="0"/>
              <a:t>As </a:t>
            </a:r>
            <a:r>
              <a:rPr lang="en-US" dirty="0"/>
              <a:t>a condition to the award of financial assistance from the Department of Labor under Title I of WIOA, the grant applicant assures that it has the ability to comply with the nondiscrimination and equal opportunity </a:t>
            </a:r>
            <a:r>
              <a:rPr lang="en-US" dirty="0" smtClean="0"/>
              <a:t>provisions </a:t>
            </a:r>
          </a:p>
          <a:p>
            <a:r>
              <a:rPr lang="en-US" dirty="0" smtClean="0"/>
              <a:t>The grant applicant also assures that, as a recipient of WIOA Title I financial assistance, it will comply with 29 CFR part 38 and all other regulations</a:t>
            </a:r>
          </a:p>
          <a:p>
            <a:r>
              <a:rPr lang="en-US" dirty="0"/>
              <a:t>This assurance applies to the grant applicant’s operation of the WIOA Title I–financially assisted program or activity, and to all agreements the grant applicant makes to carry out the WIOA Title I–financially assisted program or activity</a:t>
            </a:r>
            <a:endParaRPr lang="en-US" dirty="0" smtClean="0"/>
          </a:p>
          <a:p>
            <a:endParaRPr lang="en-US" dirty="0"/>
          </a:p>
        </p:txBody>
      </p:sp>
      <p:sp>
        <p:nvSpPr>
          <p:cNvPr id="3" name="Title 2"/>
          <p:cNvSpPr>
            <a:spLocks noGrp="1"/>
          </p:cNvSpPr>
          <p:nvPr>
            <p:ph type="title"/>
          </p:nvPr>
        </p:nvSpPr>
        <p:spPr/>
        <p:txBody>
          <a:bodyPr/>
          <a:lstStyle/>
          <a:p>
            <a:r>
              <a:rPr lang="en-US" dirty="0" smtClean="0"/>
              <a:t>Quick Look </a:t>
            </a:r>
            <a:r>
              <a:rPr lang="en-US" dirty="0"/>
              <a:t>– Assurances</a:t>
            </a:r>
            <a:br>
              <a:rPr lang="en-US" dirty="0"/>
            </a:br>
            <a:r>
              <a:rPr lang="en-US" sz="2400" dirty="0"/>
              <a:t>(29 CFR 38.25 – 38.27)</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22</a:t>
            </a:fld>
            <a:endParaRPr lang="en-US"/>
          </a:p>
        </p:txBody>
      </p:sp>
    </p:spTree>
    <p:extLst>
      <p:ext uri="{BB962C8B-B14F-4D97-AF65-F5344CB8AC3E}">
        <p14:creationId xmlns:p14="http://schemas.microsoft.com/office/powerpoint/2010/main" val="237111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686800" cy="4572000"/>
          </a:xfrm>
        </p:spPr>
        <p:txBody>
          <a:bodyPr/>
          <a:lstStyle/>
          <a:p>
            <a:r>
              <a:rPr lang="en-US" dirty="0" smtClean="0"/>
              <a:t>Governors </a:t>
            </a:r>
            <a:r>
              <a:rPr lang="en-US" dirty="0"/>
              <a:t>must designate an individual as a </a:t>
            </a:r>
            <a:r>
              <a:rPr lang="en-US" u="sng" dirty="0"/>
              <a:t>State-level Equal Opportunity </a:t>
            </a:r>
            <a:r>
              <a:rPr lang="en-US" u="sng" dirty="0" smtClean="0"/>
              <a:t>Officer</a:t>
            </a:r>
            <a:r>
              <a:rPr lang="en-US" dirty="0" smtClean="0"/>
              <a:t>, </a:t>
            </a:r>
            <a:r>
              <a:rPr lang="en-US" dirty="0"/>
              <a:t>who reports directly to the Governor and is responsible for State Program–wide coordination of compliance with the equal opportunity and nondiscrimination requirements in </a:t>
            </a:r>
            <a:r>
              <a:rPr lang="en-US" dirty="0" smtClean="0"/>
              <a:t>WIOA. The </a:t>
            </a:r>
            <a:r>
              <a:rPr lang="en-US" dirty="0"/>
              <a:t>State-level EO Officer must have staff and resources sufficient to carry out these requirements.</a:t>
            </a:r>
          </a:p>
          <a:p>
            <a:r>
              <a:rPr lang="en-US" dirty="0" smtClean="0"/>
              <a:t>Every </a:t>
            </a:r>
            <a:r>
              <a:rPr lang="en-US" dirty="0"/>
              <a:t>recipient except small recipients and service providers, </a:t>
            </a:r>
            <a:r>
              <a:rPr lang="en-US" dirty="0" smtClean="0"/>
              <a:t>must </a:t>
            </a:r>
            <a:r>
              <a:rPr lang="en-US" dirty="0"/>
              <a:t>designate a </a:t>
            </a:r>
            <a:r>
              <a:rPr lang="en-US" u="sng" dirty="0"/>
              <a:t>recipient-level Equal Opportunity </a:t>
            </a:r>
            <a:r>
              <a:rPr lang="en-US" u="sng" dirty="0" smtClean="0"/>
              <a:t>Officer</a:t>
            </a:r>
            <a:r>
              <a:rPr lang="en-US" dirty="0" smtClean="0"/>
              <a:t>, </a:t>
            </a:r>
            <a:r>
              <a:rPr lang="en-US" dirty="0"/>
              <a:t>who reports directly to the individual in the highest-level position of authority for the </a:t>
            </a:r>
            <a:r>
              <a:rPr lang="en-US" dirty="0" smtClean="0"/>
              <a:t>recipient. </a:t>
            </a:r>
            <a:r>
              <a:rPr lang="en-US" dirty="0"/>
              <a:t>The recipient-level EO Officer must have </a:t>
            </a:r>
            <a:r>
              <a:rPr lang="en-US" dirty="0" smtClean="0"/>
              <a:t>sufficient staff </a:t>
            </a:r>
            <a:r>
              <a:rPr lang="en-US" dirty="0"/>
              <a:t>and </a:t>
            </a:r>
            <a:r>
              <a:rPr lang="en-US" dirty="0" smtClean="0"/>
              <a:t>resources.</a:t>
            </a:r>
            <a:endParaRPr lang="en-US" dirty="0"/>
          </a:p>
          <a:p>
            <a:pPr marL="0" indent="0">
              <a:buNone/>
            </a:pPr>
            <a:endParaRPr lang="en-US" dirty="0"/>
          </a:p>
        </p:txBody>
      </p:sp>
      <p:sp>
        <p:nvSpPr>
          <p:cNvPr id="3" name="Title 2"/>
          <p:cNvSpPr>
            <a:spLocks noGrp="1"/>
          </p:cNvSpPr>
          <p:nvPr>
            <p:ph type="title"/>
          </p:nvPr>
        </p:nvSpPr>
        <p:spPr/>
        <p:txBody>
          <a:bodyPr/>
          <a:lstStyle/>
          <a:p>
            <a:r>
              <a:rPr lang="en-US" sz="3600" dirty="0"/>
              <a:t>Quick Look </a:t>
            </a:r>
            <a:r>
              <a:rPr lang="en-US" sz="3600" dirty="0" smtClean="0"/>
              <a:t> - Equal </a:t>
            </a:r>
            <a:r>
              <a:rPr lang="en-US" sz="3600" dirty="0"/>
              <a:t>Opportunity Officers </a:t>
            </a:r>
            <a:r>
              <a:rPr lang="en-US" dirty="0" smtClean="0"/>
              <a:t/>
            </a:r>
            <a:br>
              <a:rPr lang="en-US" dirty="0" smtClean="0"/>
            </a:br>
            <a:r>
              <a:rPr lang="en-US" sz="2000" dirty="0" smtClean="0"/>
              <a:t>(</a:t>
            </a:r>
            <a:r>
              <a:rPr lang="en-US" sz="2000" dirty="0"/>
              <a:t>29 CFR 38.28 - 38.33)</a:t>
            </a:r>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23</a:t>
            </a:fld>
            <a:endParaRPr lang="en-US"/>
          </a:p>
        </p:txBody>
      </p:sp>
    </p:spTree>
    <p:extLst>
      <p:ext uri="{BB962C8B-B14F-4D97-AF65-F5344CB8AC3E}">
        <p14:creationId xmlns:p14="http://schemas.microsoft.com/office/powerpoint/2010/main" val="978406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4648200"/>
          </a:xfrm>
        </p:spPr>
        <p:txBody>
          <a:bodyPr/>
          <a:lstStyle/>
          <a:p>
            <a:r>
              <a:rPr lang="en-US" dirty="0" smtClean="0"/>
              <a:t>The EO </a:t>
            </a:r>
            <a:r>
              <a:rPr lang="en-US" dirty="0"/>
              <a:t>Officer </a:t>
            </a:r>
            <a:r>
              <a:rPr lang="en-US" dirty="0" smtClean="0"/>
              <a:t>must be a </a:t>
            </a:r>
            <a:r>
              <a:rPr lang="en-US" dirty="0"/>
              <a:t>senior-level employee reporting directly to the individual in the highest-level position of authority for the </a:t>
            </a:r>
            <a:r>
              <a:rPr lang="en-US" dirty="0" smtClean="0"/>
              <a:t>recipient</a:t>
            </a:r>
            <a:endParaRPr lang="en-US" dirty="0"/>
          </a:p>
          <a:p>
            <a:r>
              <a:rPr lang="en-US" dirty="0" smtClean="0"/>
              <a:t>EO </a:t>
            </a:r>
            <a:r>
              <a:rPr lang="en-US" dirty="0"/>
              <a:t>Officer’s name, position title, address, and telephone number (voice and </a:t>
            </a:r>
            <a:r>
              <a:rPr lang="en-US" dirty="0" err="1"/>
              <a:t>TDD</a:t>
            </a:r>
            <a:r>
              <a:rPr lang="en-US" dirty="0"/>
              <a:t>/TTY) </a:t>
            </a:r>
            <a:r>
              <a:rPr lang="en-US" dirty="0" smtClean="0"/>
              <a:t>must be made public</a:t>
            </a:r>
            <a:endParaRPr lang="en-US" dirty="0"/>
          </a:p>
          <a:p>
            <a:r>
              <a:rPr lang="en-US" dirty="0" smtClean="0"/>
              <a:t>Assign </a:t>
            </a:r>
            <a:r>
              <a:rPr lang="en-US" dirty="0"/>
              <a:t>sufficient authority, staff, and </a:t>
            </a:r>
            <a:r>
              <a:rPr lang="en-US" dirty="0" smtClean="0"/>
              <a:t>resources, </a:t>
            </a:r>
            <a:r>
              <a:rPr lang="en-US" dirty="0"/>
              <a:t>and support of top </a:t>
            </a:r>
            <a:r>
              <a:rPr lang="en-US" dirty="0" smtClean="0"/>
              <a:t>management</a:t>
            </a:r>
          </a:p>
          <a:p>
            <a:r>
              <a:rPr lang="en-US" dirty="0" smtClean="0"/>
              <a:t>Ensure </a:t>
            </a:r>
            <a:r>
              <a:rPr lang="en-US" dirty="0"/>
              <a:t>that the EO Officer and </a:t>
            </a:r>
            <a:r>
              <a:rPr lang="en-US" dirty="0" smtClean="0"/>
              <a:t>staff receive </a:t>
            </a:r>
            <a:r>
              <a:rPr lang="en-US" dirty="0"/>
              <a:t>(at the recipient’s expense) the training necessary and appropriate to maintain competency.</a:t>
            </a:r>
          </a:p>
          <a:p>
            <a:pPr marL="0" indent="0">
              <a:buNone/>
            </a:pPr>
            <a:endParaRPr lang="en-US" dirty="0"/>
          </a:p>
        </p:txBody>
      </p:sp>
      <p:sp>
        <p:nvSpPr>
          <p:cNvPr id="3" name="Title 2"/>
          <p:cNvSpPr>
            <a:spLocks noGrp="1"/>
          </p:cNvSpPr>
          <p:nvPr>
            <p:ph type="title"/>
          </p:nvPr>
        </p:nvSpPr>
        <p:spPr/>
        <p:txBody>
          <a:bodyPr/>
          <a:lstStyle/>
          <a:p>
            <a:r>
              <a:rPr lang="en-US" dirty="0"/>
              <a:t>Quick Look </a:t>
            </a:r>
            <a:r>
              <a:rPr lang="en-US" dirty="0" smtClean="0"/>
              <a:t>– EO Officers Pt 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24</a:t>
            </a:fld>
            <a:endParaRPr lang="en-US"/>
          </a:p>
        </p:txBody>
      </p:sp>
    </p:spTree>
    <p:extLst>
      <p:ext uri="{BB962C8B-B14F-4D97-AF65-F5344CB8AC3E}">
        <p14:creationId xmlns:p14="http://schemas.microsoft.com/office/powerpoint/2010/main" val="3146009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4648200"/>
          </a:xfrm>
        </p:spPr>
        <p:txBody>
          <a:bodyPr/>
          <a:lstStyle/>
          <a:p>
            <a:r>
              <a:rPr lang="en-US" dirty="0" smtClean="0"/>
              <a:t>The </a:t>
            </a:r>
            <a:r>
              <a:rPr lang="en-US" dirty="0"/>
              <a:t>EO Officer must be a senior level employee of the recipient who has the knowledge, skills and abilities necessary to fulfill the responsibilities competently as described in this </a:t>
            </a:r>
            <a:r>
              <a:rPr lang="en-US" dirty="0" smtClean="0"/>
              <a:t>subpart.</a:t>
            </a:r>
          </a:p>
          <a:p>
            <a:r>
              <a:rPr lang="en-US" dirty="0" smtClean="0"/>
              <a:t>The </a:t>
            </a:r>
            <a:r>
              <a:rPr lang="en-US" dirty="0"/>
              <a:t>EO Officer may, or may not, be assigned other duties. However, the EO Officer must not have other responsibilities or activities that create a conflict or the appearance of a conflict with the responsibilities of an EO Officer. </a:t>
            </a:r>
          </a:p>
        </p:txBody>
      </p:sp>
      <p:sp>
        <p:nvSpPr>
          <p:cNvPr id="3" name="Title 2"/>
          <p:cNvSpPr>
            <a:spLocks noGrp="1"/>
          </p:cNvSpPr>
          <p:nvPr>
            <p:ph type="title"/>
          </p:nvPr>
        </p:nvSpPr>
        <p:spPr/>
        <p:txBody>
          <a:bodyPr/>
          <a:lstStyle/>
          <a:p>
            <a:r>
              <a:rPr lang="en-US" dirty="0"/>
              <a:t>Quick Look – EO Officers Pt </a:t>
            </a:r>
            <a:r>
              <a:rPr lang="en-US" dirty="0" smtClean="0"/>
              <a:t>3</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25</a:t>
            </a:fld>
            <a:endParaRPr lang="en-US"/>
          </a:p>
        </p:txBody>
      </p:sp>
    </p:spTree>
    <p:extLst>
      <p:ext uri="{BB962C8B-B14F-4D97-AF65-F5344CB8AC3E}">
        <p14:creationId xmlns:p14="http://schemas.microsoft.com/office/powerpoint/2010/main" val="3142814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4648200"/>
          </a:xfrm>
        </p:spPr>
        <p:txBody>
          <a:bodyPr/>
          <a:lstStyle/>
          <a:p>
            <a:r>
              <a:rPr lang="en-US" dirty="0" smtClean="0"/>
              <a:t>Serves </a:t>
            </a:r>
            <a:r>
              <a:rPr lang="en-US" dirty="0"/>
              <a:t>as a recipient’s liaison with CRC;</a:t>
            </a:r>
          </a:p>
          <a:p>
            <a:r>
              <a:rPr lang="en-US" dirty="0" smtClean="0"/>
              <a:t>Monitors and investigates </a:t>
            </a:r>
            <a:r>
              <a:rPr lang="en-US" dirty="0"/>
              <a:t>the </a:t>
            </a:r>
            <a:r>
              <a:rPr lang="en-US" dirty="0" smtClean="0"/>
              <a:t>recipient and </a:t>
            </a:r>
            <a:r>
              <a:rPr lang="en-US" dirty="0"/>
              <a:t>its </a:t>
            </a:r>
            <a:r>
              <a:rPr lang="en-US" dirty="0" err="1"/>
              <a:t>subrecipients</a:t>
            </a:r>
            <a:r>
              <a:rPr lang="en-US" dirty="0"/>
              <a:t> </a:t>
            </a:r>
            <a:r>
              <a:rPr lang="en-US" dirty="0" smtClean="0"/>
              <a:t>for </a:t>
            </a:r>
            <a:r>
              <a:rPr lang="en-US" dirty="0"/>
              <a:t>nondiscrimination and equal </a:t>
            </a:r>
            <a:r>
              <a:rPr lang="en-US" dirty="0" smtClean="0"/>
              <a:t>opportunity</a:t>
            </a:r>
          </a:p>
          <a:p>
            <a:r>
              <a:rPr lang="en-US" dirty="0" smtClean="0"/>
              <a:t>Reviews </a:t>
            </a:r>
            <a:r>
              <a:rPr lang="en-US" dirty="0"/>
              <a:t>the recipient’s written policies to make sure that those policies are </a:t>
            </a:r>
            <a:r>
              <a:rPr lang="en-US" dirty="0" smtClean="0"/>
              <a:t>nondiscriminatory</a:t>
            </a:r>
            <a:endParaRPr lang="en-US" dirty="0"/>
          </a:p>
          <a:p>
            <a:r>
              <a:rPr lang="en-US" dirty="0" smtClean="0"/>
              <a:t>Develops </a:t>
            </a:r>
            <a:r>
              <a:rPr lang="en-US" dirty="0"/>
              <a:t>and </a:t>
            </a:r>
            <a:r>
              <a:rPr lang="en-US" dirty="0" smtClean="0"/>
              <a:t>publishes </a:t>
            </a:r>
            <a:r>
              <a:rPr lang="en-US" dirty="0"/>
              <a:t>procedures for processing discrimination complaints </a:t>
            </a:r>
            <a:endParaRPr lang="en-US" dirty="0" smtClean="0"/>
          </a:p>
          <a:p>
            <a:r>
              <a:rPr lang="en-US" dirty="0" smtClean="0"/>
              <a:t>Conducts </a:t>
            </a:r>
            <a:r>
              <a:rPr lang="en-US" dirty="0"/>
              <a:t>outreach and education about equal opportunity and nondiscrimination requirements </a:t>
            </a:r>
            <a:endParaRPr lang="en-US" dirty="0" smtClean="0"/>
          </a:p>
          <a:p>
            <a:pPr marL="0" indent="0">
              <a:buNone/>
            </a:pPr>
            <a:endParaRPr lang="en-US" dirty="0" smtClean="0"/>
          </a:p>
        </p:txBody>
      </p:sp>
      <p:sp>
        <p:nvSpPr>
          <p:cNvPr id="3" name="Title 2"/>
          <p:cNvSpPr>
            <a:spLocks noGrp="1"/>
          </p:cNvSpPr>
          <p:nvPr>
            <p:ph type="title"/>
          </p:nvPr>
        </p:nvSpPr>
        <p:spPr/>
        <p:txBody>
          <a:bodyPr/>
          <a:lstStyle/>
          <a:p>
            <a:r>
              <a:rPr lang="en-US" dirty="0"/>
              <a:t>Quick Look – EO Officers Pt </a:t>
            </a:r>
            <a:r>
              <a:rPr lang="en-US" dirty="0" smtClean="0"/>
              <a:t>4</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26</a:t>
            </a:fld>
            <a:endParaRPr lang="en-US"/>
          </a:p>
        </p:txBody>
      </p:sp>
    </p:spTree>
    <p:extLst>
      <p:ext uri="{BB962C8B-B14F-4D97-AF65-F5344CB8AC3E}">
        <p14:creationId xmlns:p14="http://schemas.microsoft.com/office/powerpoint/2010/main" val="3496398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09800"/>
            <a:ext cx="8534400" cy="3916363"/>
          </a:xfrm>
        </p:spPr>
        <p:txBody>
          <a:bodyPr/>
          <a:lstStyle/>
          <a:p>
            <a:r>
              <a:rPr lang="en-US" dirty="0" smtClean="0"/>
              <a:t>Provide </a:t>
            </a:r>
            <a:r>
              <a:rPr lang="en-US" dirty="0"/>
              <a:t>initial and continuing notice </a:t>
            </a:r>
            <a:r>
              <a:rPr lang="en-US" dirty="0" smtClean="0"/>
              <a:t>that </a:t>
            </a:r>
            <a:r>
              <a:rPr lang="en-US" dirty="0"/>
              <a:t>it does not discriminate on any prohibited </a:t>
            </a:r>
            <a:r>
              <a:rPr lang="en-US" dirty="0" smtClean="0"/>
              <a:t>basis</a:t>
            </a:r>
            <a:r>
              <a:rPr lang="en-US" dirty="0"/>
              <a:t> </a:t>
            </a:r>
            <a:r>
              <a:rPr lang="en-US" dirty="0" smtClean="0"/>
              <a:t>to:</a:t>
            </a:r>
          </a:p>
          <a:p>
            <a:pPr lvl="1"/>
            <a:r>
              <a:rPr lang="en-US" sz="2000" dirty="0" smtClean="0"/>
              <a:t>(1</a:t>
            </a:r>
            <a:r>
              <a:rPr lang="en-US" sz="2000" dirty="0"/>
              <a:t>) Registrants, applicants, and eligible </a:t>
            </a:r>
            <a:r>
              <a:rPr lang="en-US" sz="2000" dirty="0" smtClean="0"/>
              <a:t>applicants/registrants; (2) Participants; (3) Applicants for employment and employees; (4) Unions or professional organizations that hold collective bargaining or professional agreements with the recipient; (5) </a:t>
            </a:r>
            <a:r>
              <a:rPr lang="en-US" sz="2000" dirty="0" err="1" smtClean="0"/>
              <a:t>Subrecipients</a:t>
            </a:r>
            <a:r>
              <a:rPr lang="en-US" sz="2000" dirty="0" smtClean="0"/>
              <a:t> that receive WIOA Title I financial assistance from the recipient; and </a:t>
            </a:r>
            <a:r>
              <a:rPr lang="en-US" sz="2000" dirty="0"/>
              <a:t>(6) Members of the public, including those with impaired vision or hearing and those with limited English proficiency</a:t>
            </a:r>
            <a:r>
              <a:rPr lang="en-US" sz="2000" dirty="0" smtClean="0"/>
              <a:t>.</a:t>
            </a:r>
            <a:endParaRPr lang="en-US" sz="2000" dirty="0"/>
          </a:p>
          <a:p>
            <a:pPr marL="0" indent="0">
              <a:buNone/>
            </a:pPr>
            <a:endParaRPr lang="en-US" dirty="0"/>
          </a:p>
        </p:txBody>
      </p:sp>
      <p:sp>
        <p:nvSpPr>
          <p:cNvPr id="3" name="Title 2"/>
          <p:cNvSpPr>
            <a:spLocks noGrp="1"/>
          </p:cNvSpPr>
          <p:nvPr>
            <p:ph type="title"/>
          </p:nvPr>
        </p:nvSpPr>
        <p:spPr/>
        <p:txBody>
          <a:bodyPr/>
          <a:lstStyle/>
          <a:p>
            <a:r>
              <a:rPr lang="en-US" sz="3600" dirty="0"/>
              <a:t>Quick Look - Notice and Communication </a:t>
            </a:r>
            <a:r>
              <a:rPr lang="en-US" dirty="0" smtClean="0"/>
              <a:t/>
            </a:r>
            <a:br>
              <a:rPr lang="en-US" dirty="0" smtClean="0"/>
            </a:br>
            <a:r>
              <a:rPr lang="en-US" sz="2400" dirty="0" smtClean="0"/>
              <a:t>(</a:t>
            </a:r>
            <a:r>
              <a:rPr lang="en-US" sz="2400" dirty="0"/>
              <a:t>29 CFR 38.34 - 38.39</a:t>
            </a:r>
            <a:r>
              <a:rPr lang="en-US" sz="2400" dirty="0" smtClean="0"/>
              <a:t>)</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27</a:t>
            </a:fld>
            <a:endParaRPr lang="en-US"/>
          </a:p>
        </p:txBody>
      </p:sp>
    </p:spTree>
    <p:extLst>
      <p:ext uri="{BB962C8B-B14F-4D97-AF65-F5344CB8AC3E}">
        <p14:creationId xmlns:p14="http://schemas.microsoft.com/office/powerpoint/2010/main" val="978406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09800"/>
            <a:ext cx="8534400" cy="3916363"/>
          </a:xfrm>
        </p:spPr>
        <p:txBody>
          <a:bodyPr/>
          <a:lstStyle/>
          <a:p>
            <a:r>
              <a:rPr lang="en-US" dirty="0" smtClean="0"/>
              <a:t>Post and disseminate the specific wording in 29 </a:t>
            </a:r>
            <a:r>
              <a:rPr lang="en-US" dirty="0" err="1" smtClean="0"/>
              <a:t>C.F.R</a:t>
            </a:r>
            <a:r>
              <a:rPr lang="en-US" dirty="0" smtClean="0"/>
              <a:t>. 38.35</a:t>
            </a:r>
          </a:p>
          <a:p>
            <a:pPr lvl="1"/>
            <a:r>
              <a:rPr lang="en-US" dirty="0" smtClean="0"/>
              <a:t>AKA “</a:t>
            </a:r>
            <a:r>
              <a:rPr lang="en-US" b="1" i="1" dirty="0" smtClean="0">
                <a:solidFill>
                  <a:srgbClr val="FF0000"/>
                </a:solidFill>
              </a:rPr>
              <a:t>Equal Opportunity is the Law</a:t>
            </a:r>
            <a:r>
              <a:rPr lang="en-US" dirty="0" smtClean="0"/>
              <a:t>”</a:t>
            </a:r>
          </a:p>
          <a:p>
            <a:pPr lvl="1"/>
            <a:r>
              <a:rPr lang="en-US" dirty="0" smtClean="0"/>
              <a:t>Posted prominently</a:t>
            </a:r>
          </a:p>
          <a:p>
            <a:pPr lvl="1"/>
            <a:r>
              <a:rPr lang="en-US" dirty="0" smtClean="0"/>
              <a:t>Disseminated in communications with staff</a:t>
            </a:r>
          </a:p>
          <a:p>
            <a:pPr lvl="1"/>
            <a:r>
              <a:rPr lang="en-US" dirty="0" smtClean="0"/>
              <a:t>Include in employee and participant handbooks/manuals</a:t>
            </a:r>
          </a:p>
          <a:p>
            <a:pPr lvl="1"/>
            <a:r>
              <a:rPr lang="en-US" dirty="0" smtClean="0"/>
              <a:t>Given to participants and employees (and made part of their file)</a:t>
            </a:r>
          </a:p>
          <a:p>
            <a:r>
              <a:rPr lang="en-US" dirty="0" smtClean="0"/>
              <a:t>Take appropriate steps to ensure that communications with individuals with disabilities are as effective as communications with others and that this notice is provided in appropriate languages to ensure meaningful access for LEP individuals </a:t>
            </a:r>
          </a:p>
          <a:p>
            <a:endParaRPr lang="en-US" dirty="0"/>
          </a:p>
        </p:txBody>
      </p:sp>
      <p:sp>
        <p:nvSpPr>
          <p:cNvPr id="3" name="Title 2"/>
          <p:cNvSpPr>
            <a:spLocks noGrp="1"/>
          </p:cNvSpPr>
          <p:nvPr>
            <p:ph type="title"/>
          </p:nvPr>
        </p:nvSpPr>
        <p:spPr/>
        <p:txBody>
          <a:bodyPr/>
          <a:lstStyle/>
          <a:p>
            <a:r>
              <a:rPr lang="en-US" dirty="0"/>
              <a:t>Quick Look </a:t>
            </a:r>
            <a:r>
              <a:rPr lang="en-US" dirty="0" smtClean="0"/>
              <a:t>– Notice Pt 2 </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28</a:t>
            </a:fld>
            <a:endParaRPr lang="en-US"/>
          </a:p>
        </p:txBody>
      </p:sp>
    </p:spTree>
    <p:extLst>
      <p:ext uri="{BB962C8B-B14F-4D97-AF65-F5344CB8AC3E}">
        <p14:creationId xmlns:p14="http://schemas.microsoft.com/office/powerpoint/2010/main" val="2338880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534400" cy="4343400"/>
          </a:xfrm>
        </p:spPr>
        <p:txBody>
          <a:bodyPr/>
          <a:lstStyle/>
          <a:p>
            <a:r>
              <a:rPr lang="en-US" dirty="0" smtClean="0"/>
              <a:t>Indicate that it is </a:t>
            </a:r>
            <a:r>
              <a:rPr lang="en-US" dirty="0"/>
              <a:t>an “equal opportunity </a:t>
            </a:r>
            <a:r>
              <a:rPr lang="en-US" dirty="0" smtClean="0"/>
              <a:t>employer/program</a:t>
            </a:r>
            <a:r>
              <a:rPr lang="en-US" dirty="0"/>
              <a:t>,” and that “auxiliary aids and services are available upon request to individuals with disabilities,” in recruitment brochures and other materials </a:t>
            </a:r>
            <a:r>
              <a:rPr lang="en-US" dirty="0" smtClean="0"/>
              <a:t>distributed to </a:t>
            </a:r>
            <a:r>
              <a:rPr lang="en-US" dirty="0"/>
              <a:t>staff, clients, or the </a:t>
            </a:r>
            <a:r>
              <a:rPr lang="en-US" dirty="0" smtClean="0"/>
              <a:t>public, </a:t>
            </a:r>
            <a:r>
              <a:rPr lang="en-US" dirty="0"/>
              <a:t>to describe programs </a:t>
            </a:r>
            <a:r>
              <a:rPr lang="en-US" dirty="0" smtClean="0"/>
              <a:t>or </a:t>
            </a:r>
            <a:r>
              <a:rPr lang="en-US" dirty="0"/>
              <a:t>the requirements for </a:t>
            </a:r>
            <a:r>
              <a:rPr lang="en-US" dirty="0" smtClean="0"/>
              <a:t>participation. When using telephone numbers, also </a:t>
            </a:r>
            <a:r>
              <a:rPr lang="en-US" dirty="0"/>
              <a:t>provide the telephone number of the text telephone (TTY) or equally effective telecommunications system, such as a relay service, videophone, or captioned </a:t>
            </a:r>
            <a:r>
              <a:rPr lang="en-US" dirty="0" smtClean="0"/>
              <a:t>telephone.</a:t>
            </a:r>
            <a:endParaRPr lang="en-US" dirty="0"/>
          </a:p>
        </p:txBody>
      </p:sp>
      <p:sp>
        <p:nvSpPr>
          <p:cNvPr id="3" name="Title 2"/>
          <p:cNvSpPr>
            <a:spLocks noGrp="1"/>
          </p:cNvSpPr>
          <p:nvPr>
            <p:ph type="title"/>
          </p:nvPr>
        </p:nvSpPr>
        <p:spPr/>
        <p:txBody>
          <a:bodyPr/>
          <a:lstStyle/>
          <a:p>
            <a:r>
              <a:rPr lang="en-US" dirty="0"/>
              <a:t>Quick Look – Notice Pt </a:t>
            </a:r>
            <a:r>
              <a:rPr lang="en-US" dirty="0" smtClean="0"/>
              <a:t>3 </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29</a:t>
            </a:fld>
            <a:endParaRPr lang="en-US"/>
          </a:p>
        </p:txBody>
      </p:sp>
    </p:spTree>
    <p:extLst>
      <p:ext uri="{BB962C8B-B14F-4D97-AF65-F5344CB8AC3E}">
        <p14:creationId xmlns:p14="http://schemas.microsoft.com/office/powerpoint/2010/main" val="85842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400" i="1" dirty="0">
                <a:solidFill>
                  <a:srgbClr val="660066"/>
                </a:solidFill>
                <a:effectLst>
                  <a:outerShdw blurRad="38100" dist="38100" dir="2700000" algn="tl">
                    <a:srgbClr val="C0C0C0"/>
                  </a:outerShdw>
                </a:effectLst>
                <a:latin typeface="Arial" charset="0"/>
              </a:rPr>
              <a:t>…be excluded from participation in, denied the benefits of, subjected to discrimination under, or denied employment…</a:t>
            </a:r>
            <a:r>
              <a:rPr lang="en-US" sz="4400" i="1" dirty="0">
                <a:latin typeface="Arial" charset="0"/>
              </a:rPr>
              <a:t> </a:t>
            </a:r>
          </a:p>
          <a:p>
            <a:endParaRPr lang="en-US" dirty="0"/>
          </a:p>
        </p:txBody>
      </p:sp>
      <p:sp>
        <p:nvSpPr>
          <p:cNvPr id="3" name="Title 2"/>
          <p:cNvSpPr>
            <a:spLocks noGrp="1"/>
          </p:cNvSpPr>
          <p:nvPr>
            <p:ph type="title"/>
          </p:nvPr>
        </p:nvSpPr>
        <p:spPr/>
        <p:txBody>
          <a:bodyPr/>
          <a:lstStyle/>
          <a:p>
            <a:r>
              <a:rPr lang="en-US" dirty="0" smtClean="0"/>
              <a:t>Common Thread</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a:t>
            </a:fld>
            <a:endParaRPr lang="en-US"/>
          </a:p>
        </p:txBody>
      </p:sp>
    </p:spTree>
    <p:extLst>
      <p:ext uri="{BB962C8B-B14F-4D97-AF65-F5344CB8AC3E}">
        <p14:creationId xmlns:p14="http://schemas.microsoft.com/office/powerpoint/2010/main" val="781669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610600" cy="4343400"/>
          </a:xfrm>
        </p:spPr>
        <p:txBody>
          <a:bodyPr/>
          <a:lstStyle/>
          <a:p>
            <a:pPr marL="0" indent="0">
              <a:buNone/>
            </a:pPr>
            <a:r>
              <a:rPr lang="en-US" dirty="0" smtClean="0"/>
              <a:t>Ensure </a:t>
            </a:r>
            <a:r>
              <a:rPr lang="en-US" dirty="0"/>
              <a:t>that </a:t>
            </a:r>
            <a:r>
              <a:rPr lang="en-US" dirty="0" smtClean="0"/>
              <a:t>publications </a:t>
            </a:r>
            <a:r>
              <a:rPr lang="en-US" dirty="0"/>
              <a:t>and broadcasts state </a:t>
            </a:r>
            <a:r>
              <a:rPr lang="en-US" dirty="0" smtClean="0"/>
              <a:t>that it is </a:t>
            </a:r>
            <a:r>
              <a:rPr lang="en-US" dirty="0"/>
              <a:t>an equal opportunity employer/program (or otherwise indicate that discrimination </a:t>
            </a:r>
            <a:r>
              <a:rPr lang="en-US" dirty="0" smtClean="0"/>
              <a:t>is </a:t>
            </a:r>
            <a:r>
              <a:rPr lang="en-US" dirty="0"/>
              <a:t>prohibited by Federal law), and indicate that auxiliary aids and services are available upon request to individuals with disabilities.</a:t>
            </a:r>
          </a:p>
          <a:p>
            <a:r>
              <a:rPr lang="en-US" dirty="0"/>
              <a:t> </a:t>
            </a:r>
            <a:r>
              <a:rPr lang="en-US" dirty="0" smtClean="0"/>
              <a:t>Must </a:t>
            </a:r>
            <a:r>
              <a:rPr lang="en-US" dirty="0"/>
              <a:t>not </a:t>
            </a:r>
            <a:r>
              <a:rPr lang="en-US" dirty="0" smtClean="0"/>
              <a:t>communicate any information that </a:t>
            </a:r>
            <a:r>
              <a:rPr lang="en-US" dirty="0"/>
              <a:t>suggests, by text or illustration, that </a:t>
            </a:r>
            <a:r>
              <a:rPr lang="en-US" dirty="0" smtClean="0"/>
              <a:t>it treats </a:t>
            </a:r>
            <a:r>
              <a:rPr lang="en-US" dirty="0"/>
              <a:t>beneficiaries, registrants, applicants, participants, employees or applicants for employment </a:t>
            </a:r>
            <a:r>
              <a:rPr lang="en-US" dirty="0" smtClean="0"/>
              <a:t>differently, </a:t>
            </a:r>
            <a:r>
              <a:rPr lang="en-US" dirty="0"/>
              <a:t>except as such treatment is otherwise permitted under Federal </a:t>
            </a:r>
            <a:r>
              <a:rPr lang="en-US" dirty="0" smtClean="0"/>
              <a:t>law.</a:t>
            </a:r>
            <a:endParaRPr lang="en-US" dirty="0"/>
          </a:p>
          <a:p>
            <a:endParaRPr lang="en-US" dirty="0"/>
          </a:p>
        </p:txBody>
      </p:sp>
      <p:sp>
        <p:nvSpPr>
          <p:cNvPr id="3" name="Title 2"/>
          <p:cNvSpPr>
            <a:spLocks noGrp="1"/>
          </p:cNvSpPr>
          <p:nvPr>
            <p:ph type="title"/>
          </p:nvPr>
        </p:nvSpPr>
        <p:spPr/>
        <p:txBody>
          <a:bodyPr/>
          <a:lstStyle/>
          <a:p>
            <a:r>
              <a:rPr lang="en-US" dirty="0"/>
              <a:t>Quick Look – Notice Pt </a:t>
            </a:r>
            <a:r>
              <a:rPr lang="en-US" dirty="0" smtClean="0"/>
              <a:t>4 </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30</a:t>
            </a:fld>
            <a:endParaRPr lang="en-US"/>
          </a:p>
        </p:txBody>
      </p:sp>
    </p:spTree>
    <p:extLst>
      <p:ext uri="{BB962C8B-B14F-4D97-AF65-F5344CB8AC3E}">
        <p14:creationId xmlns:p14="http://schemas.microsoft.com/office/powerpoint/2010/main" val="532178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610600" cy="4495800"/>
          </a:xfrm>
        </p:spPr>
        <p:txBody>
          <a:bodyPr/>
          <a:lstStyle/>
          <a:p>
            <a:r>
              <a:rPr lang="en-US" dirty="0" smtClean="0"/>
              <a:t>During </a:t>
            </a:r>
            <a:r>
              <a:rPr lang="en-US" dirty="0"/>
              <a:t>each presentation to orient new participants, new employees, and/or the general public to its WIOA Title I–financially assisted program or activity, in person or over the internet or using other technology, a recipient must include a discussion of rights and responsibilities under the nondiscrimination and equal opportunity provisions of WIOA and this part, including the right to file a complaint of discrimination with the recipient or the Director. </a:t>
            </a:r>
            <a:endParaRPr lang="en-US" dirty="0" smtClean="0"/>
          </a:p>
          <a:p>
            <a:r>
              <a:rPr lang="en-US" dirty="0" smtClean="0"/>
              <a:t>This </a:t>
            </a:r>
            <a:r>
              <a:rPr lang="en-US" dirty="0"/>
              <a:t>information must be communicated in appropriate languages </a:t>
            </a:r>
            <a:r>
              <a:rPr lang="en-US" dirty="0" smtClean="0"/>
              <a:t>and </a:t>
            </a:r>
            <a:r>
              <a:rPr lang="en-US" dirty="0"/>
              <a:t>in formats accessible for individuals with </a:t>
            </a:r>
            <a:r>
              <a:rPr lang="en-US" dirty="0" smtClean="0"/>
              <a:t>disabilities. </a:t>
            </a:r>
            <a:endParaRPr lang="en-US" dirty="0"/>
          </a:p>
        </p:txBody>
      </p:sp>
      <p:sp>
        <p:nvSpPr>
          <p:cNvPr id="3" name="Title 2"/>
          <p:cNvSpPr>
            <a:spLocks noGrp="1"/>
          </p:cNvSpPr>
          <p:nvPr>
            <p:ph type="title"/>
          </p:nvPr>
        </p:nvSpPr>
        <p:spPr/>
        <p:txBody>
          <a:bodyPr/>
          <a:lstStyle/>
          <a:p>
            <a:r>
              <a:rPr lang="en-US" dirty="0"/>
              <a:t>Quick Look – Notice Pt </a:t>
            </a:r>
            <a:r>
              <a:rPr lang="en-US" dirty="0" smtClean="0"/>
              <a:t>5 </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31</a:t>
            </a:fld>
            <a:endParaRPr lang="en-US"/>
          </a:p>
        </p:txBody>
      </p:sp>
    </p:spTree>
    <p:extLst>
      <p:ext uri="{BB962C8B-B14F-4D97-AF65-F5344CB8AC3E}">
        <p14:creationId xmlns:p14="http://schemas.microsoft.com/office/powerpoint/2010/main" val="3561862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297363"/>
          </a:xfrm>
        </p:spPr>
        <p:txBody>
          <a:bodyPr/>
          <a:lstStyle/>
          <a:p>
            <a:r>
              <a:rPr lang="en-US" dirty="0" smtClean="0"/>
              <a:t>Each </a:t>
            </a:r>
            <a:r>
              <a:rPr lang="en-US" dirty="0"/>
              <a:t>recipient must collect </a:t>
            </a:r>
            <a:r>
              <a:rPr lang="en-US" dirty="0" smtClean="0"/>
              <a:t>and </a:t>
            </a:r>
            <a:r>
              <a:rPr lang="en-US" dirty="0"/>
              <a:t>maintain </a:t>
            </a:r>
            <a:r>
              <a:rPr lang="en-US" dirty="0" smtClean="0"/>
              <a:t>records on </a:t>
            </a:r>
            <a:r>
              <a:rPr lang="en-US" dirty="0"/>
              <a:t>applicants, registrants, eligible applicants/registrants, participants, </a:t>
            </a:r>
            <a:r>
              <a:rPr lang="en-US" dirty="0" err="1"/>
              <a:t>terminees</a:t>
            </a:r>
            <a:r>
              <a:rPr lang="en-US" dirty="0"/>
              <a:t>, employees, and applicants for employment. </a:t>
            </a:r>
            <a:endParaRPr lang="en-US" dirty="0" smtClean="0"/>
          </a:p>
          <a:p>
            <a:r>
              <a:rPr lang="en-US" dirty="0" smtClean="0"/>
              <a:t>Each </a:t>
            </a:r>
            <a:r>
              <a:rPr lang="en-US" dirty="0"/>
              <a:t>recipient must record the race/ethnicity, sex, age, and where known, disability status, of every applicant, registrant, participant, </a:t>
            </a:r>
            <a:r>
              <a:rPr lang="en-US" dirty="0" err="1"/>
              <a:t>terminee</a:t>
            </a:r>
            <a:r>
              <a:rPr lang="en-US" dirty="0"/>
              <a:t>, applicant for employment, and employee. </a:t>
            </a:r>
            <a:endParaRPr lang="en-US" dirty="0" smtClean="0"/>
          </a:p>
          <a:p>
            <a:r>
              <a:rPr lang="en-US" dirty="0" smtClean="0"/>
              <a:t>Beginning </a:t>
            </a:r>
            <a:r>
              <a:rPr lang="en-US" dirty="0"/>
              <a:t>on January 3, 2019, each recipient must also record the limited English proficiency and preferred language of each applicant, registrant, participant, and </a:t>
            </a:r>
            <a:r>
              <a:rPr lang="en-US" dirty="0" err="1"/>
              <a:t>terminee</a:t>
            </a:r>
            <a:r>
              <a:rPr lang="en-US" dirty="0"/>
              <a:t>. </a:t>
            </a:r>
          </a:p>
        </p:txBody>
      </p:sp>
      <p:sp>
        <p:nvSpPr>
          <p:cNvPr id="3" name="Title 2"/>
          <p:cNvSpPr>
            <a:spLocks noGrp="1"/>
          </p:cNvSpPr>
          <p:nvPr>
            <p:ph type="title"/>
          </p:nvPr>
        </p:nvSpPr>
        <p:spPr/>
        <p:txBody>
          <a:bodyPr/>
          <a:lstStyle/>
          <a:p>
            <a:r>
              <a:rPr lang="en-US" sz="3200" dirty="0"/>
              <a:t>Quick </a:t>
            </a:r>
            <a:r>
              <a:rPr lang="en-US" sz="3200" dirty="0" smtClean="0"/>
              <a:t>Look - Data </a:t>
            </a:r>
            <a:r>
              <a:rPr lang="en-US" sz="3200" dirty="0"/>
              <a:t>and Information Collection and Maintenance </a:t>
            </a:r>
            <a:r>
              <a:rPr lang="en-US" dirty="0" smtClean="0"/>
              <a:t/>
            </a:r>
            <a:br>
              <a:rPr lang="en-US" dirty="0" smtClean="0"/>
            </a:br>
            <a:r>
              <a:rPr lang="en-US" sz="2400" dirty="0" smtClean="0"/>
              <a:t>(</a:t>
            </a:r>
            <a:r>
              <a:rPr lang="en-US" sz="2400" dirty="0"/>
              <a:t>29 CFR 38.41 - 38.45</a:t>
            </a:r>
            <a:r>
              <a:rPr lang="en-US" sz="2400" dirty="0" smtClean="0"/>
              <a:t>)</a:t>
            </a:r>
            <a:endParaRPr lang="en-US" sz="4000"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32</a:t>
            </a:fld>
            <a:endParaRPr lang="en-US"/>
          </a:p>
        </p:txBody>
      </p:sp>
    </p:spTree>
    <p:extLst>
      <p:ext uri="{BB962C8B-B14F-4D97-AF65-F5344CB8AC3E}">
        <p14:creationId xmlns:p14="http://schemas.microsoft.com/office/powerpoint/2010/main" val="978406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610600" cy="3992563"/>
          </a:xfrm>
        </p:spPr>
        <p:txBody>
          <a:bodyPr/>
          <a:lstStyle/>
          <a:p>
            <a:r>
              <a:rPr lang="en-US" dirty="0" smtClean="0"/>
              <a:t>Records must </a:t>
            </a:r>
            <a:r>
              <a:rPr lang="en-US" dirty="0"/>
              <a:t>be stored in a manner that ensures confidentiality, and must be used only for the purposes of</a:t>
            </a:r>
            <a:r>
              <a:rPr lang="en-US" dirty="0" smtClean="0"/>
              <a:t> reporting</a:t>
            </a:r>
            <a:r>
              <a:rPr lang="en-US" dirty="0"/>
              <a:t>; determining eligibility, where appropriate, for WIOA Title I–financially assisted programs or activities; determining the extent to which the recipient is operating its WIOA Title I–financially assisted program or activity in a nondiscriminatory manner; or other use authorized by law.</a:t>
            </a:r>
            <a:endParaRPr lang="en-US" dirty="0" smtClean="0"/>
          </a:p>
        </p:txBody>
      </p:sp>
      <p:sp>
        <p:nvSpPr>
          <p:cNvPr id="3" name="Title 2"/>
          <p:cNvSpPr>
            <a:spLocks noGrp="1"/>
          </p:cNvSpPr>
          <p:nvPr>
            <p:ph type="title"/>
          </p:nvPr>
        </p:nvSpPr>
        <p:spPr/>
        <p:txBody>
          <a:bodyPr/>
          <a:lstStyle/>
          <a:p>
            <a:r>
              <a:rPr lang="en-US" dirty="0"/>
              <a:t>Quick Look </a:t>
            </a:r>
            <a:r>
              <a:rPr lang="en-US" dirty="0" smtClean="0"/>
              <a:t>– Data Pt 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33</a:t>
            </a:fld>
            <a:endParaRPr lang="en-US"/>
          </a:p>
        </p:txBody>
      </p:sp>
    </p:spTree>
    <p:extLst>
      <p:ext uri="{BB962C8B-B14F-4D97-AF65-F5344CB8AC3E}">
        <p14:creationId xmlns:p14="http://schemas.microsoft.com/office/powerpoint/2010/main" val="2348643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297363"/>
          </a:xfrm>
        </p:spPr>
        <p:txBody>
          <a:bodyPr/>
          <a:lstStyle/>
          <a:p>
            <a:r>
              <a:rPr lang="en-US" dirty="0" smtClean="0"/>
              <a:t>Any </a:t>
            </a:r>
            <a:r>
              <a:rPr lang="en-US" dirty="0"/>
              <a:t>medical or disability-related </a:t>
            </a:r>
            <a:r>
              <a:rPr lang="en-US" dirty="0" smtClean="0"/>
              <a:t>information, </a:t>
            </a:r>
            <a:r>
              <a:rPr lang="en-US" dirty="0"/>
              <a:t>including information that could lead to the disclosure of a disability, must be collected on separate forms. </a:t>
            </a:r>
            <a:endParaRPr lang="en-US" dirty="0" smtClean="0"/>
          </a:p>
          <a:p>
            <a:r>
              <a:rPr lang="en-US" dirty="0" smtClean="0"/>
              <a:t>All </a:t>
            </a:r>
            <a:r>
              <a:rPr lang="en-US" dirty="0"/>
              <a:t>such information, whether in hard copy, electronic, or both, must be </a:t>
            </a:r>
            <a:r>
              <a:rPr lang="en-US" dirty="0" smtClean="0"/>
              <a:t>maintained, </a:t>
            </a:r>
            <a:r>
              <a:rPr lang="en-US" dirty="0"/>
              <a:t>apart from any other information about the individual, and treated as confidential. </a:t>
            </a:r>
            <a:endParaRPr lang="en-US" dirty="0" smtClean="0"/>
          </a:p>
          <a:p>
            <a:r>
              <a:rPr lang="en-US" dirty="0" smtClean="0"/>
              <a:t>These files, electronic </a:t>
            </a:r>
            <a:r>
              <a:rPr lang="en-US" dirty="0"/>
              <a:t>or hard copy, </a:t>
            </a:r>
            <a:r>
              <a:rPr lang="en-US" dirty="0" smtClean="0"/>
              <a:t>must </a:t>
            </a:r>
            <a:r>
              <a:rPr lang="en-US" dirty="0"/>
              <a:t>be locked or otherwise secured (for example, through password protection). </a:t>
            </a:r>
          </a:p>
          <a:p>
            <a:pPr marL="0" indent="0">
              <a:buNone/>
            </a:pPr>
            <a:r>
              <a:rPr lang="en-US" dirty="0"/>
              <a:t> </a:t>
            </a:r>
            <a:endParaRPr lang="en-US" dirty="0" smtClean="0"/>
          </a:p>
        </p:txBody>
      </p:sp>
      <p:sp>
        <p:nvSpPr>
          <p:cNvPr id="3" name="Title 2"/>
          <p:cNvSpPr>
            <a:spLocks noGrp="1"/>
          </p:cNvSpPr>
          <p:nvPr>
            <p:ph type="title"/>
          </p:nvPr>
        </p:nvSpPr>
        <p:spPr/>
        <p:txBody>
          <a:bodyPr/>
          <a:lstStyle/>
          <a:p>
            <a:r>
              <a:rPr lang="en-US" dirty="0"/>
              <a:t>Quick Look – Data Pt </a:t>
            </a:r>
            <a:r>
              <a:rPr lang="en-US" dirty="0" smtClean="0"/>
              <a:t>3</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34</a:t>
            </a:fld>
            <a:endParaRPr lang="en-US"/>
          </a:p>
        </p:txBody>
      </p:sp>
    </p:spTree>
    <p:extLst>
      <p:ext uri="{BB962C8B-B14F-4D97-AF65-F5344CB8AC3E}">
        <p14:creationId xmlns:p14="http://schemas.microsoft.com/office/powerpoint/2010/main" val="35678586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10600" cy="4525963"/>
          </a:xfrm>
        </p:spPr>
        <p:txBody>
          <a:bodyPr/>
          <a:lstStyle/>
          <a:p>
            <a:r>
              <a:rPr lang="en-US" dirty="0" smtClean="0"/>
              <a:t>Disability </a:t>
            </a:r>
            <a:r>
              <a:rPr lang="en-US" dirty="0"/>
              <a:t>or medical condition </a:t>
            </a:r>
            <a:r>
              <a:rPr lang="en-US" dirty="0" smtClean="0"/>
              <a:t>can only be shared  </a:t>
            </a:r>
            <a:r>
              <a:rPr lang="en-US" dirty="0"/>
              <a:t>under </a:t>
            </a:r>
            <a:r>
              <a:rPr lang="en-US" dirty="0" smtClean="0"/>
              <a:t>limited circumstances</a:t>
            </a:r>
            <a:r>
              <a:rPr lang="en-US" dirty="0"/>
              <a:t>:</a:t>
            </a:r>
          </a:p>
          <a:p>
            <a:pPr lvl="1"/>
            <a:r>
              <a:rPr lang="en-US" dirty="0" smtClean="0"/>
              <a:t>Program </a:t>
            </a:r>
            <a:r>
              <a:rPr lang="en-US" dirty="0"/>
              <a:t>staff who are responsible for documenting eligibility, </a:t>
            </a:r>
            <a:r>
              <a:rPr lang="en-US" dirty="0" smtClean="0"/>
              <a:t>when </a:t>
            </a:r>
            <a:r>
              <a:rPr lang="en-US" dirty="0"/>
              <a:t>disability is an eligibility </a:t>
            </a:r>
            <a:r>
              <a:rPr lang="en-US" dirty="0" smtClean="0"/>
              <a:t>criterion. </a:t>
            </a:r>
            <a:endParaRPr lang="en-US" dirty="0"/>
          </a:p>
          <a:p>
            <a:pPr lvl="1"/>
            <a:r>
              <a:rPr lang="en-US" dirty="0" smtClean="0"/>
              <a:t>First </a:t>
            </a:r>
            <a:r>
              <a:rPr lang="en-US" dirty="0"/>
              <a:t>aid and safety personnel who need access to underlying documentation </a:t>
            </a:r>
            <a:r>
              <a:rPr lang="en-US" dirty="0" smtClean="0"/>
              <a:t>in </a:t>
            </a:r>
            <a:r>
              <a:rPr lang="en-US" dirty="0"/>
              <a:t>an emergency.</a:t>
            </a:r>
          </a:p>
          <a:p>
            <a:pPr lvl="1"/>
            <a:r>
              <a:rPr lang="en-US" dirty="0" smtClean="0"/>
              <a:t>Government </a:t>
            </a:r>
            <a:r>
              <a:rPr lang="en-US" dirty="0"/>
              <a:t>officials </a:t>
            </a:r>
            <a:r>
              <a:rPr lang="en-US" dirty="0" smtClean="0"/>
              <a:t>investigating compliance with Federal </a:t>
            </a:r>
            <a:r>
              <a:rPr lang="en-US" dirty="0"/>
              <a:t>laws. </a:t>
            </a:r>
          </a:p>
          <a:p>
            <a:pPr lvl="1"/>
            <a:r>
              <a:rPr lang="en-US" dirty="0" smtClean="0"/>
              <a:t>Supervisors</a:t>
            </a:r>
            <a:r>
              <a:rPr lang="en-US" dirty="0"/>
              <a:t>, managers, and other necessary personnel </a:t>
            </a:r>
            <a:r>
              <a:rPr lang="en-US" dirty="0" smtClean="0"/>
              <a:t>regarding </a:t>
            </a:r>
            <a:r>
              <a:rPr lang="en-US" dirty="0"/>
              <a:t>restrictions on the activities of individuals with disabilities and regarding reasonable accommodations for such individuals. </a:t>
            </a:r>
          </a:p>
          <a:p>
            <a:pPr marL="0" indent="0">
              <a:buNone/>
            </a:pPr>
            <a:endParaRPr lang="en-US" dirty="0" smtClean="0"/>
          </a:p>
        </p:txBody>
      </p:sp>
      <p:sp>
        <p:nvSpPr>
          <p:cNvPr id="3" name="Title 2"/>
          <p:cNvSpPr>
            <a:spLocks noGrp="1"/>
          </p:cNvSpPr>
          <p:nvPr>
            <p:ph type="title"/>
          </p:nvPr>
        </p:nvSpPr>
        <p:spPr/>
        <p:txBody>
          <a:bodyPr/>
          <a:lstStyle/>
          <a:p>
            <a:r>
              <a:rPr lang="en-US" dirty="0"/>
              <a:t>Quick Look – Data Pt </a:t>
            </a:r>
            <a:r>
              <a:rPr lang="en-US" dirty="0" smtClean="0"/>
              <a:t>4</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35</a:t>
            </a:fld>
            <a:endParaRPr lang="en-US"/>
          </a:p>
        </p:txBody>
      </p:sp>
    </p:spTree>
    <p:extLst>
      <p:ext uri="{BB962C8B-B14F-4D97-AF65-F5344CB8AC3E}">
        <p14:creationId xmlns:p14="http://schemas.microsoft.com/office/powerpoint/2010/main" val="672189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297363"/>
          </a:xfrm>
        </p:spPr>
        <p:txBody>
          <a:bodyPr/>
          <a:lstStyle/>
          <a:p>
            <a:pPr marL="0" indent="0">
              <a:buNone/>
            </a:pPr>
            <a:r>
              <a:rPr lang="en-US" dirty="0"/>
              <a:t>Data and Information Collection and </a:t>
            </a:r>
            <a:r>
              <a:rPr lang="en-US" dirty="0" smtClean="0"/>
              <a:t>Maintenance (29 CFR 38.41 - 38.45)</a:t>
            </a:r>
          </a:p>
          <a:p>
            <a:r>
              <a:rPr lang="en-US" dirty="0"/>
              <a:t>Each recipient must maintain, and submit to CRC upon request, a log of complaints filed with the recipient that allege discrimination on the basis(</a:t>
            </a:r>
            <a:r>
              <a:rPr lang="en-US" dirty="0" err="1"/>
              <a:t>es</a:t>
            </a:r>
            <a:r>
              <a:rPr lang="en-US" dirty="0"/>
              <a:t>) of race, color, religion, sex (including pregnancy, childbirth, and related medical conditions, transgender status, and gender identity), national origin, age, disability, political affiliation or belief, citizenship, and/or participation in a WIOA Title I–financially assisted program or activity. </a:t>
            </a:r>
            <a:endParaRPr lang="en-US" dirty="0" smtClean="0"/>
          </a:p>
          <a:p>
            <a:pPr marL="0" indent="0">
              <a:buNone/>
            </a:pPr>
            <a:r>
              <a:rPr lang="en-US" dirty="0" smtClean="0"/>
              <a:t> </a:t>
            </a:r>
          </a:p>
        </p:txBody>
      </p:sp>
      <p:sp>
        <p:nvSpPr>
          <p:cNvPr id="3" name="Title 2"/>
          <p:cNvSpPr>
            <a:spLocks noGrp="1"/>
          </p:cNvSpPr>
          <p:nvPr>
            <p:ph type="title"/>
          </p:nvPr>
        </p:nvSpPr>
        <p:spPr/>
        <p:txBody>
          <a:bodyPr/>
          <a:lstStyle/>
          <a:p>
            <a:r>
              <a:rPr lang="en-US" dirty="0"/>
              <a:t>Quick Look – Data Pt </a:t>
            </a:r>
            <a:r>
              <a:rPr lang="en-US" dirty="0" smtClean="0"/>
              <a:t>5</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36</a:t>
            </a:fld>
            <a:endParaRPr lang="en-US"/>
          </a:p>
        </p:txBody>
      </p:sp>
    </p:spTree>
    <p:extLst>
      <p:ext uri="{BB962C8B-B14F-4D97-AF65-F5344CB8AC3E}">
        <p14:creationId xmlns:p14="http://schemas.microsoft.com/office/powerpoint/2010/main" val="2601613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297363"/>
          </a:xfrm>
        </p:spPr>
        <p:txBody>
          <a:bodyPr/>
          <a:lstStyle/>
          <a:p>
            <a:r>
              <a:rPr lang="en-US" dirty="0" smtClean="0"/>
              <a:t>Each </a:t>
            </a:r>
            <a:r>
              <a:rPr lang="en-US" dirty="0"/>
              <a:t>grant applicant and recipient must promptly notify the Director when any administrative enforcement actions or lawsuits are filed against it alleging discrimination on the basis of race, color, religion, sex (including pregnancy, childbirth, and related medical conditions, transgender status, and gender identity), national origin (including limited English proficiency), age, disability, or political affiliation or belief, or, for beneficiaries, applicants, and participants only, on the basis of citizenship or participation in a WIOA Title I–financially assisted program or activity. </a:t>
            </a:r>
            <a:endParaRPr lang="en-US" dirty="0" smtClean="0"/>
          </a:p>
        </p:txBody>
      </p:sp>
      <p:sp>
        <p:nvSpPr>
          <p:cNvPr id="3" name="Title 2"/>
          <p:cNvSpPr>
            <a:spLocks noGrp="1"/>
          </p:cNvSpPr>
          <p:nvPr>
            <p:ph type="title"/>
          </p:nvPr>
        </p:nvSpPr>
        <p:spPr/>
        <p:txBody>
          <a:bodyPr/>
          <a:lstStyle/>
          <a:p>
            <a:r>
              <a:rPr lang="en-US" dirty="0"/>
              <a:t>Quick Look – Data Pt </a:t>
            </a:r>
            <a:r>
              <a:rPr lang="en-US" dirty="0" smtClean="0"/>
              <a:t>6</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37</a:t>
            </a:fld>
            <a:endParaRPr lang="en-US"/>
          </a:p>
        </p:txBody>
      </p:sp>
    </p:spTree>
    <p:extLst>
      <p:ext uri="{BB962C8B-B14F-4D97-AF65-F5344CB8AC3E}">
        <p14:creationId xmlns:p14="http://schemas.microsoft.com/office/powerpoint/2010/main" val="2960380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297363"/>
          </a:xfrm>
        </p:spPr>
        <p:txBody>
          <a:bodyPr/>
          <a:lstStyle/>
          <a:p>
            <a:r>
              <a:rPr lang="en-US" dirty="0" smtClean="0"/>
              <a:t>Each </a:t>
            </a:r>
            <a:r>
              <a:rPr lang="en-US" dirty="0"/>
              <a:t>recipient must </a:t>
            </a:r>
            <a:r>
              <a:rPr lang="en-US" dirty="0" smtClean="0"/>
              <a:t>maintain records, </a:t>
            </a:r>
            <a:r>
              <a:rPr lang="en-US" dirty="0"/>
              <a:t>whether they exist in electronic form (including email) or hard copy, for a period of not less than three years from the close of the applicable program year:</a:t>
            </a:r>
          </a:p>
          <a:p>
            <a:r>
              <a:rPr lang="en-US" dirty="0" smtClean="0"/>
              <a:t>Where </a:t>
            </a:r>
            <a:r>
              <a:rPr lang="en-US" dirty="0"/>
              <a:t>a discrimination complaint has been filed or compliance review initiated, </a:t>
            </a:r>
            <a:r>
              <a:rPr lang="en-US" dirty="0" smtClean="0"/>
              <a:t>maintain records (related to the complaint or review) </a:t>
            </a:r>
            <a:r>
              <a:rPr lang="en-US" dirty="0"/>
              <a:t>for a period of not less than three years from the date of final action related to resolution of the complaint or compliance review. </a:t>
            </a:r>
          </a:p>
          <a:p>
            <a:pPr marL="0" indent="0">
              <a:buNone/>
            </a:pPr>
            <a:endParaRPr lang="en-US" dirty="0" smtClean="0"/>
          </a:p>
        </p:txBody>
      </p:sp>
      <p:sp>
        <p:nvSpPr>
          <p:cNvPr id="3" name="Title 2"/>
          <p:cNvSpPr>
            <a:spLocks noGrp="1"/>
          </p:cNvSpPr>
          <p:nvPr>
            <p:ph type="title"/>
          </p:nvPr>
        </p:nvSpPr>
        <p:spPr/>
        <p:txBody>
          <a:bodyPr/>
          <a:lstStyle/>
          <a:p>
            <a:r>
              <a:rPr lang="en-US" dirty="0"/>
              <a:t>Quick Look – Data Pt </a:t>
            </a:r>
            <a:r>
              <a:rPr lang="en-US" dirty="0" smtClean="0"/>
              <a:t>7</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38</a:t>
            </a:fld>
            <a:endParaRPr lang="en-US"/>
          </a:p>
        </p:txBody>
      </p:sp>
    </p:spTree>
    <p:extLst>
      <p:ext uri="{BB962C8B-B14F-4D97-AF65-F5344CB8AC3E}">
        <p14:creationId xmlns:p14="http://schemas.microsoft.com/office/powerpoint/2010/main" val="3568112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3916363"/>
          </a:xfrm>
        </p:spPr>
        <p:txBody>
          <a:bodyPr/>
          <a:lstStyle/>
          <a:p>
            <a:r>
              <a:rPr lang="en-US" dirty="0" smtClean="0"/>
              <a:t>Take </a:t>
            </a:r>
            <a:r>
              <a:rPr lang="en-US" dirty="0"/>
              <a:t>appropriate steps </a:t>
            </a:r>
            <a:r>
              <a:rPr lang="en-US" dirty="0" smtClean="0"/>
              <a:t>to </a:t>
            </a:r>
            <a:r>
              <a:rPr lang="en-US" dirty="0"/>
              <a:t>include members of the various groups protected by these regulations including but not limited to persons of different sexes, various racial and ethnic/national origin groups, various religions, individuals with limited English proficiency, individuals with disabilities, and individuals in different age groups. </a:t>
            </a:r>
          </a:p>
        </p:txBody>
      </p:sp>
      <p:sp>
        <p:nvSpPr>
          <p:cNvPr id="3" name="Title 2"/>
          <p:cNvSpPr>
            <a:spLocks noGrp="1"/>
          </p:cNvSpPr>
          <p:nvPr>
            <p:ph type="title"/>
          </p:nvPr>
        </p:nvSpPr>
        <p:spPr/>
        <p:txBody>
          <a:bodyPr/>
          <a:lstStyle/>
          <a:p>
            <a:r>
              <a:rPr lang="en-US" dirty="0"/>
              <a:t>Quick Look </a:t>
            </a:r>
            <a:r>
              <a:rPr lang="en-US" dirty="0" smtClean="0"/>
              <a:t>- Affirmative Outreach</a:t>
            </a:r>
            <a:br>
              <a:rPr lang="en-US" dirty="0" smtClean="0"/>
            </a:br>
            <a:r>
              <a:rPr lang="en-US" sz="2800" dirty="0" smtClean="0"/>
              <a:t>(29 </a:t>
            </a:r>
            <a:r>
              <a:rPr lang="en-US" sz="2800" dirty="0"/>
              <a:t>CFR 38.40</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39</a:t>
            </a:fld>
            <a:endParaRPr lang="en-US"/>
          </a:p>
        </p:txBody>
      </p:sp>
    </p:spTree>
    <p:extLst>
      <p:ext uri="{BB962C8B-B14F-4D97-AF65-F5344CB8AC3E}">
        <p14:creationId xmlns:p14="http://schemas.microsoft.com/office/powerpoint/2010/main" val="97840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90800"/>
            <a:ext cx="8686800" cy="3611563"/>
          </a:xfrm>
        </p:spPr>
        <p:txBody>
          <a:bodyPr/>
          <a:lstStyle/>
          <a:p>
            <a:pPr marL="0" indent="0">
              <a:buNone/>
            </a:pPr>
            <a:r>
              <a:rPr lang="en-US" dirty="0" smtClean="0"/>
              <a:t>An Act to enforce the constitutional right to vote, to confer jurisdiction upon the district courts of the United States to provide injunctive relief against discrimination in public accommodations, to authorize the Attorney General to institute suits to protect constitutional rights in public facilities and public education, to extend the Commission on Civil Rights, to prevent discrimination in federally assisted programs, to establish a Commission on Equal Employment Opportunity, and for other purposes. </a:t>
            </a:r>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Civil Rights Act of 1964</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a:t>
            </a:fld>
            <a:endParaRPr lang="en-US"/>
          </a:p>
        </p:txBody>
      </p:sp>
    </p:spTree>
    <p:extLst>
      <p:ext uri="{BB962C8B-B14F-4D97-AF65-F5344CB8AC3E}">
        <p14:creationId xmlns:p14="http://schemas.microsoft.com/office/powerpoint/2010/main" val="4276781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800" cy="3916363"/>
          </a:xfrm>
        </p:spPr>
        <p:txBody>
          <a:bodyPr/>
          <a:lstStyle/>
          <a:p>
            <a:pPr marL="0" indent="0">
              <a:buNone/>
            </a:pPr>
            <a:r>
              <a:rPr lang="en-US" dirty="0"/>
              <a:t>Affirmative </a:t>
            </a:r>
            <a:r>
              <a:rPr lang="en-US" dirty="0" smtClean="0"/>
              <a:t>Outreach (29 CFR 38.40)</a:t>
            </a:r>
          </a:p>
          <a:p>
            <a:r>
              <a:rPr lang="en-US" dirty="0" smtClean="0"/>
              <a:t>Such </a:t>
            </a:r>
            <a:r>
              <a:rPr lang="en-US" dirty="0"/>
              <a:t>efforts may include, but are not limited to: </a:t>
            </a:r>
          </a:p>
          <a:p>
            <a:pPr lvl="1"/>
            <a:r>
              <a:rPr lang="en-US" dirty="0"/>
              <a:t> (a) Advertising the recipient’s programs and/or activities in media, such as newspapers or radio programs, that specifically target various populations;</a:t>
            </a:r>
          </a:p>
          <a:p>
            <a:pPr lvl="1"/>
            <a:r>
              <a:rPr lang="en-US" dirty="0"/>
              <a:t> (b) Sending notices about openings in the recipient’s programs and/or activities to schools or community service groups that serve various populations; and</a:t>
            </a:r>
          </a:p>
          <a:p>
            <a:pPr lvl="1"/>
            <a:r>
              <a:rPr lang="en-US" dirty="0"/>
              <a:t> (c) Consulting with appropriate community service groups about ways in which the recipient may improve its outreach and service to various populations.</a:t>
            </a:r>
          </a:p>
          <a:p>
            <a:endParaRPr lang="en-US" dirty="0"/>
          </a:p>
        </p:txBody>
      </p:sp>
      <p:sp>
        <p:nvSpPr>
          <p:cNvPr id="3" name="Title 2"/>
          <p:cNvSpPr>
            <a:spLocks noGrp="1"/>
          </p:cNvSpPr>
          <p:nvPr>
            <p:ph type="title"/>
          </p:nvPr>
        </p:nvSpPr>
        <p:spPr/>
        <p:txBody>
          <a:bodyPr/>
          <a:lstStyle/>
          <a:p>
            <a:r>
              <a:rPr lang="en-US" dirty="0"/>
              <a:t>Quick Look </a:t>
            </a:r>
            <a:r>
              <a:rPr lang="en-US" dirty="0" smtClean="0"/>
              <a:t>– Outreach Pt 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40</a:t>
            </a:fld>
            <a:endParaRPr lang="en-US"/>
          </a:p>
        </p:txBody>
      </p:sp>
    </p:spTree>
    <p:extLst>
      <p:ext uri="{BB962C8B-B14F-4D97-AF65-F5344CB8AC3E}">
        <p14:creationId xmlns:p14="http://schemas.microsoft.com/office/powerpoint/2010/main" val="23246412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534400" cy="3992563"/>
          </a:xfrm>
        </p:spPr>
        <p:txBody>
          <a:bodyPr/>
          <a:lstStyle/>
          <a:p>
            <a:pPr marL="0" indent="0">
              <a:buNone/>
            </a:pPr>
            <a:r>
              <a:rPr lang="en-US" dirty="0" smtClean="0"/>
              <a:t>(1) The initial written notice to the complainant must:</a:t>
            </a:r>
          </a:p>
          <a:p>
            <a:pPr marL="303213" lvl="1" indent="0">
              <a:buNone/>
            </a:pPr>
            <a:r>
              <a:rPr lang="en-US" dirty="0" smtClean="0"/>
              <a:t> </a:t>
            </a:r>
            <a:r>
              <a:rPr lang="en-US" dirty="0"/>
              <a:t>(i) Acknowledge that the recipient has received the complaint</a:t>
            </a:r>
          </a:p>
          <a:p>
            <a:pPr marL="303213" lvl="1" indent="0">
              <a:buNone/>
            </a:pPr>
            <a:r>
              <a:rPr lang="en-US" dirty="0"/>
              <a:t> (ii)</a:t>
            </a:r>
            <a:r>
              <a:rPr lang="en-US" dirty="0" smtClean="0"/>
              <a:t> Contain notice </a:t>
            </a:r>
            <a:r>
              <a:rPr lang="en-US" dirty="0"/>
              <a:t>that the complainant has the right to be represented</a:t>
            </a:r>
          </a:p>
          <a:p>
            <a:pPr marL="303213" lvl="1" indent="0">
              <a:buNone/>
            </a:pPr>
            <a:r>
              <a:rPr lang="en-US" dirty="0"/>
              <a:t> (iii)</a:t>
            </a:r>
            <a:r>
              <a:rPr lang="en-US" dirty="0" smtClean="0"/>
              <a:t> Contain notice </a:t>
            </a:r>
            <a:r>
              <a:rPr lang="en-US" dirty="0"/>
              <a:t>of rights contained in the EO Notice</a:t>
            </a:r>
          </a:p>
          <a:p>
            <a:pPr marL="303213" lvl="1" indent="0">
              <a:buNone/>
            </a:pPr>
            <a:r>
              <a:rPr lang="en-US" dirty="0"/>
              <a:t>(iv)</a:t>
            </a:r>
            <a:r>
              <a:rPr lang="en-US" dirty="0" smtClean="0"/>
              <a:t> Contain notice </a:t>
            </a:r>
            <a:r>
              <a:rPr lang="en-US" dirty="0"/>
              <a:t>that the complainant has the right to request and receive, at no cost, auxiliary aids and services, language assistance services, and that this notice will be translated into </a:t>
            </a:r>
            <a:r>
              <a:rPr lang="en-US" dirty="0" smtClean="0"/>
              <a:t>non-English </a:t>
            </a:r>
            <a:r>
              <a:rPr lang="en-US" dirty="0"/>
              <a:t>languages</a:t>
            </a:r>
          </a:p>
          <a:p>
            <a:pPr marL="0" indent="0">
              <a:buNone/>
            </a:pPr>
            <a:r>
              <a:rPr lang="en-US" dirty="0" smtClean="0"/>
              <a:t> </a:t>
            </a:r>
            <a:endParaRPr lang="en-US" dirty="0"/>
          </a:p>
        </p:txBody>
      </p:sp>
      <p:sp>
        <p:nvSpPr>
          <p:cNvPr id="3" name="Title 2"/>
          <p:cNvSpPr>
            <a:spLocks noGrp="1"/>
          </p:cNvSpPr>
          <p:nvPr>
            <p:ph type="title"/>
          </p:nvPr>
        </p:nvSpPr>
        <p:spPr/>
        <p:txBody>
          <a:bodyPr/>
          <a:lstStyle/>
          <a:p>
            <a:r>
              <a:rPr lang="en-US" sz="4000" dirty="0"/>
              <a:t>Quick </a:t>
            </a:r>
            <a:r>
              <a:rPr lang="en-US" sz="4000" dirty="0" smtClean="0"/>
              <a:t>Look - Complaint Processing</a:t>
            </a:r>
            <a:r>
              <a:rPr lang="en-US" dirty="0" smtClean="0"/>
              <a:t/>
            </a:r>
            <a:br>
              <a:rPr lang="en-US" dirty="0" smtClean="0"/>
            </a:br>
            <a:r>
              <a:rPr lang="en-US" sz="2800" dirty="0" smtClean="0"/>
              <a:t>(</a:t>
            </a:r>
            <a:r>
              <a:rPr lang="en-US" sz="2800" dirty="0"/>
              <a:t>29 CFR 38.72 - 38.73</a:t>
            </a:r>
            <a:r>
              <a:rPr lang="en-US" sz="2800" dirty="0" smtClean="0"/>
              <a:t>)</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41</a:t>
            </a:fld>
            <a:endParaRPr lang="en-US"/>
          </a:p>
        </p:txBody>
      </p:sp>
    </p:spTree>
    <p:extLst>
      <p:ext uri="{BB962C8B-B14F-4D97-AF65-F5344CB8AC3E}">
        <p14:creationId xmlns:p14="http://schemas.microsoft.com/office/powerpoint/2010/main" val="978406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534400" cy="3992563"/>
          </a:xfrm>
        </p:spPr>
        <p:txBody>
          <a:bodyPr/>
          <a:lstStyle/>
          <a:p>
            <a:pPr marL="0" indent="0">
              <a:buNone/>
            </a:pPr>
            <a:r>
              <a:rPr lang="en-US" dirty="0" smtClean="0"/>
              <a:t> </a:t>
            </a:r>
            <a:r>
              <a:rPr lang="en-US" dirty="0"/>
              <a:t>(2) A written </a:t>
            </a:r>
            <a:r>
              <a:rPr lang="en-US" dirty="0" smtClean="0"/>
              <a:t>statement to the complainant </a:t>
            </a:r>
            <a:r>
              <a:rPr lang="en-US" dirty="0"/>
              <a:t>of the issue(s</a:t>
            </a:r>
            <a:r>
              <a:rPr lang="en-US" dirty="0" smtClean="0"/>
              <a:t>) that </a:t>
            </a:r>
            <a:r>
              <a:rPr lang="en-US" dirty="0"/>
              <a:t>includes the following information:</a:t>
            </a:r>
          </a:p>
          <a:p>
            <a:pPr marL="303213" lvl="1" indent="0">
              <a:buNone/>
            </a:pPr>
            <a:r>
              <a:rPr lang="en-US" dirty="0"/>
              <a:t> (i) A list of the issues raised in the complaint; and</a:t>
            </a:r>
          </a:p>
          <a:p>
            <a:pPr marL="303213" lvl="1" indent="0">
              <a:buNone/>
            </a:pPr>
            <a:r>
              <a:rPr lang="en-US" dirty="0"/>
              <a:t> (ii) For each such issue, a statement whether the recipient will accept the issue for investigation or reject the issue, and the reasons for each rejection. </a:t>
            </a:r>
          </a:p>
          <a:p>
            <a:pPr marL="0" indent="0">
              <a:buNone/>
            </a:pPr>
            <a:r>
              <a:rPr lang="en-US" dirty="0"/>
              <a:t> (3) A period for fact-finding or </a:t>
            </a:r>
            <a:r>
              <a:rPr lang="en-US" dirty="0" smtClean="0"/>
              <a:t>investigation.</a:t>
            </a:r>
            <a:endParaRPr lang="en-US" dirty="0"/>
          </a:p>
          <a:p>
            <a:pPr marL="0" indent="0">
              <a:buNone/>
            </a:pPr>
            <a:endParaRPr lang="en-US" dirty="0"/>
          </a:p>
        </p:txBody>
      </p:sp>
      <p:sp>
        <p:nvSpPr>
          <p:cNvPr id="3" name="Title 2"/>
          <p:cNvSpPr>
            <a:spLocks noGrp="1"/>
          </p:cNvSpPr>
          <p:nvPr>
            <p:ph type="title"/>
          </p:nvPr>
        </p:nvSpPr>
        <p:spPr/>
        <p:txBody>
          <a:bodyPr/>
          <a:lstStyle/>
          <a:p>
            <a:r>
              <a:rPr lang="en-US" dirty="0"/>
              <a:t>Quick Look </a:t>
            </a:r>
            <a:r>
              <a:rPr lang="en-US" dirty="0" smtClean="0"/>
              <a:t>– Complaint Pt 2</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42</a:t>
            </a:fld>
            <a:endParaRPr lang="en-US"/>
          </a:p>
        </p:txBody>
      </p:sp>
    </p:spTree>
    <p:extLst>
      <p:ext uri="{BB962C8B-B14F-4D97-AF65-F5344CB8AC3E}">
        <p14:creationId xmlns:p14="http://schemas.microsoft.com/office/powerpoint/2010/main" val="3785122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534400" cy="4221163"/>
          </a:xfrm>
        </p:spPr>
        <p:txBody>
          <a:bodyPr/>
          <a:lstStyle/>
          <a:p>
            <a:pPr marL="0" indent="0">
              <a:buNone/>
            </a:pPr>
            <a:r>
              <a:rPr lang="en-US" dirty="0" smtClean="0"/>
              <a:t>(</a:t>
            </a:r>
            <a:r>
              <a:rPr lang="en-US" dirty="0"/>
              <a:t>4) A period during which the recipient attempts to resolve the </a:t>
            </a:r>
            <a:r>
              <a:rPr lang="en-US" dirty="0" smtClean="0"/>
              <a:t>complaint including the use of alternative dispute resolution: </a:t>
            </a:r>
            <a:endParaRPr lang="en-US" dirty="0"/>
          </a:p>
          <a:p>
            <a:pPr marL="303213" lvl="1" indent="0">
              <a:buNone/>
            </a:pPr>
            <a:r>
              <a:rPr lang="en-US" dirty="0"/>
              <a:t> (1) The complainant may attempt ADR at any time after the complainant </a:t>
            </a:r>
            <a:r>
              <a:rPr lang="en-US" dirty="0" smtClean="0"/>
              <a:t>was </a:t>
            </a:r>
            <a:r>
              <a:rPr lang="en-US" dirty="0"/>
              <a:t>filed </a:t>
            </a:r>
            <a:r>
              <a:rPr lang="en-US" dirty="0" smtClean="0"/>
              <a:t>but before the </a:t>
            </a:r>
            <a:r>
              <a:rPr lang="en-US" dirty="0"/>
              <a:t>Notice of Final </a:t>
            </a:r>
            <a:r>
              <a:rPr lang="en-US" dirty="0" smtClean="0"/>
              <a:t>Action</a:t>
            </a:r>
            <a:endParaRPr lang="en-US" dirty="0"/>
          </a:p>
          <a:p>
            <a:pPr marL="303213" lvl="1" indent="0">
              <a:buNone/>
            </a:pPr>
            <a:r>
              <a:rPr lang="en-US" dirty="0"/>
              <a:t> (2) The choice whether to use ADR </a:t>
            </a:r>
            <a:r>
              <a:rPr lang="en-US" dirty="0" smtClean="0"/>
              <a:t>rests </a:t>
            </a:r>
            <a:r>
              <a:rPr lang="en-US" dirty="0"/>
              <a:t>with the complainant. </a:t>
            </a:r>
          </a:p>
          <a:p>
            <a:pPr marL="303213" lvl="1" indent="0">
              <a:buNone/>
            </a:pPr>
            <a:r>
              <a:rPr lang="en-US" dirty="0"/>
              <a:t> (3) </a:t>
            </a:r>
            <a:r>
              <a:rPr lang="en-US" dirty="0" smtClean="0"/>
              <a:t>CRC may be notified if any </a:t>
            </a:r>
            <a:r>
              <a:rPr lang="en-US" dirty="0"/>
              <a:t>agreement reached under ADR </a:t>
            </a:r>
            <a:r>
              <a:rPr lang="en-US" dirty="0" smtClean="0"/>
              <a:t>is </a:t>
            </a:r>
            <a:r>
              <a:rPr lang="en-US" dirty="0"/>
              <a:t>breached. </a:t>
            </a:r>
            <a:endParaRPr lang="en-US" dirty="0" smtClean="0"/>
          </a:p>
          <a:p>
            <a:pPr marL="303213" lvl="1" indent="0">
              <a:buNone/>
            </a:pPr>
            <a:r>
              <a:rPr lang="en-US" dirty="0" smtClean="0"/>
              <a:t>(</a:t>
            </a:r>
            <a:r>
              <a:rPr lang="en-US" dirty="0"/>
              <a:t>4) If the parties do not reach an agreement under ADR, the complainant may file a complaint with </a:t>
            </a:r>
            <a:r>
              <a:rPr lang="en-US" dirty="0" smtClean="0"/>
              <a:t>CRC</a:t>
            </a:r>
            <a:endParaRPr lang="en-US" dirty="0"/>
          </a:p>
        </p:txBody>
      </p:sp>
      <p:sp>
        <p:nvSpPr>
          <p:cNvPr id="3" name="Title 2"/>
          <p:cNvSpPr>
            <a:spLocks noGrp="1"/>
          </p:cNvSpPr>
          <p:nvPr>
            <p:ph type="title"/>
          </p:nvPr>
        </p:nvSpPr>
        <p:spPr/>
        <p:txBody>
          <a:bodyPr/>
          <a:lstStyle/>
          <a:p>
            <a:r>
              <a:rPr lang="en-US" dirty="0"/>
              <a:t>Quick Look </a:t>
            </a:r>
            <a:r>
              <a:rPr lang="en-US" dirty="0" smtClean="0"/>
              <a:t>– Complaint Pt 3</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43</a:t>
            </a:fld>
            <a:endParaRPr lang="en-US"/>
          </a:p>
        </p:txBody>
      </p:sp>
    </p:spTree>
    <p:extLst>
      <p:ext uri="{BB962C8B-B14F-4D97-AF65-F5344CB8AC3E}">
        <p14:creationId xmlns:p14="http://schemas.microsoft.com/office/powerpoint/2010/main" val="3295998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534400" cy="4221163"/>
          </a:xfrm>
        </p:spPr>
        <p:txBody>
          <a:bodyPr/>
          <a:lstStyle/>
          <a:p>
            <a:pPr marL="0" indent="0">
              <a:buNone/>
            </a:pPr>
            <a:r>
              <a:rPr lang="en-US" dirty="0" smtClean="0"/>
              <a:t>(</a:t>
            </a:r>
            <a:r>
              <a:rPr lang="en-US" dirty="0"/>
              <a:t>5) A written Notice of Final Action, provided to the complainant within 90 days of the date on which the complaint was filed, that contains the following information:</a:t>
            </a:r>
          </a:p>
          <a:p>
            <a:pPr marL="303213" lvl="1" indent="0">
              <a:buNone/>
            </a:pPr>
            <a:r>
              <a:rPr lang="en-US" dirty="0"/>
              <a:t> (i) For each issue raised in the complaint, a statement of either:</a:t>
            </a:r>
          </a:p>
          <a:p>
            <a:pPr marL="582613" lvl="2" indent="0">
              <a:buNone/>
            </a:pPr>
            <a:r>
              <a:rPr lang="en-US" dirty="0"/>
              <a:t> (A) The recipient’s decision on the issue and an explanation of the reasons underlying the decision; or</a:t>
            </a:r>
          </a:p>
          <a:p>
            <a:pPr marL="582613" lvl="2" indent="0">
              <a:buNone/>
            </a:pPr>
            <a:r>
              <a:rPr lang="en-US" dirty="0"/>
              <a:t> (B) A description of the way the parties resolved the issue; and</a:t>
            </a:r>
          </a:p>
          <a:p>
            <a:pPr marL="303213" lvl="1" indent="0">
              <a:buNone/>
            </a:pPr>
            <a:r>
              <a:rPr lang="en-US" dirty="0"/>
              <a:t> (ii) Notice that the complainant has a right to file a complaint with CRC within 30 days of the date on which the Notice of Final Action is received if the complainant is dissatisfied with the recipient’s final action on the complaint.</a:t>
            </a:r>
          </a:p>
          <a:p>
            <a:pPr marL="0" indent="0">
              <a:buNone/>
            </a:pPr>
            <a:endParaRPr lang="en-US" dirty="0" smtClean="0"/>
          </a:p>
        </p:txBody>
      </p:sp>
      <p:sp>
        <p:nvSpPr>
          <p:cNvPr id="3" name="Title 2"/>
          <p:cNvSpPr>
            <a:spLocks noGrp="1"/>
          </p:cNvSpPr>
          <p:nvPr>
            <p:ph type="title"/>
          </p:nvPr>
        </p:nvSpPr>
        <p:spPr/>
        <p:txBody>
          <a:bodyPr/>
          <a:lstStyle/>
          <a:p>
            <a:r>
              <a:rPr lang="en-US" dirty="0"/>
              <a:t>Quick Look - Complaint </a:t>
            </a:r>
            <a:r>
              <a:rPr lang="en-US" dirty="0" smtClean="0"/>
              <a:t>Pt 4</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44</a:t>
            </a:fld>
            <a:endParaRPr lang="en-US"/>
          </a:p>
        </p:txBody>
      </p:sp>
    </p:spTree>
    <p:extLst>
      <p:ext uri="{BB962C8B-B14F-4D97-AF65-F5344CB8AC3E}">
        <p14:creationId xmlns:p14="http://schemas.microsoft.com/office/powerpoint/2010/main" val="34156989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ctrTitle"/>
          </p:nvPr>
        </p:nvSpPr>
        <p:spPr>
          <a:xfrm>
            <a:off x="685800" y="1600200"/>
            <a:ext cx="7772400" cy="1779588"/>
          </a:xfrm>
        </p:spPr>
        <p:txBody>
          <a:bodyPr/>
          <a:lstStyle/>
          <a:p>
            <a:r>
              <a:rPr lang="en-US" altLang="en-US" smtClean="0"/>
              <a:t>Open Discussion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Copies of laws, regulations and technical assistance material – dol.gov/</a:t>
            </a:r>
            <a:r>
              <a:rPr lang="en-US" sz="2800" dirty="0" err="1" smtClean="0"/>
              <a:t>crc</a:t>
            </a:r>
            <a:endParaRPr lang="en-US" sz="2800" dirty="0" smtClean="0"/>
          </a:p>
          <a:p>
            <a:r>
              <a:rPr lang="en-US" sz="2800" dirty="0" smtClean="0"/>
              <a:t>Email questions and training requests to </a:t>
            </a:r>
            <a:r>
              <a:rPr lang="en-US" sz="2800" dirty="0" smtClean="0">
                <a:hlinkClick r:id="rId2"/>
              </a:rPr>
              <a:t>civilrightscenter@dol.gov</a:t>
            </a:r>
            <a:endParaRPr lang="en-US" sz="2800" dirty="0" smtClean="0"/>
          </a:p>
          <a:p>
            <a:endParaRPr lang="en-US" dirty="0"/>
          </a:p>
        </p:txBody>
      </p:sp>
      <p:sp>
        <p:nvSpPr>
          <p:cNvPr id="3" name="Title 2"/>
          <p:cNvSpPr>
            <a:spLocks noGrp="1"/>
          </p:cNvSpPr>
          <p:nvPr>
            <p:ph type="title"/>
          </p:nvPr>
        </p:nvSpPr>
        <p:spPr/>
        <p:txBody>
          <a:bodyPr/>
          <a:lstStyle/>
          <a:p>
            <a:r>
              <a:rPr lang="en-US" dirty="0" smtClean="0"/>
              <a:t>Where to get help</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46</a:t>
            </a:fld>
            <a:endParaRPr lang="en-US"/>
          </a:p>
        </p:txBody>
      </p:sp>
    </p:spTree>
    <p:extLst>
      <p:ext uri="{BB962C8B-B14F-4D97-AF65-F5344CB8AC3E}">
        <p14:creationId xmlns:p14="http://schemas.microsoft.com/office/powerpoint/2010/main" val="3290677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610600" cy="4572000"/>
          </a:xfrm>
        </p:spPr>
        <p:txBody>
          <a:bodyPr/>
          <a:lstStyle/>
          <a:p>
            <a:r>
              <a:rPr lang="en-US" dirty="0" smtClean="0"/>
              <a:t>Title II Injunctive Relief Against Discrimination in Public Accommodations</a:t>
            </a:r>
          </a:p>
          <a:p>
            <a:pPr lvl="1"/>
            <a:r>
              <a:rPr lang="en-US" dirty="0" smtClean="0"/>
              <a:t> race, color, religion or national origin</a:t>
            </a:r>
          </a:p>
          <a:p>
            <a:r>
              <a:rPr lang="en-US" dirty="0" smtClean="0"/>
              <a:t>Title III Desegregation of Public Facilities</a:t>
            </a:r>
          </a:p>
          <a:p>
            <a:pPr marL="552450" lvl="2"/>
            <a:r>
              <a:rPr lang="en-US" sz="2200" dirty="0" smtClean="0"/>
              <a:t> race, color, religion or national origin </a:t>
            </a:r>
          </a:p>
          <a:p>
            <a:r>
              <a:rPr lang="en-US" dirty="0" smtClean="0"/>
              <a:t>Title IV Desegregation of Public Education</a:t>
            </a:r>
          </a:p>
          <a:p>
            <a:pPr lvl="1"/>
            <a:r>
              <a:rPr lang="en-US" dirty="0"/>
              <a:t> race, color, </a:t>
            </a:r>
            <a:r>
              <a:rPr lang="en-US" dirty="0" smtClean="0"/>
              <a:t>religion </a:t>
            </a:r>
            <a:r>
              <a:rPr lang="en-US" dirty="0"/>
              <a:t>or national origin</a:t>
            </a:r>
            <a:endParaRPr lang="en-US" dirty="0" smtClean="0"/>
          </a:p>
          <a:p>
            <a:r>
              <a:rPr lang="en-US" dirty="0" smtClean="0"/>
              <a:t>Title VI Nondiscrimination in Federally Assisted Programs</a:t>
            </a:r>
          </a:p>
          <a:p>
            <a:pPr lvl="1"/>
            <a:r>
              <a:rPr lang="en-US" dirty="0" smtClean="0"/>
              <a:t> race, color, religion or national origin</a:t>
            </a:r>
          </a:p>
          <a:p>
            <a:r>
              <a:rPr lang="en-US" dirty="0" smtClean="0"/>
              <a:t>Title VII Equal Employment Opportunity</a:t>
            </a:r>
          </a:p>
          <a:p>
            <a:pPr lvl="1"/>
            <a:r>
              <a:rPr lang="en-US" dirty="0" smtClean="0"/>
              <a:t>race</a:t>
            </a:r>
            <a:r>
              <a:rPr lang="en-US" dirty="0"/>
              <a:t>, color, religion, sex or national origin</a:t>
            </a:r>
            <a:endParaRPr lang="en-US" dirty="0" smtClean="0"/>
          </a:p>
          <a:p>
            <a:endParaRPr lang="en-US" dirty="0"/>
          </a:p>
        </p:txBody>
      </p:sp>
      <p:sp>
        <p:nvSpPr>
          <p:cNvPr id="3" name="Title 2"/>
          <p:cNvSpPr>
            <a:spLocks noGrp="1"/>
          </p:cNvSpPr>
          <p:nvPr>
            <p:ph type="title"/>
          </p:nvPr>
        </p:nvSpPr>
        <p:spPr/>
        <p:txBody>
          <a:bodyPr/>
          <a:lstStyle/>
          <a:p>
            <a:r>
              <a:rPr lang="en-US" dirty="0" smtClean="0"/>
              <a:t>Parts of the Civil Rights Act</a:t>
            </a:r>
            <a:br>
              <a:rPr lang="en-US" dirty="0" smtClean="0"/>
            </a:br>
            <a:r>
              <a:rPr lang="en-US" dirty="0" smtClean="0"/>
              <a:t>Important to AJCs</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5</a:t>
            </a:fld>
            <a:endParaRPr lang="en-US"/>
          </a:p>
        </p:txBody>
      </p:sp>
    </p:spTree>
    <p:extLst>
      <p:ext uri="{BB962C8B-B14F-4D97-AF65-F5344CB8AC3E}">
        <p14:creationId xmlns:p14="http://schemas.microsoft.com/office/powerpoint/2010/main" val="3123271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590800"/>
            <a:ext cx="8610600" cy="3535363"/>
          </a:xfrm>
        </p:spPr>
        <p:txBody>
          <a:bodyPr/>
          <a:lstStyle/>
          <a:p>
            <a:pPr marL="0" indent="0">
              <a:buNone/>
            </a:pPr>
            <a:r>
              <a:rPr lang="en-US" dirty="0" smtClean="0"/>
              <a:t>An act to replace the vocational rehabilitation act, to extend and revise the authorization of grants to states for vocational rehabilitation services, with special emphasis on services to those with the most severe handicaps, to expand special federal responsibilities and research and training programs with respect to handicapped individuals, to establish special responsibilities in the secretary of health, education, and welfare for coordination of all programs with respect to handicapped individuals within the department of health, education, and welfare, and for other purposes.</a:t>
            </a:r>
            <a:endParaRPr lang="en-US" dirty="0"/>
          </a:p>
        </p:txBody>
      </p:sp>
      <p:sp>
        <p:nvSpPr>
          <p:cNvPr id="3" name="Title 2"/>
          <p:cNvSpPr>
            <a:spLocks noGrp="1"/>
          </p:cNvSpPr>
          <p:nvPr>
            <p:ph type="title"/>
          </p:nvPr>
        </p:nvSpPr>
        <p:spPr/>
        <p:txBody>
          <a:bodyPr/>
          <a:lstStyle/>
          <a:p>
            <a:r>
              <a:rPr lang="en-US" dirty="0" smtClean="0"/>
              <a:t>Rehabilitation Act of 1973</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6</a:t>
            </a:fld>
            <a:endParaRPr lang="en-US"/>
          </a:p>
        </p:txBody>
      </p:sp>
    </p:spTree>
    <p:extLst>
      <p:ext uri="{BB962C8B-B14F-4D97-AF65-F5344CB8AC3E}">
        <p14:creationId xmlns:p14="http://schemas.microsoft.com/office/powerpoint/2010/main" val="260198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74938"/>
            <a:ext cx="8382000" cy="3451225"/>
          </a:xfrm>
        </p:spPr>
        <p:txBody>
          <a:bodyPr/>
          <a:lstStyle/>
          <a:p>
            <a:r>
              <a:rPr lang="en-US" dirty="0" smtClean="0"/>
              <a:t>Section 503 requires affirmative action and prohibits employment discrimination by Federal government contractors and subcontractors with contracts of more than $15,000.</a:t>
            </a:r>
          </a:p>
          <a:p>
            <a:r>
              <a:rPr lang="en-US" dirty="0" smtClean="0"/>
              <a:t>Section 504 provides opportunities for children and adults with disabilities in education, employment and various other settings. It allows for reasonable accommodations such as special study area and assistance as necessary for each student. </a:t>
            </a:r>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Parts of Rehabilitation Act of 1973</a:t>
            </a:r>
            <a:br>
              <a:rPr lang="en-US" dirty="0" smtClean="0"/>
            </a:br>
            <a:r>
              <a:rPr lang="en-US" dirty="0" smtClean="0"/>
              <a:t>Important to AJCs</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7</a:t>
            </a:fld>
            <a:endParaRPr lang="en-US"/>
          </a:p>
        </p:txBody>
      </p:sp>
    </p:spTree>
    <p:extLst>
      <p:ext uri="{BB962C8B-B14F-4D97-AF65-F5344CB8AC3E}">
        <p14:creationId xmlns:p14="http://schemas.microsoft.com/office/powerpoint/2010/main" val="86073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800" cy="4419600"/>
          </a:xfrm>
        </p:spPr>
        <p:txBody>
          <a:bodyPr/>
          <a:lstStyle/>
          <a:p>
            <a:r>
              <a:rPr lang="en-US" dirty="0" smtClean="0"/>
              <a:t>Each Federal agency that provides Federal financial assistance also has section 504 regulations. </a:t>
            </a:r>
          </a:p>
          <a:p>
            <a:r>
              <a:rPr lang="en-US" dirty="0" smtClean="0"/>
              <a:t>Requirements common to these regulations include:</a:t>
            </a:r>
          </a:p>
          <a:p>
            <a:pPr lvl="1"/>
            <a:r>
              <a:rPr lang="en-US" sz="2000" dirty="0" smtClean="0"/>
              <a:t>reasonable accommodation for beneficiaries and employees with disabilities; </a:t>
            </a:r>
          </a:p>
          <a:p>
            <a:pPr lvl="1"/>
            <a:r>
              <a:rPr lang="en-US" sz="2000" dirty="0" smtClean="0"/>
              <a:t>programmatic accessibility; </a:t>
            </a:r>
          </a:p>
          <a:p>
            <a:pPr lvl="1"/>
            <a:r>
              <a:rPr lang="en-US" sz="2000" dirty="0" smtClean="0"/>
              <a:t>effective communication with people who have hearing or vision disabilities; and </a:t>
            </a:r>
          </a:p>
          <a:p>
            <a:pPr lvl="1"/>
            <a:r>
              <a:rPr lang="en-US" sz="2000" dirty="0" smtClean="0"/>
              <a:t>accessible new construction and alterations. </a:t>
            </a:r>
          </a:p>
          <a:p>
            <a:r>
              <a:rPr lang="en-US" dirty="0" smtClean="0"/>
              <a:t>Section 504 may also be enforced through private lawsuits. It is not necessary to file a complaint with a Federal agency or to receive a "right-to-sue" letter before going to court.</a:t>
            </a:r>
            <a:endParaRPr lang="en-US" dirty="0"/>
          </a:p>
        </p:txBody>
      </p:sp>
      <p:sp>
        <p:nvSpPr>
          <p:cNvPr id="3" name="Title 2"/>
          <p:cNvSpPr>
            <a:spLocks noGrp="1"/>
          </p:cNvSpPr>
          <p:nvPr>
            <p:ph type="title"/>
          </p:nvPr>
        </p:nvSpPr>
        <p:spPr/>
        <p:txBody>
          <a:bodyPr/>
          <a:lstStyle/>
          <a:p>
            <a:r>
              <a:rPr lang="en-US" dirty="0" smtClean="0"/>
              <a:t>Focus on Section 504</a:t>
            </a:r>
            <a:endParaRPr lang="en-US"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8</a:t>
            </a:fld>
            <a:endParaRPr lang="en-US"/>
          </a:p>
        </p:txBody>
      </p:sp>
    </p:spTree>
    <p:extLst>
      <p:ext uri="{BB962C8B-B14F-4D97-AF65-F5344CB8AC3E}">
        <p14:creationId xmlns:p14="http://schemas.microsoft.com/office/powerpoint/2010/main" val="3877234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438400"/>
            <a:ext cx="8610600" cy="4191000"/>
          </a:xfrm>
        </p:spPr>
        <p:txBody>
          <a:bodyPr/>
          <a:lstStyle/>
          <a:p>
            <a:r>
              <a:rPr lang="en-US" dirty="0" smtClean="0"/>
              <a:t>Section 6101. Statement of purpose - It is the purpose of this chapter to prohibit discrimination on the basis of age in programs or activities receiving Federal financial assistance.</a:t>
            </a:r>
          </a:p>
          <a:p>
            <a:r>
              <a:rPr lang="en-US" dirty="0" smtClean="0"/>
              <a:t>Section 6102. Prohibition of discrimination - Pursuant to regulations prescribed under section 6103 of this title, and except as provided by section 6103(b) of this title and section 6103(c) of this title, no person in the United States shall, on the basis of age, be excluded from participation in, be denied the benefits of, or be subjected to discrimination under, any program or activity receiving Federal financial assistance. </a:t>
            </a:r>
          </a:p>
          <a:p>
            <a:endParaRPr lang="en-US" dirty="0"/>
          </a:p>
        </p:txBody>
      </p:sp>
      <p:sp>
        <p:nvSpPr>
          <p:cNvPr id="3" name="Title 2"/>
          <p:cNvSpPr>
            <a:spLocks noGrp="1"/>
          </p:cNvSpPr>
          <p:nvPr>
            <p:ph type="title"/>
          </p:nvPr>
        </p:nvSpPr>
        <p:spPr/>
        <p:txBody>
          <a:bodyPr/>
          <a:lstStyle/>
          <a:p>
            <a:r>
              <a:rPr lang="en-US" dirty="0" smtClean="0"/>
              <a:t>Age Discrimination Act of 1975</a:t>
            </a:r>
            <a:br>
              <a:rPr lang="en-US" dirty="0" smtClean="0"/>
            </a:br>
            <a:r>
              <a:rPr lang="en-US" i="1" dirty="0" smtClean="0"/>
              <a:t>Title III - 42 USC 6101</a:t>
            </a:r>
            <a:endParaRPr lang="en-US" i="1" dirty="0"/>
          </a:p>
        </p:txBody>
      </p:sp>
      <p:sp>
        <p:nvSpPr>
          <p:cNvPr id="4" name="Slide Number Placeholder 3"/>
          <p:cNvSpPr>
            <a:spLocks noGrp="1"/>
          </p:cNvSpPr>
          <p:nvPr>
            <p:ph type="sldNum" sz="quarter" idx="12"/>
          </p:nvPr>
        </p:nvSpPr>
        <p:spPr/>
        <p:txBody>
          <a:bodyPr/>
          <a:lstStyle/>
          <a:p>
            <a:pPr>
              <a:defRPr/>
            </a:pPr>
            <a:fld id="{1AA600E3-087A-4A8B-9D7A-EF1EF62BC264}" type="slidenum">
              <a:rPr lang="en-US" smtClean="0"/>
              <a:pPr>
                <a:defRPr/>
              </a:pPr>
              <a:t>9</a:t>
            </a:fld>
            <a:endParaRPr lang="en-US"/>
          </a:p>
        </p:txBody>
      </p:sp>
    </p:spTree>
    <p:extLst>
      <p:ext uri="{BB962C8B-B14F-4D97-AF65-F5344CB8AC3E}">
        <p14:creationId xmlns:p14="http://schemas.microsoft.com/office/powerpoint/2010/main" val="10473135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3571</Words>
  <Application>Microsoft Office PowerPoint</Application>
  <PresentationFormat>On-screen Show (4:3)</PresentationFormat>
  <Paragraphs>240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Waveform</vt:lpstr>
      <vt:lpstr>Equal Opportunity Laws 101  - for the AJCs -</vt:lpstr>
      <vt:lpstr>Civil Rights Center</vt:lpstr>
      <vt:lpstr>Common Thread</vt:lpstr>
      <vt:lpstr>Civil Rights Act of 1964</vt:lpstr>
      <vt:lpstr>Parts of the Civil Rights Act Important to AJCs</vt:lpstr>
      <vt:lpstr>Rehabilitation Act of 1973</vt:lpstr>
      <vt:lpstr>Parts of Rehabilitation Act of 1973 Important to AJCs</vt:lpstr>
      <vt:lpstr>Focus on Section 504</vt:lpstr>
      <vt:lpstr>Age Discrimination Act of 1975 Title III - 42 USC 6101</vt:lpstr>
      <vt:lpstr>Education Amendments of 1972</vt:lpstr>
      <vt:lpstr>Part of Education Amendments Important to AJCs</vt:lpstr>
      <vt:lpstr>Americans with Disabilities Act (Americans with Disabilities Act Amendments Act)</vt:lpstr>
      <vt:lpstr>Section 188(a)(1) of WIOA</vt:lpstr>
      <vt:lpstr>Section 188(a)(2) of WIOA</vt:lpstr>
      <vt:lpstr>Room Discussion #1</vt:lpstr>
      <vt:lpstr>Theories of Discrimination </vt:lpstr>
      <vt:lpstr>Room Discussion #1</vt:lpstr>
      <vt:lpstr>Prohibited Bases</vt:lpstr>
      <vt:lpstr>Room Discussion #2</vt:lpstr>
      <vt:lpstr>Section 188 of WIOA</vt:lpstr>
      <vt:lpstr>Quick Look at 188 Requirements</vt:lpstr>
      <vt:lpstr>Quick Look – Assurances (29 CFR 38.25 – 38.27) </vt:lpstr>
      <vt:lpstr>Quick Look  - Equal Opportunity Officers  (29 CFR 38.28 - 38.33)</vt:lpstr>
      <vt:lpstr>Quick Look – EO Officers Pt 2</vt:lpstr>
      <vt:lpstr>Quick Look – EO Officers Pt 3</vt:lpstr>
      <vt:lpstr>Quick Look – EO Officers Pt 4</vt:lpstr>
      <vt:lpstr>Quick Look - Notice and Communication  (29 CFR 38.34 - 38.39)</vt:lpstr>
      <vt:lpstr>Quick Look – Notice Pt 2 </vt:lpstr>
      <vt:lpstr>Quick Look – Notice Pt 3 </vt:lpstr>
      <vt:lpstr>Quick Look – Notice Pt 4 </vt:lpstr>
      <vt:lpstr>Quick Look – Notice Pt 5 </vt:lpstr>
      <vt:lpstr>Quick Look - Data and Information Collection and Maintenance  (29 CFR 38.41 - 38.45)</vt:lpstr>
      <vt:lpstr>Quick Look – Data Pt 2</vt:lpstr>
      <vt:lpstr>Quick Look – Data Pt 3</vt:lpstr>
      <vt:lpstr>Quick Look – Data Pt 4</vt:lpstr>
      <vt:lpstr>Quick Look – Data Pt 5</vt:lpstr>
      <vt:lpstr>Quick Look – Data Pt 6</vt:lpstr>
      <vt:lpstr>Quick Look – Data Pt 7</vt:lpstr>
      <vt:lpstr>Quick Look - Affirmative Outreach (29 CFR 38.40)</vt:lpstr>
      <vt:lpstr>Quick Look – Outreach Pt 2</vt:lpstr>
      <vt:lpstr>Quick Look - Complaint Processing (29 CFR 38.72 - 38.73)</vt:lpstr>
      <vt:lpstr>Quick Look – Complaint Pt 2</vt:lpstr>
      <vt:lpstr>Quick Look – Complaint Pt 3</vt:lpstr>
      <vt:lpstr>Quick Look - Complaint Pt 4</vt:lpstr>
      <vt:lpstr>Open Discussion</vt:lpstr>
      <vt:lpstr>Where to get help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2017-04-06T11:54:37Z</dcterms:created>
  <dcterms:modified xsi:type="dcterms:W3CDTF">2018-01-12T15:56:55Z</dcterms:modified>
</cp:coreProperties>
</file>