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 id="2147483807" r:id="rId2"/>
  </p:sldMasterIdLst>
  <p:notesMasterIdLst>
    <p:notesMasterId r:id="rId42"/>
  </p:notesMasterIdLst>
  <p:handoutMasterIdLst>
    <p:handoutMasterId r:id="rId43"/>
  </p:handoutMasterIdLst>
  <p:sldIdLst>
    <p:sldId id="256" r:id="rId3"/>
    <p:sldId id="373" r:id="rId4"/>
    <p:sldId id="375" r:id="rId5"/>
    <p:sldId id="374" r:id="rId6"/>
    <p:sldId id="257" r:id="rId7"/>
    <p:sldId id="292" r:id="rId8"/>
    <p:sldId id="349" r:id="rId9"/>
    <p:sldId id="296" r:id="rId10"/>
    <p:sldId id="332" r:id="rId11"/>
    <p:sldId id="260" r:id="rId12"/>
    <p:sldId id="258" r:id="rId13"/>
    <p:sldId id="294" r:id="rId14"/>
    <p:sldId id="372" r:id="rId15"/>
    <p:sldId id="298" r:id="rId16"/>
    <p:sldId id="352" r:id="rId17"/>
    <p:sldId id="354" r:id="rId18"/>
    <p:sldId id="355" r:id="rId19"/>
    <p:sldId id="356" r:id="rId20"/>
    <p:sldId id="320" r:id="rId21"/>
    <p:sldId id="322" r:id="rId22"/>
    <p:sldId id="321" r:id="rId23"/>
    <p:sldId id="357" r:id="rId24"/>
    <p:sldId id="347" r:id="rId25"/>
    <p:sldId id="360" r:id="rId26"/>
    <p:sldId id="361" r:id="rId27"/>
    <p:sldId id="362" r:id="rId28"/>
    <p:sldId id="363" r:id="rId29"/>
    <p:sldId id="364" r:id="rId30"/>
    <p:sldId id="365" r:id="rId31"/>
    <p:sldId id="366" r:id="rId32"/>
    <p:sldId id="367" r:id="rId33"/>
    <p:sldId id="368" r:id="rId34"/>
    <p:sldId id="369" r:id="rId35"/>
    <p:sldId id="370" r:id="rId36"/>
    <p:sldId id="376" r:id="rId37"/>
    <p:sldId id="377" r:id="rId38"/>
    <p:sldId id="344" r:id="rId39"/>
    <p:sldId id="325" r:id="rId40"/>
    <p:sldId id="378" r:id="rId41"/>
  </p:sldIdLst>
  <p:sldSz cx="9144000" cy="6858000" type="screen4x3"/>
  <p:notesSz cx="7053263"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33">
          <p15:clr>
            <a:srgbClr val="A4A3A4"/>
          </p15:clr>
        </p15:guide>
        <p15:guide id="2" pos="222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56" autoAdjust="0"/>
    <p:restoredTop sz="71936" autoAdjust="0"/>
  </p:normalViewPr>
  <p:slideViewPr>
    <p:cSldViewPr>
      <p:cViewPr>
        <p:scale>
          <a:sx n="57" d="100"/>
          <a:sy n="57" d="100"/>
        </p:scale>
        <p:origin x="-2574" y="-78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5550"/>
    </p:cViewPr>
  </p:sorterViewPr>
  <p:notesViewPr>
    <p:cSldViewPr>
      <p:cViewPr varScale="1">
        <p:scale>
          <a:sx n="35" d="100"/>
          <a:sy n="35" d="100"/>
        </p:scale>
        <p:origin x="-1656" y="-72"/>
      </p:cViewPr>
      <p:guideLst>
        <p:guide orient="horz" pos="2933"/>
        <p:guide pos="222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55826" cy="465294"/>
          </a:xfrm>
          <a:prstGeom prst="rect">
            <a:avLst/>
          </a:prstGeom>
        </p:spPr>
        <p:txBody>
          <a:bodyPr vert="horz" lIns="93971" tIns="46985" rIns="93971" bIns="46985" rtlCol="0"/>
          <a:lstStyle>
            <a:lvl1pPr algn="l">
              <a:defRPr sz="1200"/>
            </a:lvl1pPr>
          </a:lstStyle>
          <a:p>
            <a:endParaRPr lang="en-US"/>
          </a:p>
        </p:txBody>
      </p:sp>
      <p:sp>
        <p:nvSpPr>
          <p:cNvPr id="3" name="Date Placeholder 2"/>
          <p:cNvSpPr>
            <a:spLocks noGrp="1"/>
          </p:cNvSpPr>
          <p:nvPr>
            <p:ph type="dt" sz="quarter" idx="1"/>
          </p:nvPr>
        </p:nvSpPr>
        <p:spPr>
          <a:xfrm>
            <a:off x="3995835" y="1"/>
            <a:ext cx="3055825" cy="465294"/>
          </a:xfrm>
          <a:prstGeom prst="rect">
            <a:avLst/>
          </a:prstGeom>
        </p:spPr>
        <p:txBody>
          <a:bodyPr vert="horz" lIns="93971" tIns="46985" rIns="93971" bIns="46985" rtlCol="0"/>
          <a:lstStyle>
            <a:lvl1pPr algn="r">
              <a:defRPr sz="1200"/>
            </a:lvl1pPr>
          </a:lstStyle>
          <a:p>
            <a:fld id="{CD4CB7C4-CF66-4B8A-A06B-D46687E303EB}" type="datetimeFigureOut">
              <a:rPr lang="en-US" smtClean="0"/>
              <a:t>12/13/2017</a:t>
            </a:fld>
            <a:endParaRPr lang="en-US"/>
          </a:p>
        </p:txBody>
      </p:sp>
      <p:sp>
        <p:nvSpPr>
          <p:cNvPr id="4" name="Footer Placeholder 3"/>
          <p:cNvSpPr>
            <a:spLocks noGrp="1"/>
          </p:cNvSpPr>
          <p:nvPr>
            <p:ph type="ftr" sz="quarter" idx="2"/>
          </p:nvPr>
        </p:nvSpPr>
        <p:spPr>
          <a:xfrm>
            <a:off x="0" y="8842202"/>
            <a:ext cx="3055826" cy="465294"/>
          </a:xfrm>
          <a:prstGeom prst="rect">
            <a:avLst/>
          </a:prstGeom>
        </p:spPr>
        <p:txBody>
          <a:bodyPr vert="horz" lIns="93971" tIns="46985" rIns="93971" bIns="46985" rtlCol="0" anchor="b"/>
          <a:lstStyle>
            <a:lvl1pPr algn="l">
              <a:defRPr sz="1200"/>
            </a:lvl1pPr>
          </a:lstStyle>
          <a:p>
            <a:endParaRPr lang="en-US"/>
          </a:p>
        </p:txBody>
      </p:sp>
      <p:sp>
        <p:nvSpPr>
          <p:cNvPr id="5" name="Slide Number Placeholder 4"/>
          <p:cNvSpPr>
            <a:spLocks noGrp="1"/>
          </p:cNvSpPr>
          <p:nvPr>
            <p:ph type="sldNum" sz="quarter" idx="3"/>
          </p:nvPr>
        </p:nvSpPr>
        <p:spPr>
          <a:xfrm>
            <a:off x="3995835" y="8842202"/>
            <a:ext cx="3055825" cy="465294"/>
          </a:xfrm>
          <a:prstGeom prst="rect">
            <a:avLst/>
          </a:prstGeom>
        </p:spPr>
        <p:txBody>
          <a:bodyPr vert="horz" lIns="93971" tIns="46985" rIns="93971" bIns="46985" rtlCol="0" anchor="b"/>
          <a:lstStyle>
            <a:lvl1pPr algn="r">
              <a:defRPr sz="1200"/>
            </a:lvl1pPr>
          </a:lstStyle>
          <a:p>
            <a:fld id="{9D84FF53-4EC8-4175-9BA5-7C3A15DC0866}" type="slidenum">
              <a:rPr lang="en-US" smtClean="0"/>
              <a:t>‹#›</a:t>
            </a:fld>
            <a:endParaRPr lang="en-US"/>
          </a:p>
        </p:txBody>
      </p:sp>
    </p:spTree>
    <p:extLst>
      <p:ext uri="{BB962C8B-B14F-4D97-AF65-F5344CB8AC3E}">
        <p14:creationId xmlns:p14="http://schemas.microsoft.com/office/powerpoint/2010/main" val="7378577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5455"/>
          </a:xfrm>
          <a:prstGeom prst="rect">
            <a:avLst/>
          </a:prstGeom>
        </p:spPr>
        <p:txBody>
          <a:bodyPr vert="horz" lIns="95080" tIns="47539" rIns="95080" bIns="47539" rtlCol="0"/>
          <a:lstStyle>
            <a:lvl1pPr algn="l">
              <a:defRPr sz="1200"/>
            </a:lvl1pPr>
          </a:lstStyle>
          <a:p>
            <a:endParaRPr lang="en-US" dirty="0"/>
          </a:p>
        </p:txBody>
      </p:sp>
      <p:sp>
        <p:nvSpPr>
          <p:cNvPr id="3" name="Date Placeholder 2"/>
          <p:cNvSpPr>
            <a:spLocks noGrp="1"/>
          </p:cNvSpPr>
          <p:nvPr>
            <p:ph type="dt" idx="1"/>
          </p:nvPr>
        </p:nvSpPr>
        <p:spPr>
          <a:xfrm>
            <a:off x="3995217" y="0"/>
            <a:ext cx="3056414" cy="465455"/>
          </a:xfrm>
          <a:prstGeom prst="rect">
            <a:avLst/>
          </a:prstGeom>
        </p:spPr>
        <p:txBody>
          <a:bodyPr vert="horz" lIns="95080" tIns="47539" rIns="95080" bIns="47539" rtlCol="0"/>
          <a:lstStyle>
            <a:lvl1pPr algn="r">
              <a:defRPr sz="1200"/>
            </a:lvl1pPr>
          </a:lstStyle>
          <a:p>
            <a:fld id="{F528F70A-4257-4903-ABA1-B68008D86340}" type="datetimeFigureOut">
              <a:rPr lang="en-US" smtClean="0"/>
              <a:pPr/>
              <a:t>12/13/2017</a:t>
            </a:fld>
            <a:endParaRPr lang="en-US" dirty="0"/>
          </a:p>
        </p:txBody>
      </p:sp>
      <p:sp>
        <p:nvSpPr>
          <p:cNvPr id="4" name="Slide Image Placeholder 3"/>
          <p:cNvSpPr>
            <a:spLocks noGrp="1" noRot="1" noChangeAspect="1"/>
          </p:cNvSpPr>
          <p:nvPr>
            <p:ph type="sldImg" idx="2"/>
          </p:nvPr>
        </p:nvSpPr>
        <p:spPr>
          <a:xfrm>
            <a:off x="1198563" y="696913"/>
            <a:ext cx="4656137" cy="3492500"/>
          </a:xfrm>
          <a:prstGeom prst="rect">
            <a:avLst/>
          </a:prstGeom>
          <a:noFill/>
          <a:ln w="12700">
            <a:solidFill>
              <a:prstClr val="black"/>
            </a:solidFill>
          </a:ln>
        </p:spPr>
        <p:txBody>
          <a:bodyPr vert="horz" lIns="95080" tIns="47539" rIns="95080" bIns="47539" rtlCol="0" anchor="ctr"/>
          <a:lstStyle/>
          <a:p>
            <a:endParaRPr lang="en-US" dirty="0"/>
          </a:p>
        </p:txBody>
      </p:sp>
      <p:sp>
        <p:nvSpPr>
          <p:cNvPr id="5" name="Notes Placeholder 4"/>
          <p:cNvSpPr>
            <a:spLocks noGrp="1"/>
          </p:cNvSpPr>
          <p:nvPr>
            <p:ph type="body" sz="quarter" idx="3"/>
          </p:nvPr>
        </p:nvSpPr>
        <p:spPr>
          <a:xfrm>
            <a:off x="705327" y="4421823"/>
            <a:ext cx="5642610" cy="4189095"/>
          </a:xfrm>
          <a:prstGeom prst="rect">
            <a:avLst/>
          </a:prstGeom>
        </p:spPr>
        <p:txBody>
          <a:bodyPr vert="horz" lIns="95080" tIns="47539" rIns="95080" bIns="4753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1"/>
            <a:ext cx="3056414" cy="465455"/>
          </a:xfrm>
          <a:prstGeom prst="rect">
            <a:avLst/>
          </a:prstGeom>
        </p:spPr>
        <p:txBody>
          <a:bodyPr vert="horz" lIns="95080" tIns="47539" rIns="95080" bIns="4753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95217" y="8842031"/>
            <a:ext cx="3056414" cy="465455"/>
          </a:xfrm>
          <a:prstGeom prst="rect">
            <a:avLst/>
          </a:prstGeom>
        </p:spPr>
        <p:txBody>
          <a:bodyPr vert="horz" lIns="95080" tIns="47539" rIns="95080" bIns="47539" rtlCol="0" anchor="b"/>
          <a:lstStyle>
            <a:lvl1pPr algn="r">
              <a:defRPr sz="1200"/>
            </a:lvl1pPr>
          </a:lstStyle>
          <a:p>
            <a:fld id="{95BDA1AE-078D-48BC-9D7D-C6E44879DE0A}" type="slidenum">
              <a:rPr lang="en-US" smtClean="0"/>
              <a:pPr/>
              <a:t>‹#›</a:t>
            </a:fld>
            <a:endParaRPr lang="en-US" dirty="0"/>
          </a:p>
        </p:txBody>
      </p:sp>
    </p:spTree>
    <p:extLst>
      <p:ext uri="{BB962C8B-B14F-4D97-AF65-F5344CB8AC3E}">
        <p14:creationId xmlns:p14="http://schemas.microsoft.com/office/powerpoint/2010/main" val="22409849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eeoc.gov/policy/docs/preemp.html"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eeoc.gov/policy/docs/guidance-inquiries.html"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www.eeoc.gov/policy/docs/preemp.html"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eeoc.gov/policy/docs/accommodation.html"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www.eeoc.gov/facts/performance-conduct.html"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docs.google.com/viewer?a=v&amp;q=cache:onqHqLxII_8J:www.adagreatlakes.org/Publications/Legal_Briefs/BriefNo008_DirectThreatUnderADA.pdf+direct+threat+ada+analysis&amp;hl=en&amp;gl=us&amp;pid=bl&amp;srcid=ADGEESjAqPzJRe2CUcyfBxbzmIs0A3Bvf5tdRy-uW4nQxYF_YuqG6jrCCCh1iKdqhCAkoYxEhfjPPwYwlie_QLgSKfArNr3QUkozT3n915G-WWxMDrYdkdF8jUL1BZ1mUG5wLxWBYwTo&amp;sig=AHIEtbQvn1QwIibj0LhksnxywPZXsFaFbQ"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www.eeoc.gov/eeoc/foia/letters/2008/ada_illegal_drug.html"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www.eeoc.gov/policy/docs/preemp.html"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access-board.gov/about/laws/ada-amendments.htm"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aseline="0" dirty="0" smtClean="0"/>
              <a:t>Introduction of Trainer</a:t>
            </a:r>
          </a:p>
          <a:p>
            <a:pPr marL="0" indent="0">
              <a:buFontTx/>
              <a:buNone/>
            </a:pPr>
            <a:endParaRPr lang="en-US" baseline="0" dirty="0" smtClean="0"/>
          </a:p>
          <a:p>
            <a:pPr marL="0" indent="0">
              <a:buFontTx/>
              <a:buNone/>
            </a:pPr>
            <a:r>
              <a:rPr lang="en-US" baseline="0" dirty="0" smtClean="0"/>
              <a:t>Member of ADA Leadership Network of Trainers – Curriculum developed by Cornell University; this presentation combines information from several modules of the curriculum</a:t>
            </a:r>
          </a:p>
          <a:p>
            <a:pPr marL="0" indent="0">
              <a:buFontTx/>
              <a:buNone/>
            </a:pPr>
            <a:endParaRPr lang="en-US" baseline="0" dirty="0" smtClean="0"/>
          </a:p>
          <a:p>
            <a:pPr marL="0" indent="0">
              <a:buFontTx/>
              <a:buNone/>
            </a:pPr>
            <a:r>
              <a:rPr lang="en-US" baseline="0" dirty="0" smtClean="0"/>
              <a:t>RULE:  What happens in the room, stays in the room.  No dumb questions.  Purpose of training is education.</a:t>
            </a:r>
          </a:p>
          <a:p>
            <a:pPr marL="0" indent="0">
              <a:buFontTx/>
              <a:buNone/>
            </a:pPr>
            <a:endParaRPr lang="en-US" baseline="0" dirty="0" smtClean="0"/>
          </a:p>
          <a:p>
            <a:r>
              <a:rPr lang="en-US" baseline="0" dirty="0" smtClean="0"/>
              <a:t>As a caveat, not a lawyer and can’t give legal advice, but can share from experience and understanding of the ADA.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5BDA1AE-078D-48BC-9D7D-C6E44879DE0A}" type="slidenum">
              <a:rPr lang="en-US" smtClean="0"/>
              <a:pPr/>
              <a:t>1</a:t>
            </a:fld>
            <a:endParaRPr lang="en-US" dirty="0"/>
          </a:p>
        </p:txBody>
      </p:sp>
    </p:spTree>
    <p:extLst>
      <p:ext uri="{BB962C8B-B14F-4D97-AF65-F5344CB8AC3E}">
        <p14:creationId xmlns:p14="http://schemas.microsoft.com/office/powerpoint/2010/main" val="39951483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Apparent/Visible (Obvious) – physical,</a:t>
            </a:r>
            <a:r>
              <a:rPr lang="en-US" baseline="0" dirty="0" smtClean="0"/>
              <a:t> hearing, vision</a:t>
            </a:r>
          </a:p>
          <a:p>
            <a:endParaRPr lang="en-US" baseline="0" dirty="0" smtClean="0"/>
          </a:p>
          <a:p>
            <a:r>
              <a:rPr lang="en-US" baseline="0" dirty="0" smtClean="0"/>
              <a:t>Non-apparent (Non-Obvious) – Disability exists but cannot be seen (</a:t>
            </a:r>
            <a:r>
              <a:rPr lang="en-US" baseline="0" dirty="0" err="1" smtClean="0"/>
              <a:t>ie</a:t>
            </a:r>
            <a:r>
              <a:rPr lang="en-US" baseline="0" dirty="0" smtClean="0"/>
              <a:t>. learning disabilities, intellectual disabilities, mental illness, diabetes)</a:t>
            </a:r>
          </a:p>
          <a:p>
            <a:pPr marL="646051" lvl="1" indent="-176196">
              <a:buFont typeface="Arial" panose="020B0604020202020204" pitchFamily="34" charset="0"/>
              <a:buChar char="•"/>
            </a:pPr>
            <a:r>
              <a:rPr lang="en-US" baseline="0" dirty="0" smtClean="0"/>
              <a:t>It is estimated that 96% of those with disabilities have invisible disabilities.</a:t>
            </a:r>
          </a:p>
          <a:p>
            <a:pPr marL="646051" lvl="1" indent="-176196">
              <a:buFont typeface="Arial" panose="020B0604020202020204" pitchFamily="34" charset="0"/>
              <a:buChar char="•"/>
            </a:pPr>
            <a:r>
              <a:rPr lang="en-US" baseline="0" dirty="0" smtClean="0"/>
              <a:t>Estimated that 10% of people in the U.S. have a medical condition which could be considered a type of invisible disability. (DisabledWorld.com)</a:t>
            </a:r>
          </a:p>
          <a:p>
            <a:pPr marL="646051" lvl="1" indent="-176196">
              <a:buFont typeface="Arial" panose="020B0604020202020204" pitchFamily="34" charset="0"/>
              <a:buChar char="•"/>
            </a:pPr>
            <a:r>
              <a:rPr lang="en-US" baseline="0" dirty="0" smtClean="0"/>
              <a:t>From the ADA Leadership Network module 3j:</a:t>
            </a:r>
          </a:p>
          <a:p>
            <a:pPr marL="1115908" lvl="2" indent="-176196">
              <a:buFont typeface="Arial" panose="020B0604020202020204" pitchFamily="34" charset="0"/>
              <a:buChar char="•"/>
            </a:pPr>
            <a:r>
              <a:rPr lang="en-US" baseline="0" dirty="0" smtClean="0"/>
              <a:t>1 in 4 adults experience a mental health disorder in any given year. </a:t>
            </a:r>
          </a:p>
          <a:p>
            <a:pPr marL="1115908" lvl="2" indent="-176196">
              <a:buFont typeface="Arial" panose="020B0604020202020204" pitchFamily="34" charset="0"/>
              <a:buChar char="•"/>
            </a:pPr>
            <a:r>
              <a:rPr lang="en-US" baseline="0" dirty="0" smtClean="0"/>
              <a:t>Leading cause of disability for people aged 15-44 is depression.</a:t>
            </a:r>
          </a:p>
          <a:p>
            <a:pPr marL="1115908" lvl="2" indent="-176196">
              <a:buFont typeface="Arial" panose="020B0604020202020204" pitchFamily="34" charset="0"/>
              <a:buChar char="•"/>
            </a:pPr>
            <a:r>
              <a:rPr lang="en-US" baseline="0" dirty="0" smtClean="0"/>
              <a:t>The most common type of disability among all age groups is arthritis.</a:t>
            </a:r>
          </a:p>
          <a:p>
            <a:pPr marL="1115908" lvl="2" indent="-176196">
              <a:buFont typeface="Arial" panose="020B0604020202020204" pitchFamily="34" charset="0"/>
              <a:buChar char="•"/>
            </a:pPr>
            <a:r>
              <a:rPr lang="en-US" baseline="0" dirty="0" smtClean="0"/>
              <a:t>50% of adults are diagnosed with chronic illness disabilities (diabetes arthritis, heart disease, stroke, and cancer).</a:t>
            </a:r>
          </a:p>
          <a:p>
            <a:pPr marL="1115908" lvl="2" indent="-176196">
              <a:buFont typeface="Arial" panose="020B0604020202020204" pitchFamily="34" charset="0"/>
              <a:buChar char="•"/>
            </a:pPr>
            <a:r>
              <a:rPr lang="en-US" baseline="0" dirty="0" smtClean="0"/>
              <a:t>Approximately 30% of veterans returning from Iraq and Afghanistan experience PTSD, depression, or TBI.</a:t>
            </a:r>
          </a:p>
          <a:p>
            <a:endParaRPr lang="en-US" dirty="0" smtClean="0"/>
          </a:p>
          <a:p>
            <a:r>
              <a:rPr lang="en-US" dirty="0" smtClean="0"/>
              <a:t>Congenital – from birth</a:t>
            </a:r>
          </a:p>
          <a:p>
            <a:endParaRPr lang="en-US" dirty="0"/>
          </a:p>
          <a:p>
            <a:r>
              <a:rPr lang="en-US" dirty="0" smtClean="0"/>
              <a:t>Progressive – something that may worsen over time (hearing loss)</a:t>
            </a:r>
          </a:p>
          <a:p>
            <a:endParaRPr lang="en-US" dirty="0"/>
          </a:p>
          <a:p>
            <a:r>
              <a:rPr lang="en-US" dirty="0" smtClean="0"/>
              <a:t>Episodic – occurs at different moments in time (seizures)</a:t>
            </a:r>
          </a:p>
          <a:p>
            <a:endParaRPr lang="en-US" dirty="0" smtClean="0"/>
          </a:p>
          <a:p>
            <a:r>
              <a:rPr lang="en-US" dirty="0" smtClean="0"/>
              <a:t>Episodic</a:t>
            </a:r>
            <a:r>
              <a:rPr lang="en-US" baseline="0" dirty="0" smtClean="0"/>
              <a:t> &amp; Progressive – occurs at different moments and worsens over time (MS)</a:t>
            </a:r>
          </a:p>
          <a:p>
            <a:endParaRPr lang="en-US" baseline="0" dirty="0" smtClean="0"/>
          </a:p>
          <a:p>
            <a:r>
              <a:rPr lang="en-US" baseline="0" dirty="0" smtClean="0"/>
              <a:t>Static – remains the same over time (loss of limbs)</a:t>
            </a:r>
          </a:p>
          <a:p>
            <a:endParaRPr lang="en-US" baseline="0" dirty="0" smtClean="0"/>
          </a:p>
          <a:p>
            <a:r>
              <a:rPr lang="en-US" baseline="0" dirty="0" smtClean="0"/>
              <a:t>Perceived – person is seen as having one (caregiver/parent of a child/spouse with a disability)</a:t>
            </a:r>
            <a:endParaRPr lang="en-US" dirty="0"/>
          </a:p>
        </p:txBody>
      </p:sp>
      <p:sp>
        <p:nvSpPr>
          <p:cNvPr id="4" name="Slide Number Placeholder 3"/>
          <p:cNvSpPr>
            <a:spLocks noGrp="1"/>
          </p:cNvSpPr>
          <p:nvPr>
            <p:ph type="sldNum" sz="quarter" idx="10"/>
          </p:nvPr>
        </p:nvSpPr>
        <p:spPr/>
        <p:txBody>
          <a:bodyPr/>
          <a:lstStyle/>
          <a:p>
            <a:fld id="{95BDA1AE-078D-48BC-9D7D-C6E44879DE0A}" type="slidenum">
              <a:rPr lang="en-US" smtClean="0"/>
              <a:pPr/>
              <a:t>10</a:t>
            </a:fld>
            <a:endParaRPr lang="en-US" dirty="0"/>
          </a:p>
        </p:txBody>
      </p:sp>
    </p:spTree>
    <p:extLst>
      <p:ext uri="{BB962C8B-B14F-4D97-AF65-F5344CB8AC3E}">
        <p14:creationId xmlns:p14="http://schemas.microsoft.com/office/powerpoint/2010/main" val="26096511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do these</a:t>
            </a:r>
            <a:r>
              <a:rPr lang="en-US" baseline="0" dirty="0" smtClean="0"/>
              <a:t> regulations mean for you as you work with job seekers or businesses?</a:t>
            </a:r>
            <a:endParaRPr lang="en-US" dirty="0"/>
          </a:p>
        </p:txBody>
      </p:sp>
      <p:sp>
        <p:nvSpPr>
          <p:cNvPr id="4" name="Slide Number Placeholder 3"/>
          <p:cNvSpPr>
            <a:spLocks noGrp="1"/>
          </p:cNvSpPr>
          <p:nvPr>
            <p:ph type="sldNum" sz="quarter" idx="10"/>
          </p:nvPr>
        </p:nvSpPr>
        <p:spPr/>
        <p:txBody>
          <a:bodyPr/>
          <a:lstStyle/>
          <a:p>
            <a:fld id="{95BDA1AE-078D-48BC-9D7D-C6E44879DE0A}" type="slidenum">
              <a:rPr lang="en-US" smtClean="0"/>
              <a:pPr/>
              <a:t>11</a:t>
            </a:fld>
            <a:endParaRPr lang="en-US" dirty="0"/>
          </a:p>
        </p:txBody>
      </p:sp>
    </p:spTree>
    <p:extLst>
      <p:ext uri="{BB962C8B-B14F-4D97-AF65-F5344CB8AC3E}">
        <p14:creationId xmlns:p14="http://schemas.microsoft.com/office/powerpoint/2010/main" val="6972228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What does “qualified” mean?  </a:t>
            </a:r>
          </a:p>
          <a:p>
            <a:endParaRPr lang="en-US" baseline="0" dirty="0" smtClean="0"/>
          </a:p>
          <a:p>
            <a:r>
              <a:rPr lang="en-US" baseline="0" dirty="0" smtClean="0"/>
              <a:t>A qualified individual with a disability is a person who meets legitimate skill, experience, education, or other requirements of an employment position that he or she holds or seeks, and who can perform the "essential functions" of the position with or without reasonable accommodation.   </a:t>
            </a:r>
          </a:p>
          <a:p>
            <a:endParaRPr lang="en-US" baseline="0" dirty="0" smtClean="0"/>
          </a:p>
          <a:p>
            <a:r>
              <a:rPr lang="en-US" baseline="0" dirty="0" smtClean="0"/>
              <a:t>We will talk a little about accommodations later in the presentation</a:t>
            </a:r>
          </a:p>
          <a:p>
            <a:endParaRPr lang="en-US" dirty="0"/>
          </a:p>
        </p:txBody>
      </p:sp>
      <p:sp>
        <p:nvSpPr>
          <p:cNvPr id="4" name="Slide Number Placeholder 3"/>
          <p:cNvSpPr>
            <a:spLocks noGrp="1"/>
          </p:cNvSpPr>
          <p:nvPr>
            <p:ph type="sldNum" sz="quarter" idx="10"/>
          </p:nvPr>
        </p:nvSpPr>
        <p:spPr/>
        <p:txBody>
          <a:bodyPr/>
          <a:lstStyle/>
          <a:p>
            <a:fld id="{95BDA1AE-078D-48BC-9D7D-C6E44879DE0A}" type="slidenum">
              <a:rPr lang="en-US" smtClean="0"/>
              <a:pPr/>
              <a:t>12</a:t>
            </a:fld>
            <a:endParaRPr lang="en-US" dirty="0"/>
          </a:p>
        </p:txBody>
      </p:sp>
    </p:spTree>
    <p:extLst>
      <p:ext uri="{BB962C8B-B14F-4D97-AF65-F5344CB8AC3E}">
        <p14:creationId xmlns:p14="http://schemas.microsoft.com/office/powerpoint/2010/main" val="4219851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provides a quick overview of the basics of Title I of the ADA.  The purpose of this slide is just to provide a quick overview of the main points of Title I of the ADA.   These points will be further discussed later in the module, so at this point, do not go into detail.  Just point out that:</a:t>
            </a:r>
          </a:p>
          <a:p>
            <a:pPr marL="175308" indent="-175308">
              <a:buFont typeface="Arial" pitchFamily="34" charset="0"/>
              <a:buChar char="•"/>
            </a:pPr>
            <a:r>
              <a:rPr lang="en-US" dirty="0"/>
              <a:t>The employment provisions of the ADA are enforced by a federal agency:  the EEOC</a:t>
            </a:r>
          </a:p>
          <a:p>
            <a:pPr marL="175308" indent="-175308">
              <a:buFont typeface="Arial" pitchFamily="34" charset="0"/>
              <a:buChar char="•"/>
            </a:pPr>
            <a:r>
              <a:rPr lang="en-US" dirty="0"/>
              <a:t>The ADA applies to any private sector organization that has 15 or more employees (but state laws may differ about what workplaces are covered by disability law)</a:t>
            </a:r>
          </a:p>
          <a:p>
            <a:pPr marL="175308" indent="-175308">
              <a:buFont typeface="Arial" pitchFamily="34" charset="0"/>
              <a:buChar char="•"/>
            </a:pPr>
            <a:r>
              <a:rPr lang="en-US" dirty="0"/>
              <a:t>The ADA applies to all state/local government employers</a:t>
            </a:r>
          </a:p>
          <a:p>
            <a:pPr marL="175308" indent="-175308">
              <a:buFont typeface="Arial" pitchFamily="34" charset="0"/>
              <a:buChar char="•"/>
            </a:pPr>
            <a:r>
              <a:rPr lang="en-US" dirty="0"/>
              <a:t>Please note:  Federal sector employers and federal contractors are also covered by the Rehabilitation Act</a:t>
            </a:r>
          </a:p>
          <a:p>
            <a:pPr marL="175308" indent="-175308">
              <a:buFont typeface="Arial" pitchFamily="34" charset="0"/>
              <a:buChar char="•"/>
            </a:pPr>
            <a:r>
              <a:rPr lang="en-US" dirty="0"/>
              <a:t>Provides protection against discrimination across all employment processes, such as job application, hiring, employee development/training, promotion, performance management and termination.  </a:t>
            </a:r>
          </a:p>
          <a:p>
            <a:pPr marL="175308" indent="-175308">
              <a:buFont typeface="Arial" pitchFamily="34" charset="0"/>
              <a:buChar char="•"/>
            </a:pPr>
            <a:r>
              <a:rPr lang="en-US" dirty="0"/>
              <a:t>Limits employer inquiry  (For example, what questions can be asked during hiring)</a:t>
            </a:r>
          </a:p>
          <a:p>
            <a:pPr marL="175308" indent="-175308">
              <a:buFont typeface="Arial" pitchFamily="34" charset="0"/>
              <a:buChar char="•"/>
            </a:pPr>
            <a:r>
              <a:rPr lang="en-US" dirty="0"/>
              <a:t>Requires covered employers to provide reasonable accommodations to employees who have disabilities as long as these accommodations do not cause undue hardship.</a:t>
            </a:r>
          </a:p>
          <a:p>
            <a:endParaRPr lang="en-US" dirty="0"/>
          </a:p>
        </p:txBody>
      </p:sp>
      <p:sp>
        <p:nvSpPr>
          <p:cNvPr id="4" name="Slide Number Placeholder 3"/>
          <p:cNvSpPr>
            <a:spLocks noGrp="1"/>
          </p:cNvSpPr>
          <p:nvPr>
            <p:ph type="sldNum" sz="quarter" idx="10"/>
          </p:nvPr>
        </p:nvSpPr>
        <p:spPr/>
        <p:txBody>
          <a:bodyPr/>
          <a:lstStyle/>
          <a:p>
            <a:fld id="{BBD9A622-1EA9-49DA-B693-6B2BFBA61535}" type="slidenum">
              <a:rPr lang="en-US" smtClean="0"/>
              <a:pPr/>
              <a:t>13</a:t>
            </a:fld>
            <a:endParaRPr lang="en-US"/>
          </a:p>
        </p:txBody>
      </p:sp>
    </p:spTree>
    <p:extLst>
      <p:ext uri="{BB962C8B-B14F-4D97-AF65-F5344CB8AC3E}">
        <p14:creationId xmlns:p14="http://schemas.microsoft.com/office/powerpoint/2010/main" val="15209522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Congress deemed that the ADA Amendments</a:t>
            </a:r>
            <a:r>
              <a:rPr lang="en-US" baseline="0" dirty="0" smtClean="0"/>
              <a:t> Act was necessary because several Supreme Court decisions had established a more restrictive definition of disability than was the original intent of the law. By the court’s narrowing of the definition, ADA protections were eliminated for many people who had experienced disability discrimination and the focus became more on whether the individual had a disability instead of on the alleged discrimination event.  Court case examples:  Sutton v. United Airlines; Toyota v. Williams</a:t>
            </a:r>
          </a:p>
          <a:p>
            <a:endParaRPr lang="en-US" dirty="0" smtClean="0"/>
          </a:p>
          <a:p>
            <a:r>
              <a:rPr lang="en-US" dirty="0" smtClean="0"/>
              <a:t>Examples of Major</a:t>
            </a:r>
            <a:r>
              <a:rPr lang="en-US" baseline="0" dirty="0" smtClean="0"/>
              <a:t> Life Activities:</a:t>
            </a:r>
          </a:p>
          <a:p>
            <a:endParaRPr lang="en-US" baseline="0" dirty="0" smtClean="0"/>
          </a:p>
          <a:p>
            <a:r>
              <a:rPr lang="en-US" baseline="0" dirty="0" smtClean="0"/>
              <a:t>Caring for One’s Self</a:t>
            </a:r>
          </a:p>
          <a:p>
            <a:r>
              <a:rPr lang="en-US" baseline="0" dirty="0" smtClean="0"/>
              <a:t>Performing Manual Tasks</a:t>
            </a:r>
          </a:p>
          <a:p>
            <a:r>
              <a:rPr lang="en-US" baseline="0" dirty="0" smtClean="0"/>
              <a:t>Walking</a:t>
            </a:r>
          </a:p>
          <a:p>
            <a:r>
              <a:rPr lang="en-US" baseline="0" dirty="0" smtClean="0"/>
              <a:t>Seeing</a:t>
            </a:r>
          </a:p>
          <a:p>
            <a:r>
              <a:rPr lang="en-US" baseline="0" dirty="0" smtClean="0"/>
              <a:t>Hearing</a:t>
            </a:r>
          </a:p>
          <a:p>
            <a:r>
              <a:rPr lang="en-US" baseline="0" dirty="0" smtClean="0"/>
              <a:t>Speaking</a:t>
            </a:r>
          </a:p>
          <a:p>
            <a:r>
              <a:rPr lang="en-US" baseline="0" dirty="0" smtClean="0"/>
              <a:t>Breathing</a:t>
            </a:r>
          </a:p>
          <a:p>
            <a:r>
              <a:rPr lang="en-US" baseline="0" dirty="0" smtClean="0"/>
              <a:t>Learning</a:t>
            </a:r>
          </a:p>
          <a:p>
            <a:r>
              <a:rPr lang="en-US" baseline="0" dirty="0" smtClean="0"/>
              <a:t>Working</a:t>
            </a:r>
          </a:p>
          <a:p>
            <a:endParaRPr lang="en-US" baseline="0" dirty="0" smtClean="0"/>
          </a:p>
          <a:p>
            <a:r>
              <a:rPr lang="en-US" baseline="0" dirty="0" smtClean="0"/>
              <a:t>But did you also know, that these are also examples of Major Life Activities:</a:t>
            </a:r>
          </a:p>
          <a:p>
            <a:endParaRPr lang="en-US" baseline="0" dirty="0" smtClean="0"/>
          </a:p>
          <a:p>
            <a:r>
              <a:rPr lang="en-US" baseline="0" dirty="0" smtClean="0"/>
              <a:t>Reproduction</a:t>
            </a:r>
          </a:p>
          <a:p>
            <a:endParaRPr lang="en-US" baseline="0" dirty="0" smtClean="0"/>
          </a:p>
          <a:p>
            <a:r>
              <a:rPr lang="en-US" baseline="0" dirty="0" smtClean="0"/>
              <a:t>Example of “regarded as”:  facial disfigurement; burn victim; </a:t>
            </a:r>
          </a:p>
          <a:p>
            <a:endParaRPr lang="en-US" baseline="0" dirty="0" smtClean="0"/>
          </a:p>
          <a:p>
            <a:r>
              <a:rPr lang="en-US" baseline="0" dirty="0" smtClean="0"/>
              <a:t>Examples of episodic and mitigating measures:  Bipolar – medication; Epilepsy – medication; Multiple Sclerosis - medication</a:t>
            </a:r>
          </a:p>
        </p:txBody>
      </p:sp>
      <p:sp>
        <p:nvSpPr>
          <p:cNvPr id="4" name="Slide Number Placeholder 3"/>
          <p:cNvSpPr>
            <a:spLocks noGrp="1"/>
          </p:cNvSpPr>
          <p:nvPr>
            <p:ph type="sldNum" sz="quarter" idx="10"/>
          </p:nvPr>
        </p:nvSpPr>
        <p:spPr/>
        <p:txBody>
          <a:bodyPr/>
          <a:lstStyle/>
          <a:p>
            <a:fld id="{95BDA1AE-078D-48BC-9D7D-C6E44879DE0A}" type="slidenum">
              <a:rPr lang="en-US" smtClean="0"/>
              <a:pPr/>
              <a:t>14</a:t>
            </a:fld>
            <a:endParaRPr lang="en-US" dirty="0"/>
          </a:p>
        </p:txBody>
      </p:sp>
    </p:spTree>
    <p:extLst>
      <p:ext uri="{BB962C8B-B14F-4D97-AF65-F5344CB8AC3E}">
        <p14:creationId xmlns:p14="http://schemas.microsoft.com/office/powerpoint/2010/main" val="1156226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further discusses the definition of disability, giving the three “prongs” of the ADA’s definition.</a:t>
            </a:r>
          </a:p>
          <a:p>
            <a:r>
              <a:rPr lang="en-US" dirty="0"/>
              <a:t> </a:t>
            </a:r>
          </a:p>
          <a:p>
            <a:r>
              <a:rPr lang="en-US" dirty="0"/>
              <a:t>When giving the definition of disability given at the bottom of this slide, emphasize that this definition specifies physical OR MENTAL impairment.  People with both obvious and nonobvious disabilities are covered under the ADA.</a:t>
            </a:r>
          </a:p>
          <a:p>
            <a:r>
              <a:rPr lang="en-US" dirty="0"/>
              <a:t> </a:t>
            </a:r>
          </a:p>
          <a:p>
            <a:r>
              <a:rPr lang="en-US" dirty="0"/>
              <a:t>If time allows:  After reading the definition of disability, pause for a moment to ask participants if they have any thoughts about this definition.  Typically, participants may be surprised by the fact that there are no medical diagnoses in this definition—no guidelines as to which diagnoses will be covered and which will not.  Explain that the ADA uses a functional, not a medical, definition of disability.  However, as explained later in the program, the ADA AA has now expanded the definition of disability and specified that certain medical conditions can be, for the most part, automatically assumed to be included under the protections of the ADA.</a:t>
            </a:r>
          </a:p>
          <a:p>
            <a:r>
              <a:rPr lang="en-US" dirty="0"/>
              <a:t> </a:t>
            </a:r>
          </a:p>
          <a:p>
            <a:endParaRPr lang="en-US" dirty="0"/>
          </a:p>
        </p:txBody>
      </p:sp>
      <p:sp>
        <p:nvSpPr>
          <p:cNvPr id="4" name="Slide Number Placeholder 3"/>
          <p:cNvSpPr>
            <a:spLocks noGrp="1"/>
          </p:cNvSpPr>
          <p:nvPr>
            <p:ph type="sldNum" sz="quarter" idx="10"/>
          </p:nvPr>
        </p:nvSpPr>
        <p:spPr/>
        <p:txBody>
          <a:bodyPr/>
          <a:lstStyle/>
          <a:p>
            <a:fld id="{BBD9A622-1EA9-49DA-B693-6B2BFBA61535}" type="slidenum">
              <a:rPr lang="en-US" smtClean="0"/>
              <a:pPr/>
              <a:t>15</a:t>
            </a:fld>
            <a:endParaRPr lang="en-US"/>
          </a:p>
        </p:txBody>
      </p:sp>
    </p:spTree>
    <p:extLst>
      <p:ext uri="{BB962C8B-B14F-4D97-AF65-F5344CB8AC3E}">
        <p14:creationId xmlns:p14="http://schemas.microsoft.com/office/powerpoint/2010/main" val="8952691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expands upon the basic legal protections of Title I by focusing on hiring.   These five points are self-explanatory and can be reviewed quickly, keeping in mind that the purpose of this module is a basic overview, not an in depth discussion of ADA pre-employment issues.  The time you spend on this slide will depend on how much time you have allotted for this module and on which other modules you will be presenting with this module.  </a:t>
            </a:r>
          </a:p>
          <a:p>
            <a:r>
              <a:rPr lang="en-US" dirty="0"/>
              <a:t> </a:t>
            </a:r>
          </a:p>
          <a:p>
            <a:r>
              <a:rPr lang="en-US" dirty="0"/>
              <a:t>A common misperception some employers may have revolves around hiring and screening applicants.  Employers may make the mistake of dismissing some applicants from the screening/hiring process because “everybody knows someone with that disability could not do this job.”  No one can be denied full access to the hiring process because of a disability.  This includes the right to a reasonable accommodation to go through the hiring process.  Examples of accommodations used during the hiring process are:</a:t>
            </a:r>
          </a:p>
          <a:p>
            <a:pPr marL="175308" indent="-175308">
              <a:buFont typeface="Arial" pitchFamily="34" charset="0"/>
              <a:buChar char="•"/>
            </a:pPr>
            <a:r>
              <a:rPr lang="en-US" dirty="0"/>
              <a:t>Application form in alternative format</a:t>
            </a:r>
          </a:p>
          <a:p>
            <a:pPr marL="175308" indent="-175308">
              <a:buFont typeface="Arial" pitchFamily="34" charset="0"/>
              <a:buChar char="•"/>
            </a:pPr>
            <a:r>
              <a:rPr lang="en-US" dirty="0"/>
              <a:t>More time in a test/assessment</a:t>
            </a:r>
          </a:p>
          <a:p>
            <a:pPr marL="175308" indent="-175308">
              <a:buFont typeface="Arial" pitchFamily="34" charset="0"/>
              <a:buChar char="•"/>
            </a:pPr>
            <a:r>
              <a:rPr lang="en-US" dirty="0"/>
              <a:t>Test/assessment provided in alternative format</a:t>
            </a:r>
          </a:p>
          <a:p>
            <a:pPr marL="175308" indent="-175308">
              <a:buFont typeface="Arial" pitchFamily="34" charset="0"/>
              <a:buChar char="•"/>
            </a:pPr>
            <a:r>
              <a:rPr lang="en-US" dirty="0"/>
              <a:t>Use of accommodation in a job task simulation </a:t>
            </a:r>
          </a:p>
          <a:p>
            <a:pPr marL="175308" indent="-175308">
              <a:buFont typeface="Arial" pitchFamily="34" charset="0"/>
              <a:buChar char="•"/>
            </a:pPr>
            <a:r>
              <a:rPr lang="en-US" dirty="0"/>
              <a:t>Use of sign language interpreter </a:t>
            </a:r>
          </a:p>
          <a:p>
            <a:r>
              <a:rPr lang="en-US" dirty="0"/>
              <a:t> </a:t>
            </a:r>
          </a:p>
          <a:p>
            <a:r>
              <a:rPr lang="en-US" dirty="0"/>
              <a:t>If time allows, give some examples of impermissible disability inquiries that are not permissible but are often included in application or hiring processes, such as:</a:t>
            </a:r>
          </a:p>
          <a:p>
            <a:pPr marL="175308" indent="-175308">
              <a:buFont typeface="Arial" pitchFamily="34" charset="0"/>
              <a:buChar char="•"/>
            </a:pPr>
            <a:r>
              <a:rPr lang="en-US" dirty="0"/>
              <a:t>Are you currently taking any prescription medications?</a:t>
            </a:r>
          </a:p>
          <a:p>
            <a:pPr marL="175308" indent="-175308">
              <a:buFont typeface="Arial" pitchFamily="34" charset="0"/>
              <a:buChar char="•"/>
            </a:pPr>
            <a:r>
              <a:rPr lang="en-US" dirty="0"/>
              <a:t>Do you have any disability which would prevent you from doing this job?</a:t>
            </a:r>
          </a:p>
          <a:p>
            <a:pPr marL="175308" indent="-175308">
              <a:buFont typeface="Arial" pitchFamily="34" charset="0"/>
              <a:buChar char="•"/>
            </a:pPr>
            <a:r>
              <a:rPr lang="en-US" dirty="0"/>
              <a:t>Will you need any accommodations if you are hired for this job?</a:t>
            </a:r>
          </a:p>
          <a:p>
            <a:pPr marL="175308" indent="-175308">
              <a:buFont typeface="Arial" pitchFamily="34" charset="0"/>
              <a:buChar char="•"/>
            </a:pPr>
            <a:r>
              <a:rPr lang="en-US" dirty="0"/>
              <a:t>Have you been hospitalized in the last year?</a:t>
            </a:r>
          </a:p>
          <a:p>
            <a:pPr marL="175308" indent="-175308">
              <a:buFont typeface="Arial" pitchFamily="34" charset="0"/>
              <a:buChar char="•"/>
            </a:pPr>
            <a:r>
              <a:rPr lang="en-US" dirty="0"/>
              <a:t> </a:t>
            </a:r>
          </a:p>
          <a:p>
            <a:r>
              <a:rPr lang="en-US" dirty="0"/>
              <a:t>This slide also introduces the idea of nonobvious disabilities, emphasizing that the ADA’s definition of disability includes both obvious and nonobvious disabilities.  Whether or not a disability is obvious to others somewhat impacts disability inquiry guidelines for employers and what an employer can ask during hiring.  If a disability is nonobvious, the employer cannot make disability inquiries such as those in the interview question examples given above.  However, if the employer has a reasonable belief that an applicant might need an accommodation to perform an essential function of the job, the employer can ask some limited questions during hiring that pertain directly to the accommodation need.  How would the employer get a reasonable belief that an applicant has a disability?  First, a reasonable belief could be based on the applicant having an obvious disability, such as using a wheelchair.  Second, the applicant has voluntarily chosen to disclose a disability.  Third, the applicant has chosen to disclose an accommodation need with the employer.  For more information, go to </a:t>
            </a:r>
            <a:r>
              <a:rPr lang="en-US" u="sng" dirty="0">
                <a:hlinkClick r:id="rId3"/>
              </a:rPr>
              <a:t>http://www.eeoc.gov/policy/docs/preemp.html</a:t>
            </a:r>
            <a:r>
              <a:rPr lang="en-US" dirty="0"/>
              <a:t>.</a:t>
            </a:r>
          </a:p>
          <a:p>
            <a:r>
              <a:rPr lang="en-US" dirty="0"/>
              <a:t> </a:t>
            </a:r>
          </a:p>
          <a:p>
            <a:r>
              <a:rPr lang="en-US" dirty="0"/>
              <a:t>Depending on the audience, the last point on the slide can be expanded upon.  A misperception about disability disclosure during hiring centers around assuming that those who do not disclose a disability during hiring are “lying.”   Briefly touch upon the fact that this is a choice, not a “lie.”  Also, the choice to disclose at time of hire has no bearing on the person’s right to an accommodation later, if hired.  </a:t>
            </a:r>
          </a:p>
          <a:p>
            <a:r>
              <a:rPr lang="en-US" dirty="0"/>
              <a:t> </a:t>
            </a:r>
          </a:p>
          <a:p>
            <a:endParaRPr lang="en-US" dirty="0"/>
          </a:p>
        </p:txBody>
      </p:sp>
      <p:sp>
        <p:nvSpPr>
          <p:cNvPr id="4" name="Slide Number Placeholder 3"/>
          <p:cNvSpPr>
            <a:spLocks noGrp="1"/>
          </p:cNvSpPr>
          <p:nvPr>
            <p:ph type="sldNum" sz="quarter" idx="10"/>
          </p:nvPr>
        </p:nvSpPr>
        <p:spPr/>
        <p:txBody>
          <a:bodyPr/>
          <a:lstStyle/>
          <a:p>
            <a:fld id="{BBD9A622-1EA9-49DA-B693-6B2BFBA61535}" type="slidenum">
              <a:rPr lang="en-US" smtClean="0"/>
              <a:pPr/>
              <a:t>16</a:t>
            </a:fld>
            <a:endParaRPr lang="en-US"/>
          </a:p>
        </p:txBody>
      </p:sp>
    </p:spTree>
    <p:extLst>
      <p:ext uri="{BB962C8B-B14F-4D97-AF65-F5344CB8AC3E}">
        <p14:creationId xmlns:p14="http://schemas.microsoft.com/office/powerpoint/2010/main" val="29537352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discusses the next stage in the employment process:  When a job offer has been extended and accepted, but work has not yet started.  This is often referred to as the “post-offer” stage.</a:t>
            </a:r>
          </a:p>
          <a:p>
            <a:r>
              <a:rPr lang="en-US" dirty="0"/>
              <a:t> </a:t>
            </a:r>
          </a:p>
          <a:p>
            <a:r>
              <a:rPr lang="en-US" dirty="0"/>
              <a:t>At this stage, employers can require individuals to take a medical examination.  However, there are some limitations to this inquiry.  All individuals applying for a job within a particular job category can be required to go through a medical examination.  Certain individuals cannot be singled out for this examination.  </a:t>
            </a:r>
          </a:p>
          <a:p>
            <a:r>
              <a:rPr lang="en-US" dirty="0"/>
              <a:t> </a:t>
            </a:r>
          </a:p>
          <a:p>
            <a:r>
              <a:rPr lang="en-US" dirty="0"/>
              <a:t>If a disability becomes apparent during the post-offer stage, the employer cannot automatically withdraw the job offer.  The job offer can only be withdrawn if the employer can show that the reasons for withdrawing the job offer are job-related and consistent with business necessity.  Also, the employer must be able to show that there is no reasonable accommodation the individual could use to perform the essential functions of the job. </a:t>
            </a:r>
          </a:p>
          <a:p>
            <a:r>
              <a:rPr lang="en-US" dirty="0"/>
              <a:t> </a:t>
            </a:r>
          </a:p>
          <a:p>
            <a:r>
              <a:rPr lang="en-US" dirty="0"/>
              <a:t>For more information, go to </a:t>
            </a:r>
          </a:p>
          <a:p>
            <a:r>
              <a:rPr lang="en-US" u="sng" dirty="0">
                <a:hlinkClick r:id="rId3"/>
              </a:rPr>
              <a:t>http://www.eeoc.gov/policy/docs/guidance-inquiries.html</a:t>
            </a:r>
            <a:endParaRPr lang="en-US" dirty="0"/>
          </a:p>
          <a:p>
            <a:r>
              <a:rPr lang="en-US" u="sng" dirty="0">
                <a:hlinkClick r:id="rId4"/>
              </a:rPr>
              <a:t>http://www.eeoc.gov/policy/docs/preemp.html</a:t>
            </a:r>
            <a:endParaRPr lang="en-US" dirty="0"/>
          </a:p>
          <a:p>
            <a:r>
              <a:rPr lang="en-US" dirty="0"/>
              <a:t> </a:t>
            </a:r>
          </a:p>
          <a:p>
            <a:r>
              <a:rPr lang="en-US" dirty="0"/>
              <a:t> </a:t>
            </a:r>
          </a:p>
          <a:p>
            <a:r>
              <a:rPr lang="en-US" dirty="0"/>
              <a:t> </a:t>
            </a:r>
          </a:p>
          <a:p>
            <a:endParaRPr lang="en-US" dirty="0"/>
          </a:p>
        </p:txBody>
      </p:sp>
      <p:sp>
        <p:nvSpPr>
          <p:cNvPr id="4" name="Slide Number Placeholder 3"/>
          <p:cNvSpPr>
            <a:spLocks noGrp="1"/>
          </p:cNvSpPr>
          <p:nvPr>
            <p:ph type="sldNum" sz="quarter" idx="10"/>
          </p:nvPr>
        </p:nvSpPr>
        <p:spPr/>
        <p:txBody>
          <a:bodyPr/>
          <a:lstStyle/>
          <a:p>
            <a:fld id="{BBD9A622-1EA9-49DA-B693-6B2BFBA61535}" type="slidenum">
              <a:rPr lang="en-US" smtClean="0"/>
              <a:pPr/>
              <a:t>17</a:t>
            </a:fld>
            <a:endParaRPr lang="en-US"/>
          </a:p>
        </p:txBody>
      </p:sp>
    </p:spTree>
    <p:extLst>
      <p:ext uri="{BB962C8B-B14F-4D97-AF65-F5344CB8AC3E}">
        <p14:creationId xmlns:p14="http://schemas.microsoft.com/office/powerpoint/2010/main" val="35932689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moves on to an overview of the basics around reasonable accommodation.   Though many more points could be made about accommodation, </a:t>
            </a:r>
            <a:r>
              <a:rPr lang="en-US" b="1" dirty="0"/>
              <a:t>the intent of this module is just to provide a quick overview of the employment provisions of the ADA</a:t>
            </a:r>
            <a:r>
              <a:rPr lang="en-US" dirty="0"/>
              <a:t>.  Hence, we only provide the definition of reasonable accommodation and key points pertaining to the interactive process and collecting medical information.  </a:t>
            </a:r>
          </a:p>
          <a:p>
            <a:r>
              <a:rPr lang="en-US" dirty="0"/>
              <a:t> </a:t>
            </a:r>
          </a:p>
          <a:p>
            <a:r>
              <a:rPr lang="en-US" dirty="0"/>
              <a:t>A challenge in presenting this slide is to provide the right amount of information.  </a:t>
            </a:r>
            <a:r>
              <a:rPr lang="en-US" b="1" dirty="0"/>
              <a:t>Keep in mind that this module is only intended to be 30 minutes long in total.</a:t>
            </a:r>
            <a:r>
              <a:rPr lang="en-US" dirty="0"/>
              <a:t>  Each of the points on this slide could invite an extremely detailed discussion.  The time you spend on each of these points should be guided by the needs of your audience, the time you’ve allotted for your entire session and which other modules you will be presenting with this overview module.  If, for example, you are also presenting </a:t>
            </a:r>
            <a:r>
              <a:rPr lang="en-US" i="1" dirty="0"/>
              <a:t>Module 3C--Reasonable Accommodation</a:t>
            </a:r>
            <a:r>
              <a:rPr lang="en-US" dirty="0"/>
              <a:t>, you can defer any detailed discussion or questions about accommodation to later in the session.</a:t>
            </a:r>
          </a:p>
          <a:p>
            <a:r>
              <a:rPr lang="en-US" dirty="0"/>
              <a:t> </a:t>
            </a:r>
          </a:p>
          <a:p>
            <a:r>
              <a:rPr lang="en-US" dirty="0"/>
              <a:t>Also, keep in mind that some of the points on this slide will be further discussed on the following slides which engage participants in a myth/fact overview of the key points of ADA Title I.  </a:t>
            </a:r>
          </a:p>
          <a:p>
            <a:r>
              <a:rPr lang="en-US" dirty="0"/>
              <a:t> </a:t>
            </a:r>
          </a:p>
          <a:p>
            <a:r>
              <a:rPr lang="en-US" dirty="0"/>
              <a:t>The first point on this slide is the EEOC definition of accommodation.  It is fairly self- explanatory.  Please note:  Do not give examples of reasonable accommodations here; the next slide contains examples of reasonable accommodations. </a:t>
            </a:r>
          </a:p>
          <a:p>
            <a:r>
              <a:rPr lang="en-US" dirty="0"/>
              <a:t> </a:t>
            </a:r>
          </a:p>
          <a:p>
            <a:r>
              <a:rPr lang="en-US" dirty="0"/>
              <a:t>The bulleted points following the definition provide a little more detail about the accommodation process.  Again, the discussion below is only intended for your background as a facilitator.  You need not read these points to participants.</a:t>
            </a:r>
          </a:p>
          <a:p>
            <a:r>
              <a:rPr lang="en-US" dirty="0"/>
              <a:t> </a:t>
            </a:r>
          </a:p>
          <a:p>
            <a:r>
              <a:rPr lang="en-US" dirty="0"/>
              <a:t>Some audience members may be surprised to learn that the accommodation obligation covers both the job application process as well as employment.  Employers should notify all job applicants of their right to request an accommodation to go through the hiring process.</a:t>
            </a:r>
          </a:p>
          <a:p>
            <a:r>
              <a:rPr lang="en-US" dirty="0"/>
              <a:t> </a:t>
            </a:r>
          </a:p>
          <a:p>
            <a:r>
              <a:rPr lang="en-US" dirty="0"/>
              <a:t>Employers are required to make a good faith effort to accommodate KNOWN disabilities.  Most of the time, the employee or job applicant him/herself will notify the employer of an accommodation need.  However, an accommodation request can come from other individuals, such as a job coach.  If the employer has a reasonable belief that an applicant or employee will need an accommodation to perform the essential functions of a job, the employer can ask the individual if an accommodation is needed.   For example, if a librarian who uses a wheelchair will not be able to reach high bookshelves, the employer can ask if an accommodation will be needed for this essential function.  Also, an accommodation request need not contain particular legal or medical phrases.  The request can be made in plain language.  </a:t>
            </a:r>
          </a:p>
          <a:p>
            <a:r>
              <a:rPr lang="en-US" dirty="0"/>
              <a:t> </a:t>
            </a:r>
          </a:p>
          <a:p>
            <a:r>
              <a:rPr lang="en-US" dirty="0"/>
              <a:t>Accommodations are identified through an interactive process that involves both the employee and the employer.  The EEOC refers to this process as </a:t>
            </a:r>
            <a:r>
              <a:rPr lang="en-US" i="1" dirty="0"/>
              <a:t>“…an informal process to clarify what the individual needs and identify the appropriate reasonable accommodation</a:t>
            </a:r>
            <a:r>
              <a:rPr lang="en-US" dirty="0"/>
              <a:t>” (See </a:t>
            </a:r>
          </a:p>
          <a:p>
            <a:r>
              <a:rPr lang="en-US" u="sng" dirty="0">
                <a:hlinkClick r:id="rId3"/>
              </a:rPr>
              <a:t>http://www.eeoc.gov/policy/docs/accommodation.html#requesting</a:t>
            </a:r>
            <a:r>
              <a:rPr lang="en-US" dirty="0"/>
              <a:t>).  This means that the accommodation request should trigger a timely dialogue with the employee to discuss the accommodation need and identify an effective accommodation.</a:t>
            </a:r>
          </a:p>
          <a:p>
            <a:r>
              <a:rPr lang="en-US" dirty="0"/>
              <a:t> </a:t>
            </a:r>
          </a:p>
          <a:p>
            <a:r>
              <a:rPr lang="en-US" dirty="0"/>
              <a:t>If an individual has chosen to disclose the disability at time of hire or during the post-offer state, the interactive process to find an accommodation can begin before employment starts.  </a:t>
            </a:r>
          </a:p>
          <a:p>
            <a:r>
              <a:rPr lang="en-US" dirty="0"/>
              <a:t> </a:t>
            </a:r>
          </a:p>
          <a:p>
            <a:r>
              <a:rPr lang="en-US" dirty="0"/>
              <a:t>The employer can choose to (but is not required to) gather medical documentation in response to an accommodation request.  However, the medical documentation gathered must pertain to making the determination that the individual has a disability as defined by the ADA, to identifying the functional limitations of the disability  and  to determining an effective accommodation.  This medical information must be kept confidential. </a:t>
            </a:r>
          </a:p>
        </p:txBody>
      </p:sp>
      <p:sp>
        <p:nvSpPr>
          <p:cNvPr id="4" name="Slide Number Placeholder 3"/>
          <p:cNvSpPr>
            <a:spLocks noGrp="1"/>
          </p:cNvSpPr>
          <p:nvPr>
            <p:ph type="sldNum" sz="quarter" idx="10"/>
          </p:nvPr>
        </p:nvSpPr>
        <p:spPr/>
        <p:txBody>
          <a:bodyPr/>
          <a:lstStyle/>
          <a:p>
            <a:fld id="{BBD9A622-1EA9-49DA-B693-6B2BFBA61535}" type="slidenum">
              <a:rPr lang="en-US" smtClean="0"/>
              <a:pPr/>
              <a:t>18</a:t>
            </a:fld>
            <a:endParaRPr lang="en-US"/>
          </a:p>
        </p:txBody>
      </p:sp>
    </p:spTree>
    <p:extLst>
      <p:ext uri="{BB962C8B-B14F-4D97-AF65-F5344CB8AC3E}">
        <p14:creationId xmlns:p14="http://schemas.microsoft.com/office/powerpoint/2010/main" val="23562017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ADA requires employers to provide reasonable accommodations to applicants and employees with disabilities, unless such accommodations pose an undue hardship (e.g. too costly, too extensive, too substantial, too disruptive). An employer does not have to eliminate essential functions or reduce a performance standard.</a:t>
            </a:r>
          </a:p>
          <a:p>
            <a:endParaRPr lang="en-US" dirty="0"/>
          </a:p>
          <a:p>
            <a:r>
              <a:rPr lang="en-US" dirty="0"/>
              <a:t>To have a right to an accommodation, a person must have a disability as defined by the ADA, and they must be otherwise qualified to do the job. Needing an accommodation DOES NOT make the person unqualified for the job. </a:t>
            </a:r>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95BDA1AE-078D-48BC-9D7D-C6E44879DE0A}" type="slidenum">
              <a:rPr lang="en-US" smtClean="0"/>
              <a:pPr/>
              <a:t>19</a:t>
            </a:fld>
            <a:endParaRPr lang="en-US" dirty="0"/>
          </a:p>
        </p:txBody>
      </p:sp>
    </p:spTree>
    <p:extLst>
      <p:ext uri="{BB962C8B-B14F-4D97-AF65-F5344CB8AC3E}">
        <p14:creationId xmlns:p14="http://schemas.microsoft.com/office/powerpoint/2010/main" val="2727524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BDA1AE-078D-48BC-9D7D-C6E44879DE0A}" type="slidenum">
              <a:rPr lang="en-US" smtClean="0"/>
              <a:pPr/>
              <a:t>2</a:t>
            </a:fld>
            <a:endParaRPr lang="en-US" dirty="0"/>
          </a:p>
        </p:txBody>
      </p:sp>
    </p:spTree>
    <p:extLst>
      <p:ext uri="{BB962C8B-B14F-4D97-AF65-F5344CB8AC3E}">
        <p14:creationId xmlns:p14="http://schemas.microsoft.com/office/powerpoint/2010/main" val="24130850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defTabSz="939711">
              <a:defRPr/>
            </a:pPr>
            <a:r>
              <a:rPr lang="en-US" dirty="0" smtClean="0"/>
              <a:t>To trigger the process, the employer must know that the interactive accommodation process</a:t>
            </a:r>
            <a:r>
              <a:rPr lang="en-US" baseline="0" dirty="0" smtClean="0"/>
              <a:t> needs to start. The request can come from the employee or from a third party on the individual’s behalf.</a:t>
            </a:r>
          </a:p>
          <a:p>
            <a:pPr defTabSz="939711">
              <a:defRPr/>
            </a:pPr>
            <a:endParaRPr lang="en-US" dirty="0" smtClean="0"/>
          </a:p>
          <a:p>
            <a:pPr defTabSz="939711">
              <a:defRPr/>
            </a:pPr>
            <a:r>
              <a:rPr lang="en-US" dirty="0" smtClean="0"/>
              <a:t>Employers must accommodate KNOWN disabilities.</a:t>
            </a:r>
            <a:r>
              <a:rPr lang="en-US" baseline="0" dirty="0" smtClean="0"/>
              <a:t> Usually, a disability becomes known to the employer by the employee telling his/her boss that they have a medical condition. An employer is considered to ‘know’ about a disability no matter how this disclosure was made. The person does not need to use any formal medical or legal language to make an accommodation request. The employer still has an accommodation obligation even if the person doesn’t use the word ‘accommodation.’</a:t>
            </a:r>
            <a:endParaRPr lang="en-US" dirty="0" smtClean="0"/>
          </a:p>
          <a:p>
            <a:pPr defTabSz="939711">
              <a:defRPr/>
            </a:pPr>
            <a:endParaRPr lang="en-US" dirty="0" smtClean="0"/>
          </a:p>
          <a:p>
            <a:pPr defTabSz="939711">
              <a:defRPr/>
            </a:pPr>
            <a:r>
              <a:rPr lang="en-US" dirty="0"/>
              <a:t>Ideally, some action should be taken by the employer within two weeks or so after a disclosure has been, such as contacting the employee to set up a meeting or </a:t>
            </a:r>
            <a:r>
              <a:rPr lang="en-US" dirty="0" smtClean="0"/>
              <a:t>requesting </a:t>
            </a:r>
            <a:r>
              <a:rPr lang="en-US" dirty="0"/>
              <a:t>additional information needed to help with the accommodation decision. </a:t>
            </a:r>
          </a:p>
          <a:p>
            <a:pPr defTabSz="939711">
              <a:defRPr/>
            </a:pPr>
            <a:endParaRPr lang="en-US" dirty="0"/>
          </a:p>
          <a:p>
            <a:pPr defTabSz="939711">
              <a:defRPr/>
            </a:pPr>
            <a:r>
              <a:rPr lang="en-US" dirty="0"/>
              <a:t>Medical documentation – Employers can collect medical information that supports making an accommodation decision. Employers do not have to collect this information, but they are allowed to do so. Any medical information that is collected, however, must be about the disclosed disability and be job related and consistent with business necessity. All medical information must be kept confidential and separate from the employee’s work file. </a:t>
            </a:r>
          </a:p>
          <a:p>
            <a:pPr defTabSz="939711">
              <a:defRPr/>
            </a:pPr>
            <a:endParaRPr lang="en-US" dirty="0"/>
          </a:p>
          <a:p>
            <a:pPr defTabSz="939711">
              <a:defRPr/>
            </a:pPr>
            <a:r>
              <a:rPr lang="en-US" dirty="0"/>
              <a:t>Finding an accommodation is an interactive process that involves communication, flexibility, and creativity. In many cases, the search for an accommodation actually </a:t>
            </a:r>
            <a:r>
              <a:rPr lang="en-US" dirty="0" smtClean="0"/>
              <a:t>improves </a:t>
            </a:r>
            <a:r>
              <a:rPr lang="en-US" dirty="0"/>
              <a:t>a job process for everyone, creating smoother ways of doing things, better job aids and better communication channels.</a:t>
            </a:r>
          </a:p>
        </p:txBody>
      </p:sp>
      <p:sp>
        <p:nvSpPr>
          <p:cNvPr id="4" name="Slide Number Placeholder 3"/>
          <p:cNvSpPr>
            <a:spLocks noGrp="1"/>
          </p:cNvSpPr>
          <p:nvPr>
            <p:ph type="sldNum" sz="quarter" idx="10"/>
          </p:nvPr>
        </p:nvSpPr>
        <p:spPr/>
        <p:txBody>
          <a:bodyPr/>
          <a:lstStyle/>
          <a:p>
            <a:fld id="{95BDA1AE-078D-48BC-9D7D-C6E44879DE0A}" type="slidenum">
              <a:rPr lang="en-US" smtClean="0"/>
              <a:pPr/>
              <a:t>20</a:t>
            </a:fld>
            <a:endParaRPr lang="en-US" dirty="0"/>
          </a:p>
        </p:txBody>
      </p:sp>
    </p:spTree>
    <p:extLst>
      <p:ext uri="{BB962C8B-B14F-4D97-AF65-F5344CB8AC3E}">
        <p14:creationId xmlns:p14="http://schemas.microsoft.com/office/powerpoint/2010/main" val="38538467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Cost: </a:t>
            </a:r>
          </a:p>
          <a:p>
            <a:pPr defTabSz="939711">
              <a:defRPr/>
            </a:pPr>
            <a:r>
              <a:rPr lang="en-US" baseline="0" dirty="0" smtClean="0"/>
              <a:t>Most (56%) accommodations are free (example: flex time), of those that do cost, average cost less than $500. </a:t>
            </a:r>
            <a:endParaRPr lang="en-US" dirty="0" smtClean="0"/>
          </a:p>
          <a:p>
            <a:endParaRPr lang="en-US" dirty="0" smtClean="0"/>
          </a:p>
          <a:p>
            <a:r>
              <a:rPr lang="en-US" dirty="0" smtClean="0"/>
              <a:t>While the employer is</a:t>
            </a:r>
            <a:r>
              <a:rPr lang="en-US" baseline="0" dirty="0" smtClean="0"/>
              <a:t> responsible for providing accommodation, tax incentives are available.</a:t>
            </a:r>
            <a:endParaRPr lang="en-US" dirty="0" smtClean="0"/>
          </a:p>
          <a:p>
            <a:endParaRPr lang="en-US" dirty="0" smtClean="0"/>
          </a:p>
          <a:p>
            <a:r>
              <a:rPr lang="en-US" dirty="0" smtClean="0"/>
              <a:t>According to the U.S. Equal Employment Opportunity Commission</a:t>
            </a:r>
            <a:r>
              <a:rPr lang="en-US" baseline="0" dirty="0" smtClean="0"/>
              <a:t> . . .</a:t>
            </a:r>
            <a:endParaRPr lang="en-US" dirty="0" smtClean="0"/>
          </a:p>
          <a:p>
            <a:pPr marL="176196" indent="-176196">
              <a:buFontTx/>
              <a:buChar char="-"/>
            </a:pPr>
            <a:r>
              <a:rPr lang="en-US" dirty="0" smtClean="0"/>
              <a:t>The median cost of a first year job accommodation is $25. </a:t>
            </a:r>
          </a:p>
          <a:p>
            <a:pPr marL="176196" indent="-176196">
              <a:buFontTx/>
              <a:buChar char="-"/>
            </a:pPr>
            <a:r>
              <a:rPr lang="en-US" dirty="0" smtClean="0"/>
              <a:t>The net economic benefit in the first year of an accommodation</a:t>
            </a:r>
            <a:r>
              <a:rPr lang="en-US" baseline="0" dirty="0" smtClean="0"/>
              <a:t> is $11,335.</a:t>
            </a:r>
          </a:p>
          <a:p>
            <a:pPr marL="176196" indent="-176196">
              <a:buFontTx/>
              <a:buChar char="-"/>
            </a:pPr>
            <a:r>
              <a:rPr lang="en-US" baseline="0" dirty="0" smtClean="0"/>
              <a:t>Top benefits of accommodations include retention, productivity, and increased morale.</a:t>
            </a:r>
          </a:p>
          <a:p>
            <a:endParaRPr lang="en-US" dirty="0"/>
          </a:p>
        </p:txBody>
      </p:sp>
      <p:sp>
        <p:nvSpPr>
          <p:cNvPr id="4" name="Slide Number Placeholder 3"/>
          <p:cNvSpPr>
            <a:spLocks noGrp="1"/>
          </p:cNvSpPr>
          <p:nvPr>
            <p:ph type="sldNum" sz="quarter" idx="10"/>
          </p:nvPr>
        </p:nvSpPr>
        <p:spPr/>
        <p:txBody>
          <a:bodyPr/>
          <a:lstStyle/>
          <a:p>
            <a:fld id="{95BDA1AE-078D-48BC-9D7D-C6E44879DE0A}" type="slidenum">
              <a:rPr lang="en-US" smtClean="0"/>
              <a:pPr/>
              <a:t>21</a:t>
            </a:fld>
            <a:endParaRPr lang="en-US" dirty="0"/>
          </a:p>
        </p:txBody>
      </p:sp>
    </p:spTree>
    <p:extLst>
      <p:ext uri="{BB962C8B-B14F-4D97-AF65-F5344CB8AC3E}">
        <p14:creationId xmlns:p14="http://schemas.microsoft.com/office/powerpoint/2010/main" val="14126534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builds upon the last slide by providing some examples of accommodations.  Point out that this list is not exhaustive.  The important point in determining accommodations is flexibility and creativity.  </a:t>
            </a:r>
          </a:p>
          <a:p>
            <a:r>
              <a:rPr lang="en-US" dirty="0"/>
              <a:t> </a:t>
            </a:r>
          </a:p>
          <a:p>
            <a:r>
              <a:rPr lang="en-US" dirty="0"/>
              <a:t>Also, many times the search for an accommodation has resulted in better work processes for everyone.  For example, in Project Search, individuals with intellectual disabilities were trained to work in routine hospital jobs, such as sterilizing and stocking medical equipment.  Prior to this project, this task had been done with the use of complicated text and number labels to stock equipment into the correct place.  In trying to find accommodations for the Project Search workers, a new system was tried where pictures of equipment were used instead of text-based labels.  Using this new system, all employees were able to stock equipment faster and more accurately.  This process proved to be so effective that it was adopted for all employees.  </a:t>
            </a:r>
          </a:p>
          <a:p>
            <a:r>
              <a:rPr lang="en-US" dirty="0"/>
              <a:t> </a:t>
            </a:r>
          </a:p>
          <a:p>
            <a:r>
              <a:rPr lang="en-US" dirty="0"/>
              <a:t> </a:t>
            </a:r>
          </a:p>
          <a:p>
            <a:r>
              <a:rPr lang="en-US" dirty="0"/>
              <a:t> </a:t>
            </a:r>
          </a:p>
          <a:p>
            <a:endParaRPr lang="en-US" dirty="0"/>
          </a:p>
        </p:txBody>
      </p:sp>
      <p:sp>
        <p:nvSpPr>
          <p:cNvPr id="4" name="Slide Number Placeholder 3"/>
          <p:cNvSpPr>
            <a:spLocks noGrp="1"/>
          </p:cNvSpPr>
          <p:nvPr>
            <p:ph type="sldNum" sz="quarter" idx="10"/>
          </p:nvPr>
        </p:nvSpPr>
        <p:spPr/>
        <p:txBody>
          <a:bodyPr/>
          <a:lstStyle/>
          <a:p>
            <a:fld id="{BBD9A622-1EA9-49DA-B693-6B2BFBA61535}" type="slidenum">
              <a:rPr lang="en-US" smtClean="0"/>
              <a:pPr/>
              <a:t>22</a:t>
            </a:fld>
            <a:endParaRPr lang="en-US"/>
          </a:p>
        </p:txBody>
      </p:sp>
    </p:spTree>
    <p:extLst>
      <p:ext uri="{BB962C8B-B14F-4D97-AF65-F5344CB8AC3E}">
        <p14:creationId xmlns:p14="http://schemas.microsoft.com/office/powerpoint/2010/main" val="21944725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slides (11 – 21) focus on five myth/fact questions.  One slide poses the statement; the follow slides provide the answer and brief explanation.  </a:t>
            </a:r>
          </a:p>
          <a:p>
            <a:r>
              <a:rPr lang="en-US" dirty="0"/>
              <a:t> </a:t>
            </a:r>
          </a:p>
          <a:p>
            <a:r>
              <a:rPr lang="en-US" dirty="0"/>
              <a:t>These myth/fact statements go beyond the points presented in the earlier slides of this module.  The myths/facts we present are based on the most common misunderstandings or “gray areas” of the ADA—the areas upon which many participants will have questions.  The purpose of using this myth/fact format is to build curiosity, stimulate thought and engage participants in discussion.  </a:t>
            </a:r>
          </a:p>
          <a:p>
            <a:r>
              <a:rPr lang="en-US" dirty="0"/>
              <a:t> </a:t>
            </a:r>
          </a:p>
          <a:p>
            <a:r>
              <a:rPr lang="en-US" dirty="0"/>
              <a:t>As is the case with other slides, a challenge here is to provide the right amount of information.  Again, what is the right amount of information depends on several factors.  Who is the audience?  What other modules are you presenting?  Can you go over the 30 minutes allotted for this module?   In any case, you will probably need to avoid lengthy, detailed discussions of each of these issues.  Refer these more detailed questions/issues to the ADA Center TA line:  800 949 4232.  </a:t>
            </a:r>
          </a:p>
          <a:p>
            <a:r>
              <a:rPr lang="en-US" dirty="0"/>
              <a:t> </a:t>
            </a:r>
          </a:p>
          <a:p>
            <a:r>
              <a:rPr lang="en-US" dirty="0"/>
              <a:t>We have included this format in order to provide a more engaging and interactive learning experience. To go through these slides, pose the statement, then take a minute (not longer) to get ideas from the audience.  Then provide the correct response and the explanation.</a:t>
            </a:r>
          </a:p>
        </p:txBody>
      </p:sp>
      <p:sp>
        <p:nvSpPr>
          <p:cNvPr id="4" name="Slide Number Placeholder 3"/>
          <p:cNvSpPr>
            <a:spLocks noGrp="1"/>
          </p:cNvSpPr>
          <p:nvPr>
            <p:ph type="sldNum" sz="quarter" idx="10"/>
          </p:nvPr>
        </p:nvSpPr>
        <p:spPr/>
        <p:txBody>
          <a:bodyPr/>
          <a:lstStyle/>
          <a:p>
            <a:fld id="{BBD9A622-1EA9-49DA-B693-6B2BFBA61535}" type="slidenum">
              <a:rPr lang="en-US" smtClean="0"/>
              <a:pPr/>
              <a:t>24</a:t>
            </a:fld>
            <a:endParaRPr lang="en-US"/>
          </a:p>
        </p:txBody>
      </p:sp>
    </p:spTree>
    <p:extLst>
      <p:ext uri="{BB962C8B-B14F-4D97-AF65-F5344CB8AC3E}">
        <p14:creationId xmlns:p14="http://schemas.microsoft.com/office/powerpoint/2010/main" val="11945787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4974">
              <a:defRPr/>
            </a:pPr>
            <a:r>
              <a:rPr lang="en-US" dirty="0"/>
              <a:t>Pose this question and take a minute to get ideas from the audience.</a:t>
            </a:r>
          </a:p>
          <a:p>
            <a:endParaRPr lang="en-US" dirty="0"/>
          </a:p>
        </p:txBody>
      </p:sp>
      <p:sp>
        <p:nvSpPr>
          <p:cNvPr id="4" name="Slide Number Placeholder 3"/>
          <p:cNvSpPr>
            <a:spLocks noGrp="1"/>
          </p:cNvSpPr>
          <p:nvPr>
            <p:ph type="sldNum" sz="quarter" idx="10"/>
          </p:nvPr>
        </p:nvSpPr>
        <p:spPr/>
        <p:txBody>
          <a:bodyPr/>
          <a:lstStyle/>
          <a:p>
            <a:fld id="{BBD9A622-1EA9-49DA-B693-6B2BFBA61535}" type="slidenum">
              <a:rPr lang="en-US" smtClean="0"/>
              <a:pPr/>
              <a:t>25</a:t>
            </a:fld>
            <a:endParaRPr lang="en-US"/>
          </a:p>
        </p:txBody>
      </p:sp>
    </p:spTree>
    <p:extLst>
      <p:ext uri="{BB962C8B-B14F-4D97-AF65-F5344CB8AC3E}">
        <p14:creationId xmlns:p14="http://schemas.microsoft.com/office/powerpoint/2010/main" val="7176132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“fact.”  The explanation given points out that employees with disabilities can be held to the same performance standards as any other employee.  However, they must be allowed to use an accommodation when their performance is assessed.</a:t>
            </a:r>
          </a:p>
          <a:p>
            <a:r>
              <a:rPr lang="en-US" dirty="0"/>
              <a:t> </a:t>
            </a:r>
          </a:p>
          <a:p>
            <a:r>
              <a:rPr lang="en-US" dirty="0"/>
              <a:t>For more information, go to </a:t>
            </a:r>
          </a:p>
          <a:p>
            <a:r>
              <a:rPr lang="en-US" u="sng" dirty="0">
                <a:hlinkClick r:id="rId3"/>
              </a:rPr>
              <a:t>http://www.eeoc.gov/facts/performance-conduct.html</a:t>
            </a:r>
            <a:r>
              <a:rPr lang="en-US" dirty="0"/>
              <a:t> </a:t>
            </a:r>
          </a:p>
          <a:p>
            <a:endParaRPr lang="en-US" dirty="0"/>
          </a:p>
        </p:txBody>
      </p:sp>
      <p:sp>
        <p:nvSpPr>
          <p:cNvPr id="4" name="Slide Number Placeholder 3"/>
          <p:cNvSpPr>
            <a:spLocks noGrp="1"/>
          </p:cNvSpPr>
          <p:nvPr>
            <p:ph type="sldNum" sz="quarter" idx="10"/>
          </p:nvPr>
        </p:nvSpPr>
        <p:spPr/>
        <p:txBody>
          <a:bodyPr/>
          <a:lstStyle/>
          <a:p>
            <a:fld id="{BBD9A622-1EA9-49DA-B693-6B2BFBA61535}" type="slidenum">
              <a:rPr lang="en-US" smtClean="0"/>
              <a:pPr/>
              <a:t>26</a:t>
            </a:fld>
            <a:endParaRPr lang="en-US"/>
          </a:p>
        </p:txBody>
      </p:sp>
    </p:spTree>
    <p:extLst>
      <p:ext uri="{BB962C8B-B14F-4D97-AF65-F5344CB8AC3E}">
        <p14:creationId xmlns:p14="http://schemas.microsoft.com/office/powerpoint/2010/main" val="42458992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Pose this question and take a minute to get ideas from the audience.</a:t>
            </a:r>
          </a:p>
        </p:txBody>
      </p:sp>
      <p:sp>
        <p:nvSpPr>
          <p:cNvPr id="4" name="Slide Number Placeholder 3"/>
          <p:cNvSpPr>
            <a:spLocks noGrp="1"/>
          </p:cNvSpPr>
          <p:nvPr>
            <p:ph type="sldNum" sz="quarter" idx="10"/>
          </p:nvPr>
        </p:nvSpPr>
        <p:spPr/>
        <p:txBody>
          <a:bodyPr/>
          <a:lstStyle/>
          <a:p>
            <a:fld id="{BBD9A622-1EA9-49DA-B693-6B2BFBA61535}" type="slidenum">
              <a:rPr lang="en-US" smtClean="0"/>
              <a:pPr/>
              <a:t>27</a:t>
            </a:fld>
            <a:endParaRPr lang="en-US"/>
          </a:p>
        </p:txBody>
      </p:sp>
    </p:spTree>
    <p:extLst>
      <p:ext uri="{BB962C8B-B14F-4D97-AF65-F5344CB8AC3E}">
        <p14:creationId xmlns:p14="http://schemas.microsoft.com/office/powerpoint/2010/main" val="37069162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provides the correct answer and an explanation.  </a:t>
            </a:r>
          </a:p>
          <a:p>
            <a:r>
              <a:rPr lang="en-US" dirty="0"/>
              <a:t> </a:t>
            </a:r>
          </a:p>
          <a:p>
            <a:r>
              <a:rPr lang="en-US" dirty="0"/>
              <a:t>This statement refers to “direct threat.”  Direct threat does “trump” that ADA, but this direct threat must be legitimate and concrete.</a:t>
            </a:r>
          </a:p>
          <a:p>
            <a:r>
              <a:rPr lang="en-US" dirty="0"/>
              <a:t> </a:t>
            </a:r>
          </a:p>
          <a:p>
            <a:r>
              <a:rPr lang="en-US" dirty="0"/>
              <a:t>For more information, go to </a:t>
            </a:r>
          </a:p>
          <a:p>
            <a:r>
              <a:rPr lang="en-US" u="sng" dirty="0">
                <a:hlinkClick r:id="rId3"/>
              </a:rPr>
              <a:t>https://docs.google.com/viewer?a=v&amp;q=cache:onqHqLxII_8J:www.adagreatlakes.org/Publications/Legal_Briefs/BriefNo008_DirectThreatUnderADA.pdf+direct+threat+ada+analysis&amp;hl=en&amp;gl=us&amp;pid=bl&amp;srcid=ADGEESjAqPzJRe2CUcyfBxbzmIs0A3Bvf5tdRy-uW4nQxYF_YuqG6jrCCCh1iKdqhCAkoYxEhfjPPwYwlie_QLgSKfArNr3QUkozT3n915G-WWxMDrYdkdF8jUL1BZ1mUG5wLxWBYwTo&amp;sig=AHIEtbQvn1QwIibj0LhksnxywPZXsFaFbQ</a:t>
            </a:r>
            <a:endParaRPr lang="en-US" dirty="0"/>
          </a:p>
        </p:txBody>
      </p:sp>
      <p:sp>
        <p:nvSpPr>
          <p:cNvPr id="4" name="Slide Number Placeholder 3"/>
          <p:cNvSpPr>
            <a:spLocks noGrp="1"/>
          </p:cNvSpPr>
          <p:nvPr>
            <p:ph type="sldNum" sz="quarter" idx="10"/>
          </p:nvPr>
        </p:nvSpPr>
        <p:spPr/>
        <p:txBody>
          <a:bodyPr/>
          <a:lstStyle/>
          <a:p>
            <a:fld id="{BBD9A622-1EA9-49DA-B693-6B2BFBA61535}" type="slidenum">
              <a:rPr lang="en-US" smtClean="0"/>
              <a:pPr/>
              <a:t>28</a:t>
            </a:fld>
            <a:endParaRPr lang="en-US"/>
          </a:p>
        </p:txBody>
      </p:sp>
    </p:spTree>
    <p:extLst>
      <p:ext uri="{BB962C8B-B14F-4D97-AF65-F5344CB8AC3E}">
        <p14:creationId xmlns:p14="http://schemas.microsoft.com/office/powerpoint/2010/main" val="37336996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4974">
              <a:defRPr/>
            </a:pPr>
            <a:r>
              <a:rPr lang="en-US" dirty="0"/>
              <a:t>Pose this question and take a minute to get ideas from the audience.</a:t>
            </a:r>
          </a:p>
          <a:p>
            <a:endParaRPr lang="en-US" dirty="0"/>
          </a:p>
        </p:txBody>
      </p:sp>
      <p:sp>
        <p:nvSpPr>
          <p:cNvPr id="4" name="Slide Number Placeholder 3"/>
          <p:cNvSpPr>
            <a:spLocks noGrp="1"/>
          </p:cNvSpPr>
          <p:nvPr>
            <p:ph type="sldNum" sz="quarter" idx="10"/>
          </p:nvPr>
        </p:nvSpPr>
        <p:spPr/>
        <p:txBody>
          <a:bodyPr/>
          <a:lstStyle/>
          <a:p>
            <a:fld id="{BBD9A622-1EA9-49DA-B693-6B2BFBA61535}" type="slidenum">
              <a:rPr lang="en-US" smtClean="0"/>
              <a:pPr/>
              <a:t>29</a:t>
            </a:fld>
            <a:endParaRPr lang="en-US"/>
          </a:p>
        </p:txBody>
      </p:sp>
    </p:spTree>
    <p:extLst>
      <p:ext uri="{BB962C8B-B14F-4D97-AF65-F5344CB8AC3E}">
        <p14:creationId xmlns:p14="http://schemas.microsoft.com/office/powerpoint/2010/main" val="23650503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ADA does not protect workers who are currently using illegal drugs.  For more information, go to:</a:t>
            </a:r>
          </a:p>
          <a:p>
            <a:r>
              <a:rPr lang="en-US" u="sng" dirty="0">
                <a:hlinkClick r:id="rId3"/>
              </a:rPr>
              <a:t>http://www.eeoc.gov/eeoc/foia/letters/2008/ada_illegal_drug.html</a:t>
            </a:r>
            <a:endParaRPr lang="en-US" dirty="0"/>
          </a:p>
          <a:p>
            <a:r>
              <a:rPr lang="en-US" dirty="0"/>
              <a:t> </a:t>
            </a:r>
          </a:p>
          <a:p>
            <a:r>
              <a:rPr lang="en-US" dirty="0"/>
              <a:t>Caution participants, however, that state laws may also apply in these situations. Some state laws may have provisions which would apply in cases like this.</a:t>
            </a:r>
          </a:p>
          <a:p>
            <a:endParaRPr lang="en-US" dirty="0"/>
          </a:p>
        </p:txBody>
      </p:sp>
      <p:sp>
        <p:nvSpPr>
          <p:cNvPr id="4" name="Slide Number Placeholder 3"/>
          <p:cNvSpPr>
            <a:spLocks noGrp="1"/>
          </p:cNvSpPr>
          <p:nvPr>
            <p:ph type="sldNum" sz="quarter" idx="10"/>
          </p:nvPr>
        </p:nvSpPr>
        <p:spPr/>
        <p:txBody>
          <a:bodyPr/>
          <a:lstStyle/>
          <a:p>
            <a:fld id="{BBD9A622-1EA9-49DA-B693-6B2BFBA61535}" type="slidenum">
              <a:rPr lang="en-US" smtClean="0"/>
              <a:pPr/>
              <a:t>30</a:t>
            </a:fld>
            <a:endParaRPr lang="en-US"/>
          </a:p>
        </p:txBody>
      </p:sp>
    </p:spTree>
    <p:extLst>
      <p:ext uri="{BB962C8B-B14F-4D97-AF65-F5344CB8AC3E}">
        <p14:creationId xmlns:p14="http://schemas.microsoft.com/office/powerpoint/2010/main" val="8414565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39711">
              <a:defRPr/>
            </a:pPr>
            <a:endParaRPr lang="en-US" dirty="0"/>
          </a:p>
          <a:p>
            <a:pPr marL="0" lvl="1" defTabSz="939711">
              <a:defRPr/>
            </a:pPr>
            <a:r>
              <a:rPr lang="en-US" dirty="0"/>
              <a:t>People with disabilities are the third largest market segment in the United States (54 million people; 19.8% of the population) with $247 billion in spending power (equal to size of US Hispanic market). If you add in their family, friends, and associates, the purchasing power is around a trillion dollars. </a:t>
            </a:r>
          </a:p>
          <a:p>
            <a:pPr marL="0" lvl="1" defTabSz="939711">
              <a:defRPr/>
            </a:pPr>
            <a:endParaRPr lang="en-US" dirty="0"/>
          </a:p>
          <a:p>
            <a:pPr marL="0" lvl="1" defTabSz="939711">
              <a:defRPr/>
            </a:pPr>
            <a:r>
              <a:rPr lang="en-US" dirty="0"/>
              <a:t>(Source for Employment Statistics – June </a:t>
            </a:r>
            <a:r>
              <a:rPr lang="en-US" dirty="0" smtClean="0"/>
              <a:t>21,</a:t>
            </a:r>
            <a:r>
              <a:rPr lang="en-US" baseline="0" dirty="0" smtClean="0"/>
              <a:t> 2016</a:t>
            </a:r>
            <a:r>
              <a:rPr lang="en-US" dirty="0" smtClean="0"/>
              <a:t> </a:t>
            </a:r>
            <a:r>
              <a:rPr lang="en-US" dirty="0"/>
              <a:t>Press Release – Bureau of Labor Statistics</a:t>
            </a:r>
            <a:r>
              <a:rPr lang="en-US" dirty="0" smtClean="0"/>
              <a:t>)</a:t>
            </a:r>
            <a:endParaRPr lang="en-US" sz="1100" dirty="0" smtClean="0"/>
          </a:p>
          <a:p>
            <a:r>
              <a:rPr lang="en-US" sz="1100" dirty="0" smtClean="0"/>
              <a:t>Actually the gap did close .5%  as</a:t>
            </a:r>
            <a:r>
              <a:rPr lang="en-US" sz="1100" baseline="0" dirty="0" smtClean="0"/>
              <a:t> compared to 2013 (13.2% ; 7.1%)</a:t>
            </a:r>
          </a:p>
          <a:p>
            <a:endParaRPr lang="en-US" sz="1100" baseline="0" dirty="0" smtClean="0"/>
          </a:p>
          <a:p>
            <a:r>
              <a:rPr lang="en-US" sz="1100" baseline="0" dirty="0" smtClean="0"/>
              <a:t>In 2015 the employment-population ratio for those with a disability was only 17.5% compared to those without a disability being 65%</a:t>
            </a:r>
          </a:p>
          <a:p>
            <a:endParaRPr lang="en-US" sz="1100" baseline="0" dirty="0" smtClean="0"/>
          </a:p>
          <a:p>
            <a:r>
              <a:rPr lang="en-US" sz="1100" baseline="0" dirty="0" smtClean="0"/>
              <a:t>Current Population Survey (CPS), a monthly survey of about 60,000 households</a:t>
            </a:r>
          </a:p>
          <a:p>
            <a:endParaRPr lang="en-US" sz="1100" baseline="0" dirty="0" smtClean="0"/>
          </a:p>
          <a:p>
            <a:r>
              <a:rPr lang="en-US" sz="1100" baseline="0" dirty="0" smtClean="0"/>
              <a:t>Unemployment rates were higher for persons with a disability than for those with no disability among all educational attainment groups.</a:t>
            </a:r>
          </a:p>
          <a:p>
            <a:r>
              <a:rPr lang="en-US" sz="1100" baseline="0" dirty="0" smtClean="0"/>
              <a:t>In 2015, the unemployment rate for </a:t>
            </a:r>
            <a:r>
              <a:rPr lang="en-US" sz="1100" baseline="0" dirty="0" err="1" smtClean="0"/>
              <a:t>pwd</a:t>
            </a:r>
            <a:r>
              <a:rPr lang="en-US" sz="1100" baseline="0" smtClean="0"/>
              <a:t> </a:t>
            </a:r>
            <a:r>
              <a:rPr lang="en-US" sz="1100" smtClean="0"/>
              <a:t>was </a:t>
            </a:r>
            <a:r>
              <a:rPr lang="en-US" sz="1100" dirty="0" smtClean="0"/>
              <a:t>10.7% --- higher than the 5.1% rate for those with no disability</a:t>
            </a:r>
            <a:endParaRPr lang="en-US" sz="1100" baseline="0" dirty="0" smtClean="0"/>
          </a:p>
          <a:p>
            <a:r>
              <a:rPr lang="en-US" sz="1100" baseline="0" dirty="0" smtClean="0"/>
              <a:t>In 2015, 32% of workers with disabilities were employed part time, compared to 18% of those with no disability.</a:t>
            </a:r>
          </a:p>
          <a:p>
            <a:endParaRPr lang="en-US" sz="1100" baseline="0" dirty="0" smtClean="0"/>
          </a:p>
          <a:p>
            <a:endParaRPr lang="en-US" dirty="0"/>
          </a:p>
        </p:txBody>
      </p:sp>
      <p:sp>
        <p:nvSpPr>
          <p:cNvPr id="4" name="Slide Number Placeholder 3"/>
          <p:cNvSpPr>
            <a:spLocks noGrp="1"/>
          </p:cNvSpPr>
          <p:nvPr>
            <p:ph type="sldNum" sz="quarter" idx="10"/>
          </p:nvPr>
        </p:nvSpPr>
        <p:spPr/>
        <p:txBody>
          <a:bodyPr/>
          <a:lstStyle/>
          <a:p>
            <a:fld id="{95BDA1AE-078D-48BC-9D7D-C6E44879DE0A}" type="slidenum">
              <a:rPr lang="en-US" smtClean="0"/>
              <a:pPr/>
              <a:t>3</a:t>
            </a:fld>
            <a:endParaRPr lang="en-US" dirty="0"/>
          </a:p>
        </p:txBody>
      </p:sp>
    </p:spTree>
    <p:extLst>
      <p:ext uri="{BB962C8B-B14F-4D97-AF65-F5344CB8AC3E}">
        <p14:creationId xmlns:p14="http://schemas.microsoft.com/office/powerpoint/2010/main" val="1426307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4974">
              <a:defRPr/>
            </a:pPr>
            <a:r>
              <a:rPr lang="en-US" dirty="0"/>
              <a:t>Pose this question and take a minute to get ideas from the audience.</a:t>
            </a:r>
          </a:p>
          <a:p>
            <a:endParaRPr lang="en-US" dirty="0"/>
          </a:p>
        </p:txBody>
      </p:sp>
      <p:sp>
        <p:nvSpPr>
          <p:cNvPr id="4" name="Slide Number Placeholder 3"/>
          <p:cNvSpPr>
            <a:spLocks noGrp="1"/>
          </p:cNvSpPr>
          <p:nvPr>
            <p:ph type="sldNum" sz="quarter" idx="10"/>
          </p:nvPr>
        </p:nvSpPr>
        <p:spPr/>
        <p:txBody>
          <a:bodyPr/>
          <a:lstStyle/>
          <a:p>
            <a:fld id="{BBD9A622-1EA9-49DA-B693-6B2BFBA61535}" type="slidenum">
              <a:rPr lang="en-US" smtClean="0"/>
              <a:pPr/>
              <a:t>31</a:t>
            </a:fld>
            <a:endParaRPr lang="en-US"/>
          </a:p>
        </p:txBody>
      </p:sp>
    </p:spTree>
    <p:extLst>
      <p:ext uri="{BB962C8B-B14F-4D97-AF65-F5344CB8AC3E}">
        <p14:creationId xmlns:p14="http://schemas.microsoft.com/office/powerpoint/2010/main" val="1611133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myth.  All applicants must be given the opportunity to go through the application process.  The employer cannot make automatic pre-judgments about whether or not applicants with particular types of disabilities can/cannot perform the job.  </a:t>
            </a:r>
          </a:p>
          <a:p>
            <a:r>
              <a:rPr lang="en-US" dirty="0"/>
              <a:t> </a:t>
            </a:r>
          </a:p>
          <a:p>
            <a:r>
              <a:rPr lang="en-US" dirty="0"/>
              <a:t>Hiring/recruiting communication materials should include a description of how applicants can request accommodations needed for the application process.</a:t>
            </a:r>
          </a:p>
          <a:p>
            <a:r>
              <a:rPr lang="en-US" dirty="0"/>
              <a:t> </a:t>
            </a:r>
          </a:p>
          <a:p>
            <a:r>
              <a:rPr lang="en-US" dirty="0"/>
              <a:t>For more information, go to:</a:t>
            </a:r>
          </a:p>
          <a:p>
            <a:r>
              <a:rPr lang="en-US" u="sng" dirty="0">
                <a:hlinkClick r:id="rId3"/>
              </a:rPr>
              <a:t>http://www.eeoc.gov/policy/docs/preemp.html</a:t>
            </a:r>
            <a:endParaRPr lang="en-US" dirty="0"/>
          </a:p>
          <a:p>
            <a:endParaRPr lang="en-US" dirty="0"/>
          </a:p>
        </p:txBody>
      </p:sp>
      <p:sp>
        <p:nvSpPr>
          <p:cNvPr id="4" name="Slide Number Placeholder 3"/>
          <p:cNvSpPr>
            <a:spLocks noGrp="1"/>
          </p:cNvSpPr>
          <p:nvPr>
            <p:ph type="sldNum" sz="quarter" idx="10"/>
          </p:nvPr>
        </p:nvSpPr>
        <p:spPr/>
        <p:txBody>
          <a:bodyPr/>
          <a:lstStyle/>
          <a:p>
            <a:fld id="{BBD9A622-1EA9-49DA-B693-6B2BFBA61535}" type="slidenum">
              <a:rPr lang="en-US" smtClean="0"/>
              <a:pPr/>
              <a:t>32</a:t>
            </a:fld>
            <a:endParaRPr lang="en-US"/>
          </a:p>
        </p:txBody>
      </p:sp>
    </p:spTree>
    <p:extLst>
      <p:ext uri="{BB962C8B-B14F-4D97-AF65-F5344CB8AC3E}">
        <p14:creationId xmlns:p14="http://schemas.microsoft.com/office/powerpoint/2010/main" val="4307661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4974">
              <a:defRPr/>
            </a:pPr>
            <a:r>
              <a:rPr lang="en-US" dirty="0"/>
              <a:t>Pose this question and take a minute to get ideas from the audience.</a:t>
            </a:r>
          </a:p>
          <a:p>
            <a:endParaRPr lang="en-US" dirty="0"/>
          </a:p>
        </p:txBody>
      </p:sp>
      <p:sp>
        <p:nvSpPr>
          <p:cNvPr id="4" name="Slide Number Placeholder 3"/>
          <p:cNvSpPr>
            <a:spLocks noGrp="1"/>
          </p:cNvSpPr>
          <p:nvPr>
            <p:ph type="sldNum" sz="quarter" idx="10"/>
          </p:nvPr>
        </p:nvSpPr>
        <p:spPr/>
        <p:txBody>
          <a:bodyPr/>
          <a:lstStyle/>
          <a:p>
            <a:fld id="{BBD9A622-1EA9-49DA-B693-6B2BFBA61535}" type="slidenum">
              <a:rPr lang="en-US" smtClean="0"/>
              <a:pPr/>
              <a:t>33</a:t>
            </a:fld>
            <a:endParaRPr lang="en-US"/>
          </a:p>
        </p:txBody>
      </p:sp>
    </p:spTree>
    <p:extLst>
      <p:ext uri="{BB962C8B-B14F-4D97-AF65-F5344CB8AC3E}">
        <p14:creationId xmlns:p14="http://schemas.microsoft.com/office/powerpoint/2010/main" val="39618964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According to a study by the Job Accommodation Network, about half of all accommodations cost nothing.  Of those accommodations that do incur a cost, the average expense was about $500.  </a:t>
            </a:r>
          </a:p>
          <a:p>
            <a:r>
              <a:rPr lang="en-US" dirty="0"/>
              <a:t> </a:t>
            </a:r>
          </a:p>
          <a:p>
            <a:r>
              <a:rPr lang="en-US" dirty="0"/>
              <a:t>Often, employers exaggerate the cost of accommodations.  Hence, some audience members will be very surprised by this finding.</a:t>
            </a:r>
          </a:p>
          <a:p>
            <a:endParaRPr lang="en-US" dirty="0"/>
          </a:p>
        </p:txBody>
      </p:sp>
      <p:sp>
        <p:nvSpPr>
          <p:cNvPr id="4" name="Slide Number Placeholder 3"/>
          <p:cNvSpPr>
            <a:spLocks noGrp="1"/>
          </p:cNvSpPr>
          <p:nvPr>
            <p:ph type="sldNum" sz="quarter" idx="10"/>
          </p:nvPr>
        </p:nvSpPr>
        <p:spPr/>
        <p:txBody>
          <a:bodyPr/>
          <a:lstStyle/>
          <a:p>
            <a:fld id="{BBD9A622-1EA9-49DA-B693-6B2BFBA61535}" type="slidenum">
              <a:rPr lang="en-US" smtClean="0"/>
              <a:pPr/>
              <a:t>34</a:t>
            </a:fld>
            <a:endParaRPr lang="en-US"/>
          </a:p>
        </p:txBody>
      </p:sp>
    </p:spTree>
    <p:extLst>
      <p:ext uri="{BB962C8B-B14F-4D97-AF65-F5344CB8AC3E}">
        <p14:creationId xmlns:p14="http://schemas.microsoft.com/office/powerpoint/2010/main" val="344921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r>
              <a:rPr lang="en-US" dirty="0"/>
              <a:t>This slide refers briefly to the ADA Amendments Act by focusing on a statement made by Rep </a:t>
            </a:r>
            <a:r>
              <a:rPr lang="en-US" dirty="0" err="1"/>
              <a:t>Steny</a:t>
            </a:r>
            <a:r>
              <a:rPr lang="en-US" dirty="0"/>
              <a:t> Hoyer during the passing of the ADA AA in 2008.  Rep </a:t>
            </a:r>
            <a:r>
              <a:rPr lang="en-US" dirty="0" err="1"/>
              <a:t>Steny</a:t>
            </a:r>
            <a:r>
              <a:rPr lang="en-US" dirty="0"/>
              <a:t> Hoyer, currently the Majority Leader in the Senate and is the representative for </a:t>
            </a:r>
            <a:r>
              <a:rPr lang="en-US" dirty="0" err="1"/>
              <a:t>Marylands</a:t>
            </a:r>
            <a:r>
              <a:rPr lang="en-US" dirty="0"/>
              <a:t> 5</a:t>
            </a:r>
            <a:r>
              <a:rPr lang="en-US" baseline="30000" dirty="0"/>
              <a:t>th</a:t>
            </a:r>
            <a:r>
              <a:rPr lang="en-US" dirty="0"/>
              <a:t> Congressional District and has served since 1981.  He was one of the leaders of the effort to pass the ADA AA.  Others included Senators Harkin, Hatch, Enzi and Kennedy as well as Congressman McKeon, Sensenbrenner and Nadler.  The ADA AA was passed with a broad coalition of disability and employer groups.  </a:t>
            </a:r>
          </a:p>
          <a:p>
            <a:r>
              <a:rPr lang="en-US" dirty="0"/>
              <a:t> </a:t>
            </a:r>
          </a:p>
          <a:p>
            <a:r>
              <a:rPr lang="en-US" dirty="0"/>
              <a:t>During this slide, briefly introduce the fact that the ADA AA was passed nearly two decades after the original ADA in order to restore the ADA to the original intent of Congress in 1990.  If your program also includes the ADA AA module, you may wish to skip this slide.  If not, use this opportunity to briefly explain that the ADA AA was signed into law in 2008.</a:t>
            </a:r>
          </a:p>
          <a:p>
            <a:r>
              <a:rPr lang="en-US" dirty="0"/>
              <a:t> </a:t>
            </a:r>
          </a:p>
          <a:p>
            <a:r>
              <a:rPr lang="en-US" dirty="0"/>
              <a:t>Our work lives are not just about money.  It’s about identify, making a contribution, social inclusion and self-worth.  Often the biggest barrier faced by people with disabilities in the workplace is not their disability; it is the attitudes of others.  </a:t>
            </a:r>
          </a:p>
          <a:p>
            <a:r>
              <a:rPr lang="en-US" dirty="0"/>
              <a:t> </a:t>
            </a:r>
          </a:p>
          <a:p>
            <a:r>
              <a:rPr lang="en-US" dirty="0"/>
              <a:t>Historically, people with disabilities have been subjected to automatic assumptions about what someone with a disability can and cannot do.  These automatic assumptions and lowered expectations have led to significant discrimination against people with disabilities in the workplace.  </a:t>
            </a:r>
          </a:p>
          <a:p>
            <a:r>
              <a:rPr lang="en-US" dirty="0"/>
              <a:t> </a:t>
            </a:r>
          </a:p>
          <a:p>
            <a:r>
              <a:rPr lang="en-US" dirty="0"/>
              <a:t>The employment provisions of the ADA were not intended to create hiring quotas.  Rather, these provisions were intended to provide equal opportunity so that people with disabilities, like anyone else, could succeed as far as their talents and drive would take them.  </a:t>
            </a:r>
          </a:p>
          <a:p>
            <a:r>
              <a:rPr lang="en-US" dirty="0"/>
              <a:t> </a:t>
            </a:r>
          </a:p>
        </p:txBody>
      </p:sp>
      <p:sp>
        <p:nvSpPr>
          <p:cNvPr id="4" name="Slide Number Placeholder 3"/>
          <p:cNvSpPr>
            <a:spLocks noGrp="1"/>
          </p:cNvSpPr>
          <p:nvPr>
            <p:ph type="sldNum" sz="quarter" idx="10"/>
          </p:nvPr>
        </p:nvSpPr>
        <p:spPr/>
        <p:txBody>
          <a:bodyPr/>
          <a:lstStyle/>
          <a:p>
            <a:fld id="{BBD9A622-1EA9-49DA-B693-6B2BFBA61535}" type="slidenum">
              <a:rPr lang="en-US" smtClean="0"/>
              <a:pPr/>
              <a:t>35</a:t>
            </a:fld>
            <a:endParaRPr lang="en-US"/>
          </a:p>
        </p:txBody>
      </p:sp>
    </p:spTree>
    <p:extLst>
      <p:ext uri="{BB962C8B-B14F-4D97-AF65-F5344CB8AC3E}">
        <p14:creationId xmlns:p14="http://schemas.microsoft.com/office/powerpoint/2010/main" val="32722053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a:t>
            </a:r>
            <a:r>
              <a:rPr lang="en-US" baseline="0" dirty="0" smtClean="0"/>
              <a:t> a list </a:t>
            </a:r>
            <a:r>
              <a:rPr lang="en-US" dirty="0" smtClean="0"/>
              <a:t>of resources:</a:t>
            </a:r>
          </a:p>
          <a:p>
            <a:endParaRPr lang="en-US" dirty="0" smtClean="0"/>
          </a:p>
          <a:p>
            <a:endParaRPr lang="en-US" baseline="0" dirty="0" smtClean="0"/>
          </a:p>
          <a:p>
            <a:r>
              <a:rPr lang="en-US" baseline="0" dirty="0" smtClean="0"/>
              <a:t>Mid-Atlantic ADA Center – trainings, webinars, free </a:t>
            </a:r>
            <a:r>
              <a:rPr lang="en-US" baseline="0" dirty="0" err="1" smtClean="0"/>
              <a:t>webcourse</a:t>
            </a:r>
            <a:r>
              <a:rPr lang="en-US" baseline="0" dirty="0" smtClean="0"/>
              <a:t> (ADA Employment </a:t>
            </a:r>
            <a:r>
              <a:rPr lang="en-US" baseline="0" dirty="0" err="1" smtClean="0"/>
              <a:t>Webcourse</a:t>
            </a:r>
            <a:r>
              <a:rPr lang="en-US" baseline="0" dirty="0" smtClean="0"/>
              <a:t>)</a:t>
            </a:r>
            <a:endParaRPr lang="en-US" dirty="0" smtClean="0"/>
          </a:p>
          <a:p>
            <a:endParaRPr lang="en-US" dirty="0" smtClean="0"/>
          </a:p>
          <a:p>
            <a:r>
              <a:rPr lang="en-US" dirty="0" smtClean="0"/>
              <a:t>DORS – section for Employers</a:t>
            </a:r>
          </a:p>
          <a:p>
            <a:endParaRPr lang="en-US" dirty="0" smtClean="0"/>
          </a:p>
          <a:p>
            <a:r>
              <a:rPr lang="en-US" dirty="0" smtClean="0"/>
              <a:t>JAN – provides free consulting services for all employers regarding</a:t>
            </a:r>
            <a:r>
              <a:rPr lang="en-US" baseline="0" dirty="0" smtClean="0"/>
              <a:t> all aspects of job accommodations</a:t>
            </a:r>
            <a:endParaRPr lang="en-US" dirty="0" smtClean="0"/>
          </a:p>
          <a:p>
            <a:endParaRPr lang="en-US" dirty="0" smtClean="0"/>
          </a:p>
          <a:p>
            <a:r>
              <a:rPr lang="en-US" dirty="0" smtClean="0"/>
              <a:t>EARN – strategies for diversity</a:t>
            </a:r>
            <a:r>
              <a:rPr lang="en-US" baseline="0" dirty="0" smtClean="0"/>
              <a:t> plans, retention policies, creating a more inclusive workplace, recruitment planning, encouraging disclosure</a:t>
            </a:r>
          </a:p>
          <a:p>
            <a:endParaRPr lang="en-US" dirty="0" smtClean="0"/>
          </a:p>
          <a:p>
            <a:r>
              <a:rPr lang="en-US" dirty="0" smtClean="0"/>
              <a:t>Access for All:  A resource manual</a:t>
            </a:r>
            <a:r>
              <a:rPr lang="en-US" baseline="0" dirty="0" smtClean="0"/>
              <a:t> for meeting the needs of One-Stop Customers with Disabilities</a:t>
            </a:r>
            <a:endParaRPr lang="en-US" dirty="0" smtClean="0"/>
          </a:p>
          <a:p>
            <a:endParaRPr lang="en-US" dirty="0" smtClean="0"/>
          </a:p>
          <a:p>
            <a:r>
              <a:rPr lang="en-US" dirty="0" smtClean="0"/>
              <a:t>OFCCP – Business Strategies that Work:</a:t>
            </a:r>
            <a:r>
              <a:rPr lang="en-US" baseline="0" dirty="0" smtClean="0"/>
              <a:t> A Framework for Disability Inclusion (included in your folder); Also have a </a:t>
            </a:r>
            <a:r>
              <a:rPr lang="en-US" baseline="0" dirty="0" err="1" smtClean="0"/>
              <a:t>powerpoint</a:t>
            </a:r>
            <a:r>
              <a:rPr lang="en-US" baseline="0" dirty="0" smtClean="0"/>
              <a:t> from a webinar related to “Disability Disclosure and Self-Identification: Benefits, Barriers, and Implementable Solutions”</a:t>
            </a:r>
            <a:endParaRPr lang="en-US" dirty="0"/>
          </a:p>
        </p:txBody>
      </p:sp>
      <p:sp>
        <p:nvSpPr>
          <p:cNvPr id="4" name="Slide Number Placeholder 3"/>
          <p:cNvSpPr>
            <a:spLocks noGrp="1"/>
          </p:cNvSpPr>
          <p:nvPr>
            <p:ph type="sldNum" sz="quarter" idx="10"/>
          </p:nvPr>
        </p:nvSpPr>
        <p:spPr/>
        <p:txBody>
          <a:bodyPr/>
          <a:lstStyle/>
          <a:p>
            <a:fld id="{95BDA1AE-078D-48BC-9D7D-C6E44879DE0A}" type="slidenum">
              <a:rPr lang="en-US" smtClean="0"/>
              <a:pPr/>
              <a:t>36</a:t>
            </a:fld>
            <a:endParaRPr lang="en-US" dirty="0"/>
          </a:p>
        </p:txBody>
      </p:sp>
    </p:spTree>
    <p:extLst>
      <p:ext uri="{BB962C8B-B14F-4D97-AF65-F5344CB8AC3E}">
        <p14:creationId xmlns:p14="http://schemas.microsoft.com/office/powerpoint/2010/main" val="428759124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Webinars:  Universal Design:  A Customer Centered Approach</a:t>
            </a:r>
            <a:r>
              <a:rPr lang="en-US" baseline="0" dirty="0" smtClean="0"/>
              <a:t>  (AJCs)</a:t>
            </a:r>
            <a:endParaRPr lang="en-US" dirty="0"/>
          </a:p>
        </p:txBody>
      </p:sp>
      <p:sp>
        <p:nvSpPr>
          <p:cNvPr id="4" name="Slide Number Placeholder 3"/>
          <p:cNvSpPr>
            <a:spLocks noGrp="1"/>
          </p:cNvSpPr>
          <p:nvPr>
            <p:ph type="sldNum" sz="quarter" idx="10"/>
          </p:nvPr>
        </p:nvSpPr>
        <p:spPr/>
        <p:txBody>
          <a:bodyPr/>
          <a:lstStyle/>
          <a:p>
            <a:fld id="{95BDA1AE-078D-48BC-9D7D-C6E44879DE0A}" type="slidenum">
              <a:rPr lang="en-US" smtClean="0"/>
              <a:pPr/>
              <a:t>37</a:t>
            </a:fld>
            <a:endParaRPr lang="en-US" dirty="0"/>
          </a:p>
        </p:txBody>
      </p:sp>
    </p:spTree>
    <p:extLst>
      <p:ext uri="{BB962C8B-B14F-4D97-AF65-F5344CB8AC3E}">
        <p14:creationId xmlns:p14="http://schemas.microsoft.com/office/powerpoint/2010/main" val="237708233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BDA1AE-078D-48BC-9D7D-C6E44879DE0A}" type="slidenum">
              <a:rPr lang="en-US" smtClean="0"/>
              <a:pPr/>
              <a:t>38</a:t>
            </a:fld>
            <a:endParaRPr lang="en-US" dirty="0"/>
          </a:p>
        </p:txBody>
      </p:sp>
    </p:spTree>
    <p:extLst>
      <p:ext uri="{BB962C8B-B14F-4D97-AF65-F5344CB8AC3E}">
        <p14:creationId xmlns:p14="http://schemas.microsoft.com/office/powerpoint/2010/main" val="22186275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Educational Levels: </a:t>
            </a:r>
            <a:r>
              <a:rPr lang="en-US" dirty="0" smtClean="0"/>
              <a:t>People with disabilities are now nearly at par with others as far as their educational attainments, including the percent</a:t>
            </a:r>
            <a:r>
              <a:rPr lang="en-US" baseline="0" dirty="0" smtClean="0"/>
              <a:t> of people with disabilities who have college degrees as of 2010. Here are a few background statistics from the Kessler/NOD survey referred to in the slide:</a:t>
            </a:r>
          </a:p>
          <a:p>
            <a:pPr marL="176196" indent="-176196">
              <a:buFont typeface="Arial" panose="020B0604020202020204" pitchFamily="34" charset="0"/>
              <a:buChar char="•"/>
            </a:pPr>
            <a:r>
              <a:rPr lang="en-US" baseline="0" dirty="0" smtClean="0"/>
              <a:t>High School</a:t>
            </a:r>
          </a:p>
          <a:p>
            <a:pPr marL="646051" lvl="1" indent="-176196">
              <a:buFont typeface="Arial" panose="020B0604020202020204" pitchFamily="34" charset="0"/>
              <a:buChar char="•"/>
            </a:pPr>
            <a:r>
              <a:rPr lang="en-US" baseline="0" dirty="0" smtClean="0"/>
              <a:t>82% of people with disabilities indicated they had completed high school (as compared with 89% of those without disabilities).</a:t>
            </a:r>
          </a:p>
          <a:p>
            <a:pPr marL="646051" lvl="1" indent="-176196">
              <a:buFont typeface="Arial" panose="020B0604020202020204" pitchFamily="34" charset="0"/>
              <a:buChar char="•"/>
            </a:pPr>
            <a:r>
              <a:rPr lang="en-US" baseline="0" dirty="0" smtClean="0"/>
              <a:t>This represents a great improvement in high school completion rates since 2004, when only 61% of people with disabilities completed high school.</a:t>
            </a:r>
          </a:p>
          <a:p>
            <a:pPr marL="176196" indent="-176196">
              <a:buFont typeface="Arial" panose="020B0604020202020204" pitchFamily="34" charset="0"/>
              <a:buChar char="•"/>
            </a:pPr>
            <a:r>
              <a:rPr lang="en-US" baseline="0" dirty="0" smtClean="0"/>
              <a:t>College</a:t>
            </a:r>
          </a:p>
          <a:p>
            <a:pPr marL="646051" lvl="1" indent="-176196">
              <a:buFont typeface="Arial" panose="020B0604020202020204" pitchFamily="34" charset="0"/>
              <a:buChar char="•"/>
            </a:pPr>
            <a:r>
              <a:rPr lang="en-US" baseline="0" dirty="0" smtClean="0"/>
              <a:t>19% of people with disabilities have a college degree as compared with 27% of those without disabilities.</a:t>
            </a:r>
          </a:p>
          <a:p>
            <a:pPr marL="646051" lvl="1" indent="-176196">
              <a:buFont typeface="Arial" panose="020B0604020202020204" pitchFamily="34" charset="0"/>
              <a:buChar char="•"/>
            </a:pPr>
            <a:r>
              <a:rPr lang="en-US" baseline="0" dirty="0" smtClean="0"/>
              <a:t>This is a great improvement since 2004, when only 14% of people with disabilities reported completing college.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C0E19413-AF87-410E-9930-978FE1F4C31C}" type="slidenum">
              <a:rPr lang="en-US" smtClean="0"/>
              <a:pPr/>
              <a:t>4</a:t>
            </a:fld>
            <a:endParaRPr lang="en-US"/>
          </a:p>
        </p:txBody>
      </p:sp>
    </p:spTree>
    <p:extLst>
      <p:ext uri="{BB962C8B-B14F-4D97-AF65-F5344CB8AC3E}">
        <p14:creationId xmlns:p14="http://schemas.microsoft.com/office/powerpoint/2010/main" val="9752516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Goals for this training:</a:t>
            </a:r>
          </a:p>
          <a:p>
            <a:endParaRPr lang="en-US" dirty="0" smtClean="0"/>
          </a:p>
          <a:p>
            <a:r>
              <a:rPr lang="en-US" dirty="0" smtClean="0"/>
              <a:t>When we talk about people with disabilities,</a:t>
            </a:r>
            <a:r>
              <a:rPr lang="en-US" baseline="0" dirty="0" smtClean="0"/>
              <a:t> who are we talking about? We’ll discuss the definition of disability and who has a disability. </a:t>
            </a:r>
          </a:p>
          <a:p>
            <a:endParaRPr lang="en-US" baseline="0" dirty="0" smtClean="0"/>
          </a:p>
          <a:p>
            <a:endParaRPr lang="en-US" baseline="0" dirty="0" smtClean="0"/>
          </a:p>
          <a:p>
            <a:r>
              <a:rPr lang="en-US" baseline="0" dirty="0" smtClean="0"/>
              <a:t>How do the regulations regarding people with disabilities affect employment?</a:t>
            </a:r>
          </a:p>
          <a:p>
            <a:endParaRPr lang="en-US" baseline="0" dirty="0" smtClean="0"/>
          </a:p>
          <a:p>
            <a:r>
              <a:rPr lang="en-US" baseline="0" dirty="0" smtClean="0"/>
              <a:t>How can DORS partners with workforce partners and federal contractor/businesses to assist in finding qualified applicants?</a:t>
            </a:r>
          </a:p>
        </p:txBody>
      </p:sp>
      <p:sp>
        <p:nvSpPr>
          <p:cNvPr id="4" name="Slide Number Placeholder 3"/>
          <p:cNvSpPr>
            <a:spLocks noGrp="1"/>
          </p:cNvSpPr>
          <p:nvPr>
            <p:ph type="sldNum" sz="quarter" idx="10"/>
          </p:nvPr>
        </p:nvSpPr>
        <p:spPr/>
        <p:txBody>
          <a:bodyPr/>
          <a:lstStyle/>
          <a:p>
            <a:fld id="{95BDA1AE-078D-48BC-9D7D-C6E44879DE0A}" type="slidenum">
              <a:rPr lang="en-US" smtClean="0"/>
              <a:pPr/>
              <a:t>5</a:t>
            </a:fld>
            <a:endParaRPr lang="en-US" dirty="0"/>
          </a:p>
        </p:txBody>
      </p:sp>
    </p:spTree>
    <p:extLst>
      <p:ext uri="{BB962C8B-B14F-4D97-AF65-F5344CB8AC3E}">
        <p14:creationId xmlns:p14="http://schemas.microsoft.com/office/powerpoint/2010/main" val="24214840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BDA1AE-078D-48BC-9D7D-C6E44879DE0A}" type="slidenum">
              <a:rPr lang="en-US" smtClean="0"/>
              <a:pPr/>
              <a:t>6</a:t>
            </a:fld>
            <a:endParaRPr lang="en-US" dirty="0"/>
          </a:p>
        </p:txBody>
      </p:sp>
    </p:spTree>
    <p:extLst>
      <p:ext uri="{BB962C8B-B14F-4D97-AF65-F5344CB8AC3E}">
        <p14:creationId xmlns:p14="http://schemas.microsoft.com/office/powerpoint/2010/main" val="17405403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will be focusing on Title 1 that pertains to employment and important information</a:t>
            </a:r>
            <a:r>
              <a:rPr lang="en-US" baseline="0" dirty="0" smtClean="0"/>
              <a:t> that both businesses and job seekers need to know.</a:t>
            </a:r>
          </a:p>
          <a:p>
            <a:endParaRPr lang="en-US" baseline="0" dirty="0" smtClean="0"/>
          </a:p>
          <a:p>
            <a:r>
              <a:rPr lang="en-US" baseline="0" dirty="0" smtClean="0"/>
              <a:t>However, Title 2 is important for state and local governments since its focus is on ensuring that both physical facilities and programs are accessible to individuals with disabilities; this includes the American Job Centers</a:t>
            </a:r>
          </a:p>
          <a:p>
            <a:endParaRPr lang="en-US" baseline="0" dirty="0" smtClean="0"/>
          </a:p>
          <a:p>
            <a:r>
              <a:rPr lang="en-US" baseline="0" dirty="0" smtClean="0"/>
              <a:t>Title 3 is important for businesses because it covers equal access to those establishments.</a:t>
            </a:r>
            <a:endParaRPr lang="en-US" dirty="0"/>
          </a:p>
        </p:txBody>
      </p:sp>
      <p:sp>
        <p:nvSpPr>
          <p:cNvPr id="4" name="Slide Number Placeholder 3"/>
          <p:cNvSpPr>
            <a:spLocks noGrp="1"/>
          </p:cNvSpPr>
          <p:nvPr>
            <p:ph type="sldNum" sz="quarter" idx="10"/>
          </p:nvPr>
        </p:nvSpPr>
        <p:spPr/>
        <p:txBody>
          <a:bodyPr/>
          <a:lstStyle/>
          <a:p>
            <a:fld id="{95BDA1AE-078D-48BC-9D7D-C6E44879DE0A}" type="slidenum">
              <a:rPr lang="en-US" smtClean="0"/>
              <a:pPr/>
              <a:t>7</a:t>
            </a:fld>
            <a:endParaRPr lang="en-US" dirty="0"/>
          </a:p>
        </p:txBody>
      </p:sp>
    </p:spTree>
    <p:extLst>
      <p:ext uri="{BB962C8B-B14F-4D97-AF65-F5344CB8AC3E}">
        <p14:creationId xmlns:p14="http://schemas.microsoft.com/office/powerpoint/2010/main" val="11233222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Definition</a:t>
            </a:r>
            <a:r>
              <a:rPr lang="en-US" baseline="0" dirty="0" smtClean="0"/>
              <a:t> from the ADA &amp; has been used in subsequent laws, such as Section 503 and now 501</a:t>
            </a:r>
            <a:endParaRPr lang="en-US" dirty="0"/>
          </a:p>
        </p:txBody>
      </p:sp>
      <p:sp>
        <p:nvSpPr>
          <p:cNvPr id="4" name="Slide Number Placeholder 3"/>
          <p:cNvSpPr>
            <a:spLocks noGrp="1"/>
          </p:cNvSpPr>
          <p:nvPr>
            <p:ph type="sldNum" sz="quarter" idx="10"/>
          </p:nvPr>
        </p:nvSpPr>
        <p:spPr/>
        <p:txBody>
          <a:bodyPr/>
          <a:lstStyle/>
          <a:p>
            <a:fld id="{95BDA1AE-078D-48BC-9D7D-C6E44879DE0A}" type="slidenum">
              <a:rPr lang="en-US" smtClean="0"/>
              <a:pPr/>
              <a:t>8</a:t>
            </a:fld>
            <a:endParaRPr lang="en-US" dirty="0"/>
          </a:p>
        </p:txBody>
      </p:sp>
    </p:spTree>
    <p:extLst>
      <p:ext uri="{BB962C8B-B14F-4D97-AF65-F5344CB8AC3E}">
        <p14:creationId xmlns:p14="http://schemas.microsoft.com/office/powerpoint/2010/main" val="36373443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506" eaLnBrk="0" hangingPunct="0">
              <a:defRPr>
                <a:solidFill>
                  <a:schemeClr val="tx1"/>
                </a:solidFill>
                <a:latin typeface="Arial" charset="0"/>
              </a:defRPr>
            </a:lvl1pPr>
            <a:lvl2pPr marL="714422" indent="-274778" defTabSz="920506" eaLnBrk="0" hangingPunct="0">
              <a:defRPr>
                <a:solidFill>
                  <a:schemeClr val="tx1"/>
                </a:solidFill>
                <a:latin typeface="Arial" charset="0"/>
              </a:defRPr>
            </a:lvl2pPr>
            <a:lvl3pPr marL="1099111" indent="-219822" defTabSz="920506" eaLnBrk="0" hangingPunct="0">
              <a:defRPr>
                <a:solidFill>
                  <a:schemeClr val="tx1"/>
                </a:solidFill>
                <a:latin typeface="Arial" charset="0"/>
              </a:defRPr>
            </a:lvl3pPr>
            <a:lvl4pPr marL="1538755" indent="-219822" defTabSz="920506" eaLnBrk="0" hangingPunct="0">
              <a:defRPr>
                <a:solidFill>
                  <a:schemeClr val="tx1"/>
                </a:solidFill>
                <a:latin typeface="Arial" charset="0"/>
              </a:defRPr>
            </a:lvl4pPr>
            <a:lvl5pPr marL="1978400" indent="-219822" defTabSz="920506" eaLnBrk="0" hangingPunct="0">
              <a:defRPr>
                <a:solidFill>
                  <a:schemeClr val="tx1"/>
                </a:solidFill>
                <a:latin typeface="Arial" charset="0"/>
              </a:defRPr>
            </a:lvl5pPr>
            <a:lvl6pPr marL="2418044" indent="-219822" defTabSz="920506" eaLnBrk="0" fontAlgn="base" hangingPunct="0">
              <a:spcBef>
                <a:spcPct val="0"/>
              </a:spcBef>
              <a:spcAft>
                <a:spcPct val="0"/>
              </a:spcAft>
              <a:defRPr>
                <a:solidFill>
                  <a:schemeClr val="tx1"/>
                </a:solidFill>
                <a:latin typeface="Arial" charset="0"/>
              </a:defRPr>
            </a:lvl6pPr>
            <a:lvl7pPr marL="2857689" indent="-219822" defTabSz="920506" eaLnBrk="0" fontAlgn="base" hangingPunct="0">
              <a:spcBef>
                <a:spcPct val="0"/>
              </a:spcBef>
              <a:spcAft>
                <a:spcPct val="0"/>
              </a:spcAft>
              <a:defRPr>
                <a:solidFill>
                  <a:schemeClr val="tx1"/>
                </a:solidFill>
                <a:latin typeface="Arial" charset="0"/>
              </a:defRPr>
            </a:lvl7pPr>
            <a:lvl8pPr marL="3297333" indent="-219822" defTabSz="920506" eaLnBrk="0" fontAlgn="base" hangingPunct="0">
              <a:spcBef>
                <a:spcPct val="0"/>
              </a:spcBef>
              <a:spcAft>
                <a:spcPct val="0"/>
              </a:spcAft>
              <a:defRPr>
                <a:solidFill>
                  <a:schemeClr val="tx1"/>
                </a:solidFill>
                <a:latin typeface="Arial" charset="0"/>
              </a:defRPr>
            </a:lvl8pPr>
            <a:lvl9pPr marL="3736978" indent="-219822" defTabSz="920506" eaLnBrk="0" fontAlgn="base" hangingPunct="0">
              <a:spcBef>
                <a:spcPct val="0"/>
              </a:spcBef>
              <a:spcAft>
                <a:spcPct val="0"/>
              </a:spcAft>
              <a:defRPr>
                <a:solidFill>
                  <a:schemeClr val="tx1"/>
                </a:solidFill>
                <a:latin typeface="Arial" charset="0"/>
              </a:defRPr>
            </a:lvl9pPr>
          </a:lstStyle>
          <a:p>
            <a:fld id="{4DA24A55-7C9A-4E4A-8E5D-C7459F8C8086}" type="slidenum">
              <a:rPr lang="en-US">
                <a:solidFill>
                  <a:prstClr val="black"/>
                </a:solidFill>
                <a:latin typeface="Times" pitchFamily="18" charset="0"/>
              </a:rPr>
              <a:pPr/>
              <a:t>9</a:t>
            </a:fld>
            <a:endParaRPr lang="en-US" dirty="0">
              <a:solidFill>
                <a:prstClr val="black"/>
              </a:solidFill>
              <a:latin typeface="Times" pitchFamily="18" charset="0"/>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85000" lnSpcReduction="20000"/>
          </a:bodyPr>
          <a:lstStyle/>
          <a:p>
            <a:pPr eaLnBrk="1" hangingPunct="1"/>
            <a:r>
              <a:rPr lang="en-US" b="1" dirty="0" smtClean="0"/>
              <a:t>Facilitator’s Notes:</a:t>
            </a:r>
          </a:p>
          <a:p>
            <a:pPr defTabSz="929579">
              <a:lnSpc>
                <a:spcPct val="115000"/>
              </a:lnSpc>
              <a:spcAft>
                <a:spcPts val="996"/>
              </a:spcAft>
              <a:defRPr/>
            </a:pPr>
            <a:r>
              <a:rPr lang="en-US" dirty="0" smtClean="0"/>
              <a:t>Major life activity</a:t>
            </a:r>
            <a:r>
              <a:rPr lang="en-US" baseline="0" dirty="0" smtClean="0"/>
              <a:t> categories include: hearing, seeing, speaking, breathing, performing manual tasks, walking, caring for oneself, learning, or working.</a:t>
            </a:r>
          </a:p>
          <a:p>
            <a:pPr>
              <a:lnSpc>
                <a:spcPct val="115000"/>
              </a:lnSpc>
              <a:spcAft>
                <a:spcPts val="996"/>
              </a:spcAft>
            </a:pPr>
            <a:endParaRPr lang="en-US" dirty="0">
              <a:solidFill>
                <a:srgbClr val="000000"/>
              </a:solidFill>
              <a:ea typeface="Calibri"/>
              <a:cs typeface="Times New Roman"/>
            </a:endParaRPr>
          </a:p>
          <a:p>
            <a:pPr>
              <a:lnSpc>
                <a:spcPct val="115000"/>
              </a:lnSpc>
              <a:spcAft>
                <a:spcPts val="996"/>
              </a:spcAft>
            </a:pPr>
            <a:r>
              <a:rPr lang="en-US" dirty="0">
                <a:solidFill>
                  <a:srgbClr val="000000"/>
                </a:solidFill>
                <a:ea typeface="Calibri"/>
                <a:cs typeface="Times New Roman"/>
              </a:rPr>
              <a:t>This slide shows examples of major life activities under the ADA; this is not an exhaustive list. Note that the ADAAA expanded this list to include impairments of major bodily functions. Here is the wording from the law:</a:t>
            </a:r>
          </a:p>
          <a:p>
            <a:pPr>
              <a:lnSpc>
                <a:spcPct val="115000"/>
              </a:lnSpc>
              <a:spcAft>
                <a:spcPts val="996"/>
              </a:spcAft>
            </a:pPr>
            <a:r>
              <a:rPr lang="en-US" dirty="0">
                <a:solidFill>
                  <a:srgbClr val="000000"/>
                </a:solidFill>
                <a:ea typeface="Calibri"/>
                <a:cs typeface="Times New Roman"/>
              </a:rPr>
              <a:t> </a:t>
            </a:r>
            <a:endParaRPr lang="en-US" dirty="0">
              <a:latin typeface="Times New Roman"/>
              <a:ea typeface="Times New Roman"/>
            </a:endParaRPr>
          </a:p>
          <a:p>
            <a:pPr>
              <a:lnSpc>
                <a:spcPct val="115000"/>
              </a:lnSpc>
              <a:spcAft>
                <a:spcPts val="996"/>
              </a:spcAft>
            </a:pPr>
            <a:r>
              <a:rPr lang="en-US" dirty="0">
                <a:solidFill>
                  <a:srgbClr val="000000"/>
                </a:solidFill>
                <a:ea typeface="Calibri"/>
                <a:cs typeface="Times New Roman"/>
              </a:rPr>
              <a:t>Major life activities include, but are not limited to, caring for oneself, performing manual tasks, seeing, hearing, eating, sleeping, walking, standing, lifting, bending, speaking, breathing, learning, reading, concentrating, thinking, communicating, and working. </a:t>
            </a:r>
          </a:p>
          <a:p>
            <a:pPr>
              <a:lnSpc>
                <a:spcPct val="115000"/>
              </a:lnSpc>
              <a:spcAft>
                <a:spcPts val="996"/>
              </a:spcAft>
            </a:pPr>
            <a:endParaRPr lang="en-US" dirty="0">
              <a:latin typeface="Times New Roman"/>
              <a:ea typeface="Times New Roman"/>
            </a:endParaRPr>
          </a:p>
          <a:p>
            <a:pPr>
              <a:lnSpc>
                <a:spcPct val="115000"/>
              </a:lnSpc>
              <a:spcAft>
                <a:spcPts val="996"/>
              </a:spcAft>
            </a:pPr>
            <a:r>
              <a:rPr lang="en-US" dirty="0">
                <a:solidFill>
                  <a:srgbClr val="000000"/>
                </a:solidFill>
                <a:ea typeface="Calibri"/>
                <a:cs typeface="Times New Roman"/>
              </a:rPr>
              <a:t>A major life activity also includes the operation of a major bodily function, including but not limited to, functions of the immune system, normal cell growth, digestive, bowel, bladder, neurological, brain, respiratory, circulatory, endocrine, and reproductive functions. </a:t>
            </a:r>
            <a:endParaRPr lang="en-US" dirty="0">
              <a:latin typeface="Times New Roman"/>
              <a:ea typeface="Times New Roman"/>
            </a:endParaRPr>
          </a:p>
          <a:p>
            <a:pPr>
              <a:lnSpc>
                <a:spcPct val="115000"/>
              </a:lnSpc>
              <a:spcAft>
                <a:spcPts val="996"/>
              </a:spcAft>
            </a:pPr>
            <a:r>
              <a:rPr lang="en-US" dirty="0">
                <a:solidFill>
                  <a:srgbClr val="000000"/>
                </a:solidFill>
                <a:ea typeface="Calibri"/>
                <a:cs typeface="Times New Roman"/>
              </a:rPr>
              <a:t>Source:  </a:t>
            </a:r>
            <a:r>
              <a:rPr lang="en-US" dirty="0">
                <a:solidFill>
                  <a:srgbClr val="0000FF"/>
                </a:solidFill>
                <a:ea typeface="Calibri"/>
                <a:cs typeface="Times New Roman"/>
                <a:hlinkClick r:id="rId3"/>
              </a:rPr>
              <a:t>http://www.access-board.gov/about/laws/ada-amendments.htm</a:t>
            </a:r>
            <a:endParaRPr lang="en-US" dirty="0">
              <a:latin typeface="Times New Roman"/>
              <a:ea typeface="Times New Roman"/>
            </a:endParaRPr>
          </a:p>
          <a:p>
            <a:pPr eaLnBrk="1" hangingPunct="1"/>
            <a:endParaRPr lang="en-US" b="1" dirty="0" smtClean="0"/>
          </a:p>
          <a:p>
            <a:endParaRPr lang="en-US" baseline="0" dirty="0" smtClean="0"/>
          </a:p>
          <a:p>
            <a:r>
              <a:rPr lang="en-US" baseline="0" dirty="0" smtClean="0"/>
              <a:t>Major life activities include such things as caring for one’s self, performing manual tasks, walking, seeing, hearing, speaking, breathing, learning and working.  To be substantially limited means that such activities are restricted in the manner, condition or duration in which they are performed in comparison to most people.</a:t>
            </a:r>
          </a:p>
          <a:p>
            <a:endParaRPr lang="en-US" baseline="0" dirty="0" smtClean="0"/>
          </a:p>
          <a:p>
            <a:endParaRPr lang="en-US" dirty="0" smtClean="0"/>
          </a:p>
          <a:p>
            <a:pPr eaLnBrk="1" hangingPunct="1"/>
            <a:endParaRPr lang="en-US" b="1" dirty="0" smtClean="0"/>
          </a:p>
        </p:txBody>
      </p:sp>
    </p:spTree>
    <p:extLst>
      <p:ext uri="{BB962C8B-B14F-4D97-AF65-F5344CB8AC3E}">
        <p14:creationId xmlns:p14="http://schemas.microsoft.com/office/powerpoint/2010/main" val="11242275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adainfo.org/" TargetMode="External"/><Relationship Id="rId1" Type="http://schemas.openxmlformats.org/officeDocument/2006/relationships/slideMaster" Target="../slideMasters/slideMaster2.xml"/><Relationship Id="rId4" Type="http://schemas.openxmlformats.org/officeDocument/2006/relationships/image" Target="../media/image3.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5FEBC9FD-21AE-42A1-99CF-2099F0F05C42}" type="datetimeFigureOut">
              <a:rPr lang="en-US" smtClean="0"/>
              <a:pPr/>
              <a:t>12/13/2017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0851BB2-978B-40B7-85FB-885BABEE58B4}" type="slidenum">
              <a:rPr lang="en-US" smtClean="0"/>
              <a:pPr/>
              <a:t>‹#›</a:t>
            </a:fld>
            <a:endParaRPr lang="en-US" dirty="0"/>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FEBC9FD-21AE-42A1-99CF-2099F0F05C42}" type="datetimeFigureOut">
              <a:rPr lang="en-US" smtClean="0"/>
              <a:pPr/>
              <a:t>12/13/2017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0851BB2-978B-40B7-85FB-885BABEE58B4}"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FEBC9FD-21AE-42A1-99CF-2099F0F05C42}" type="datetimeFigureOut">
              <a:rPr lang="en-US" smtClean="0"/>
              <a:pPr/>
              <a:t>12/13/2017</a:t>
            </a:fld>
            <a:endParaRPr lang="en-US" dirty="0"/>
          </a:p>
        </p:txBody>
      </p:sp>
      <p:sp>
        <p:nvSpPr>
          <p:cNvPr id="5" name="Footer Placeholder 4"/>
          <p:cNvSpPr>
            <a:spLocks noGrp="1"/>
          </p:cNvSpPr>
          <p:nvPr>
            <p:ph type="ftr" sz="quarter" idx="11"/>
          </p:nvPr>
        </p:nvSpPr>
        <p:spPr>
          <a:xfrm>
            <a:off x="2640597" y="6377459"/>
            <a:ext cx="3836404" cy="365125"/>
          </a:xfrm>
        </p:spPr>
        <p:txBody>
          <a:bodyPr/>
          <a:lstStyle/>
          <a:p>
            <a:endParaRPr lang="en-US" dirty="0"/>
          </a:p>
        </p:txBody>
      </p:sp>
      <p:sp>
        <p:nvSpPr>
          <p:cNvPr id="6" name="Slide Number Placeholder 5"/>
          <p:cNvSpPr>
            <a:spLocks noGrp="1"/>
          </p:cNvSpPr>
          <p:nvPr>
            <p:ph type="sldNum" sz="quarter" idx="12"/>
          </p:nvPr>
        </p:nvSpPr>
        <p:spPr/>
        <p:txBody>
          <a:bodyPr/>
          <a:lstStyle/>
          <a:p>
            <a:fld id="{20851BB2-978B-40B7-85FB-885BABEE58B4}"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amp; Content">
    <p:spTree>
      <p:nvGrpSpPr>
        <p:cNvPr id="1" name=""/>
        <p:cNvGrpSpPr/>
        <p:nvPr/>
      </p:nvGrpSpPr>
      <p:grpSpPr>
        <a:xfrm>
          <a:off x="0" y="0"/>
          <a:ext cx="0" cy="0"/>
          <a:chOff x="0" y="0"/>
          <a:chExt cx="0" cy="0"/>
        </a:xfrm>
      </p:grpSpPr>
      <p:sp>
        <p:nvSpPr>
          <p:cNvPr id="9" name="Content Placeholder 8"/>
          <p:cNvSpPr>
            <a:spLocks noGrp="1"/>
          </p:cNvSpPr>
          <p:nvPr>
            <p:ph sz="quarter" idx="10"/>
          </p:nvPr>
        </p:nvSpPr>
        <p:spPr>
          <a:xfrm>
            <a:off x="762000" y="2133600"/>
            <a:ext cx="75438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itle Placeholder 6"/>
          <p:cNvSpPr>
            <a:spLocks noGrp="1"/>
          </p:cNvSpPr>
          <p:nvPr>
            <p:ph type="title"/>
          </p:nvPr>
        </p:nvSpPr>
        <p:spPr>
          <a:xfrm>
            <a:off x="457200" y="381000"/>
            <a:ext cx="7086600" cy="1371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5" name="Slide Number Placeholder 5"/>
          <p:cNvSpPr>
            <a:spLocks noGrp="1"/>
          </p:cNvSpPr>
          <p:nvPr>
            <p:ph type="sldNum" sz="quarter" idx="11"/>
          </p:nvPr>
        </p:nvSpPr>
        <p:spPr>
          <a:xfrm>
            <a:off x="3200400" y="6332538"/>
            <a:ext cx="2133600" cy="365125"/>
          </a:xfrm>
        </p:spPr>
        <p:txBody>
          <a:bodyPr/>
          <a:lstStyle>
            <a:lvl1pPr eaLnBrk="0" hangingPunct="0">
              <a:defRPr b="1"/>
            </a:lvl1pPr>
          </a:lstStyle>
          <a:p>
            <a:fld id="{1B1E715D-2617-4890-9294-667741D25189}" type="slidenum">
              <a:rPr lang="en-US" smtClean="0"/>
              <a:pPr/>
              <a:t>‹#›</a:t>
            </a:fld>
            <a:endParaRPr lang="en-US"/>
          </a:p>
        </p:txBody>
      </p:sp>
    </p:spTree>
    <p:extLst>
      <p:ext uri="{BB962C8B-B14F-4D97-AF65-F5344CB8AC3E}">
        <p14:creationId xmlns:p14="http://schemas.microsoft.com/office/powerpoint/2010/main" val="42934404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8600" cy="4525963"/>
          </a:xfrm>
        </p:spPr>
        <p:txBody>
          <a:bodyPr/>
          <a:lstStyle/>
          <a:p>
            <a:pPr lvl="0"/>
            <a:r>
              <a:rPr lang="en-US" noProof="0" dirty="0" smtClean="0"/>
              <a:t>Click icon to add clip art</a:t>
            </a:r>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p:txBody>
          <a:bodyPr/>
          <a:lstStyle>
            <a:lvl1pPr eaLnBrk="0" hangingPunct="0">
              <a:defRPr b="1">
                <a:solidFill>
                  <a:prstClr val="black">
                    <a:tint val="75000"/>
                  </a:prstClr>
                </a:solidFill>
              </a:defRPr>
            </a:lvl1pPr>
          </a:lstStyle>
          <a:p>
            <a:fld id="{1B1E715D-2617-4890-9294-667741D25189}" type="slidenum">
              <a:rPr lang="en-US" smtClean="0"/>
              <a:t>‹#›</a:t>
            </a:fld>
            <a:endParaRPr lang="en-US" dirty="0"/>
          </a:p>
        </p:txBody>
      </p:sp>
    </p:spTree>
    <p:extLst>
      <p:ext uri="{BB962C8B-B14F-4D97-AF65-F5344CB8AC3E}">
        <p14:creationId xmlns:p14="http://schemas.microsoft.com/office/powerpoint/2010/main" val="467967800"/>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52F3672-07DB-4B55-9919-B23235ABEEC5}" type="datetimeFigureOut">
              <a:rPr lang="en-US" smtClean="0">
                <a:solidFill>
                  <a:prstClr val="black">
                    <a:tint val="75000"/>
                  </a:prstClr>
                </a:solidFill>
              </a:rPr>
              <a:pPr/>
              <a:t>12/13/2017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C553C4E-B9B2-43A3-B433-32EB5D8111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16554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2F3672-07DB-4B55-9919-B23235ABEEC5}" type="datetimeFigureOut">
              <a:rPr lang="en-US" smtClean="0">
                <a:solidFill>
                  <a:prstClr val="black">
                    <a:tint val="75000"/>
                  </a:prstClr>
                </a:solidFill>
              </a:rPr>
              <a:pPr/>
              <a:t>12/13/2017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C553C4E-B9B2-43A3-B433-32EB5D8111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5481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2F3672-07DB-4B55-9919-B23235ABEEC5}" type="datetimeFigureOut">
              <a:rPr lang="en-US" smtClean="0">
                <a:solidFill>
                  <a:prstClr val="black">
                    <a:tint val="75000"/>
                  </a:prstClr>
                </a:solidFill>
              </a:rPr>
              <a:pPr/>
              <a:t>12/13/2017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C553C4E-B9B2-43A3-B433-32EB5D8111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89449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52F3672-07DB-4B55-9919-B23235ABEEC5}" type="datetimeFigureOut">
              <a:rPr lang="en-US" smtClean="0">
                <a:solidFill>
                  <a:prstClr val="black">
                    <a:tint val="75000"/>
                  </a:prstClr>
                </a:solidFill>
              </a:rPr>
              <a:pPr/>
              <a:t>12/13/2017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C553C4E-B9B2-43A3-B433-32EB5D8111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67816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52F3672-07DB-4B55-9919-B23235ABEEC5}" type="datetimeFigureOut">
              <a:rPr lang="en-US" smtClean="0">
                <a:solidFill>
                  <a:prstClr val="black">
                    <a:tint val="75000"/>
                  </a:prstClr>
                </a:solidFill>
              </a:rPr>
              <a:pPr/>
              <a:t>12/13/2017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C553C4E-B9B2-43A3-B433-32EB5D8111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5389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52F3672-07DB-4B55-9919-B23235ABEEC5}" type="datetimeFigureOut">
              <a:rPr lang="en-US" smtClean="0">
                <a:solidFill>
                  <a:prstClr val="black">
                    <a:tint val="75000"/>
                  </a:prstClr>
                </a:solidFill>
              </a:rPr>
              <a:pPr/>
              <a:t>12/13/2017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C553C4E-B9B2-43A3-B433-32EB5D8111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6653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FEBC9FD-21AE-42A1-99CF-2099F0F05C42}" type="datetimeFigureOut">
              <a:rPr lang="en-US" smtClean="0"/>
              <a:pPr/>
              <a:t>12/13/2017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0851BB2-978B-40B7-85FB-885BABEE58B4}"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2F3672-07DB-4B55-9919-B23235ABEEC5}" type="datetimeFigureOut">
              <a:rPr lang="en-US" smtClean="0">
                <a:solidFill>
                  <a:prstClr val="black">
                    <a:tint val="75000"/>
                  </a:prstClr>
                </a:solidFill>
              </a:rPr>
              <a:pPr/>
              <a:t>12/13/2017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C553C4E-B9B2-43A3-B433-32EB5D8111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11918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2F3672-07DB-4B55-9919-B23235ABEEC5}" type="datetimeFigureOut">
              <a:rPr lang="en-US" smtClean="0">
                <a:solidFill>
                  <a:prstClr val="black">
                    <a:tint val="75000"/>
                  </a:prstClr>
                </a:solidFill>
              </a:rPr>
              <a:pPr/>
              <a:t>12/13/2017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C553C4E-B9B2-43A3-B433-32EB5D8111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83842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2F3672-07DB-4B55-9919-B23235ABEEC5}" type="datetimeFigureOut">
              <a:rPr lang="en-US" smtClean="0">
                <a:solidFill>
                  <a:prstClr val="black">
                    <a:tint val="75000"/>
                  </a:prstClr>
                </a:solidFill>
              </a:rPr>
              <a:pPr/>
              <a:t>12/13/2017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C553C4E-B9B2-43A3-B433-32EB5D8111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6492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2F3672-07DB-4B55-9919-B23235ABEEC5}" type="datetimeFigureOut">
              <a:rPr lang="en-US" smtClean="0">
                <a:solidFill>
                  <a:prstClr val="black">
                    <a:tint val="75000"/>
                  </a:prstClr>
                </a:solidFill>
              </a:rPr>
              <a:pPr/>
              <a:t>12/13/2017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C553C4E-B9B2-43A3-B433-32EB5D8111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17748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2F3672-07DB-4B55-9919-B23235ABEEC5}" type="datetimeFigureOut">
              <a:rPr lang="en-US" smtClean="0">
                <a:solidFill>
                  <a:prstClr val="black">
                    <a:tint val="75000"/>
                  </a:prstClr>
                </a:solidFill>
              </a:rPr>
              <a:pPr/>
              <a:t>12/13/2017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C553C4E-B9B2-43A3-B433-32EB5D8111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42859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Final Slide ADA">
    <p:spTree>
      <p:nvGrpSpPr>
        <p:cNvPr id="1" name=""/>
        <p:cNvGrpSpPr/>
        <p:nvPr/>
      </p:nvGrpSpPr>
      <p:grpSpPr>
        <a:xfrm>
          <a:off x="0" y="0"/>
          <a:ext cx="0" cy="0"/>
          <a:chOff x="0" y="0"/>
          <a:chExt cx="0" cy="0"/>
        </a:xfrm>
      </p:grpSpPr>
      <p:sp>
        <p:nvSpPr>
          <p:cNvPr id="4" name="Slide Number Placeholder 5"/>
          <p:cNvSpPr>
            <a:spLocks noGrp="1"/>
          </p:cNvSpPr>
          <p:nvPr>
            <p:ph type="sldNum" sz="quarter" idx="10"/>
          </p:nvPr>
        </p:nvSpPr>
        <p:spPr>
          <a:xfrm>
            <a:off x="3200400" y="6332538"/>
            <a:ext cx="2133600" cy="365125"/>
          </a:xfrm>
        </p:spPr>
        <p:txBody>
          <a:bodyPr/>
          <a:lstStyle>
            <a:lvl1pPr eaLnBrk="0" hangingPunct="0">
              <a:defRPr b="1"/>
            </a:lvl1pPr>
          </a:lstStyle>
          <a:p>
            <a:fld id="{1B1E715D-2617-4890-9294-667741D25189}" type="slidenum">
              <a:rPr lang="en-US" smtClean="0">
                <a:solidFill>
                  <a:prstClr val="black">
                    <a:tint val="75000"/>
                  </a:prstClr>
                </a:solidFill>
              </a:rPr>
              <a:pPr/>
              <a:t>‹#›</a:t>
            </a:fld>
            <a:endParaRPr lang="en-US">
              <a:solidFill>
                <a:prstClr val="black">
                  <a:tint val="75000"/>
                </a:prstClr>
              </a:solidFill>
            </a:endParaRPr>
          </a:p>
        </p:txBody>
      </p:sp>
      <p:sp>
        <p:nvSpPr>
          <p:cNvPr id="5" name="Rectangle 3"/>
          <p:cNvSpPr txBox="1">
            <a:spLocks noChangeArrowheads="1"/>
          </p:cNvSpPr>
          <p:nvPr/>
        </p:nvSpPr>
        <p:spPr>
          <a:xfrm>
            <a:off x="152400" y="533400"/>
            <a:ext cx="8839200" cy="5638800"/>
          </a:xfrm>
          <a:prstGeom prst="rect">
            <a:avLst/>
          </a:prstGeom>
        </p:spPr>
        <p:txBody>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80000"/>
              </a:lnSpc>
              <a:buFontTx/>
              <a:buNone/>
              <a:tabLst>
                <a:tab pos="115888" algn="l"/>
                <a:tab pos="1371600" algn="l"/>
                <a:tab pos="2286000" algn="l"/>
                <a:tab pos="2743200" algn="l"/>
                <a:tab pos="3200400" algn="l"/>
              </a:tabLst>
              <a:defRPr/>
            </a:pPr>
            <a:r>
              <a:rPr lang="en-US" b="1" dirty="0" smtClean="0">
                <a:solidFill>
                  <a:prstClr val="black"/>
                </a:solidFill>
              </a:rPr>
              <a:t>Mid-Atlantic ADA Center</a:t>
            </a:r>
          </a:p>
          <a:p>
            <a:pPr marL="0" indent="0" algn="ctr">
              <a:lnSpc>
                <a:spcPct val="80000"/>
              </a:lnSpc>
              <a:buFontTx/>
              <a:buNone/>
              <a:tabLst>
                <a:tab pos="115888" algn="l"/>
                <a:tab pos="1371600" algn="l"/>
                <a:tab pos="2286000" algn="l"/>
                <a:tab pos="2743200" algn="l"/>
                <a:tab pos="3200400" algn="l"/>
              </a:tabLst>
              <a:defRPr/>
            </a:pPr>
            <a:r>
              <a:rPr lang="en-US" sz="2400" dirty="0" smtClean="0">
                <a:solidFill>
                  <a:prstClr val="black"/>
                </a:solidFill>
              </a:rPr>
              <a:t>TransCen, Inc.</a:t>
            </a:r>
          </a:p>
          <a:p>
            <a:pPr marL="0" indent="0" algn="ctr">
              <a:lnSpc>
                <a:spcPct val="80000"/>
              </a:lnSpc>
              <a:buFontTx/>
              <a:buNone/>
              <a:tabLst>
                <a:tab pos="115888" algn="l"/>
                <a:tab pos="1371600" algn="l"/>
                <a:tab pos="2286000" algn="l"/>
                <a:tab pos="2743200" algn="l"/>
                <a:tab pos="3200400" algn="l"/>
              </a:tabLst>
              <a:defRPr/>
            </a:pPr>
            <a:r>
              <a:rPr lang="en-US" sz="2400" dirty="0" smtClean="0">
                <a:solidFill>
                  <a:prstClr val="black"/>
                </a:solidFill>
              </a:rPr>
              <a:t>401 North Washington Street, Suite 450</a:t>
            </a:r>
          </a:p>
          <a:p>
            <a:pPr marL="0" indent="0" algn="ctr">
              <a:lnSpc>
                <a:spcPct val="80000"/>
              </a:lnSpc>
              <a:buFontTx/>
              <a:buNone/>
              <a:tabLst>
                <a:tab pos="115888" algn="l"/>
                <a:tab pos="1371600" algn="l"/>
                <a:tab pos="2286000" algn="l"/>
                <a:tab pos="2743200" algn="l"/>
                <a:tab pos="3200400" algn="l"/>
              </a:tabLst>
              <a:defRPr/>
            </a:pPr>
            <a:r>
              <a:rPr lang="en-US" sz="2400" dirty="0" smtClean="0">
                <a:solidFill>
                  <a:prstClr val="black"/>
                </a:solidFill>
              </a:rPr>
              <a:t>Rockville, MD 20850</a:t>
            </a:r>
          </a:p>
          <a:p>
            <a:pPr marL="0" indent="0" algn="ctr">
              <a:lnSpc>
                <a:spcPct val="80000"/>
              </a:lnSpc>
              <a:buFontTx/>
              <a:buNone/>
              <a:tabLst>
                <a:tab pos="115888" algn="l"/>
                <a:tab pos="1371600" algn="l"/>
                <a:tab pos="2286000" algn="l"/>
                <a:tab pos="2743200" algn="l"/>
                <a:tab pos="3200400" algn="l"/>
              </a:tabLst>
              <a:defRPr/>
            </a:pPr>
            <a:endParaRPr lang="en-US" sz="2000" dirty="0" smtClean="0">
              <a:solidFill>
                <a:prstClr val="black"/>
              </a:solidFill>
            </a:endParaRPr>
          </a:p>
          <a:p>
            <a:pPr marL="0" indent="0">
              <a:lnSpc>
                <a:spcPct val="80000"/>
              </a:lnSpc>
              <a:buFontTx/>
              <a:buNone/>
              <a:tabLst>
                <a:tab pos="115888" algn="l"/>
                <a:tab pos="1371600" algn="l"/>
                <a:tab pos="2286000" algn="l"/>
                <a:tab pos="2743200" algn="l"/>
                <a:tab pos="3200400" algn="l"/>
              </a:tabLst>
              <a:defRPr/>
            </a:pPr>
            <a:r>
              <a:rPr lang="en-US" sz="3000" b="1" dirty="0" smtClean="0">
                <a:solidFill>
                  <a:prstClr val="black"/>
                </a:solidFill>
              </a:rPr>
              <a:t>	   Toll-Free: 800.949.4232 </a:t>
            </a:r>
            <a:r>
              <a:rPr lang="en-US" b="1" dirty="0" smtClean="0">
                <a:solidFill>
                  <a:prstClr val="black"/>
                </a:solidFill>
              </a:rPr>
              <a:t>(DC, DE, MD, PA, VA, WV)</a:t>
            </a:r>
            <a:endParaRPr lang="en-US" sz="3000" b="1" dirty="0" smtClean="0">
              <a:solidFill>
                <a:prstClr val="black"/>
              </a:solidFill>
            </a:endParaRPr>
          </a:p>
          <a:p>
            <a:pPr marL="0" indent="0">
              <a:lnSpc>
                <a:spcPct val="80000"/>
              </a:lnSpc>
              <a:buFontTx/>
              <a:buNone/>
              <a:tabLst>
                <a:tab pos="115888" algn="l"/>
                <a:tab pos="1371600" algn="l"/>
                <a:tab pos="2286000" algn="l"/>
                <a:tab pos="2743200" algn="l"/>
                <a:tab pos="3200400" algn="l"/>
              </a:tabLst>
              <a:defRPr/>
            </a:pPr>
            <a:endParaRPr lang="en-US" sz="2000" b="1" dirty="0" smtClean="0">
              <a:solidFill>
                <a:prstClr val="black"/>
              </a:solidFill>
            </a:endParaRPr>
          </a:p>
          <a:p>
            <a:pPr marL="0" indent="0">
              <a:lnSpc>
                <a:spcPct val="80000"/>
              </a:lnSpc>
              <a:buFontTx/>
              <a:buNone/>
              <a:tabLst>
                <a:tab pos="115888" algn="l"/>
                <a:tab pos="1371600" algn="l"/>
                <a:tab pos="2286000" algn="l"/>
                <a:tab pos="2743200" algn="l"/>
                <a:tab pos="3200400" algn="l"/>
              </a:tabLst>
              <a:defRPr/>
            </a:pPr>
            <a:r>
              <a:rPr lang="en-US" sz="2000" dirty="0" smtClean="0">
                <a:solidFill>
                  <a:prstClr val="black"/>
                </a:solidFill>
              </a:rPr>
              <a:t>		</a:t>
            </a:r>
            <a:r>
              <a:rPr lang="en-US" sz="1800" dirty="0" smtClean="0">
                <a:solidFill>
                  <a:prstClr val="black"/>
                </a:solidFill>
              </a:rPr>
              <a:t>Telephone	301-217-0124</a:t>
            </a:r>
          </a:p>
          <a:p>
            <a:pPr marL="0" indent="0">
              <a:lnSpc>
                <a:spcPct val="80000"/>
              </a:lnSpc>
              <a:buFontTx/>
              <a:buNone/>
              <a:tabLst>
                <a:tab pos="115888" algn="l"/>
                <a:tab pos="1371600" algn="l"/>
                <a:tab pos="2286000" algn="l"/>
                <a:tab pos="2743200" algn="l"/>
                <a:tab pos="3200400" algn="l"/>
              </a:tabLst>
              <a:defRPr/>
            </a:pPr>
            <a:r>
              <a:rPr lang="en-US" sz="1800" dirty="0" smtClean="0">
                <a:solidFill>
                  <a:prstClr val="black"/>
                </a:solidFill>
              </a:rPr>
              <a:t>		Fax		301-251-3762</a:t>
            </a:r>
          </a:p>
          <a:p>
            <a:pPr marL="0" indent="0">
              <a:lnSpc>
                <a:spcPct val="80000"/>
              </a:lnSpc>
              <a:buFontTx/>
              <a:buNone/>
              <a:tabLst>
                <a:tab pos="115888" algn="l"/>
                <a:tab pos="1371600" algn="l"/>
                <a:tab pos="2286000" algn="l"/>
                <a:tab pos="2743200" algn="l"/>
                <a:tab pos="3200400" algn="l"/>
              </a:tabLst>
              <a:defRPr/>
            </a:pPr>
            <a:r>
              <a:rPr lang="en-US" sz="1800" dirty="0" smtClean="0">
                <a:solidFill>
                  <a:prstClr val="black"/>
                </a:solidFill>
              </a:rPr>
              <a:t>		TTY 		301-217-0124</a:t>
            </a:r>
          </a:p>
          <a:p>
            <a:pPr marL="0" indent="0">
              <a:lnSpc>
                <a:spcPct val="80000"/>
              </a:lnSpc>
              <a:buFontTx/>
              <a:buNone/>
              <a:tabLst>
                <a:tab pos="115888" algn="l"/>
                <a:tab pos="1371600" algn="l"/>
                <a:tab pos="2286000" algn="l"/>
                <a:tab pos="2743200" algn="l"/>
                <a:tab pos="3200400" algn="l"/>
              </a:tabLst>
              <a:defRPr/>
            </a:pPr>
            <a:r>
              <a:rPr lang="en-US" sz="1800" dirty="0" smtClean="0">
                <a:solidFill>
                  <a:prstClr val="black"/>
                </a:solidFill>
              </a:rPr>
              <a:t>		Email		ADAinfo@transcen.org</a:t>
            </a:r>
          </a:p>
          <a:p>
            <a:pPr marL="0" indent="0">
              <a:lnSpc>
                <a:spcPct val="80000"/>
              </a:lnSpc>
              <a:buFontTx/>
              <a:buNone/>
              <a:tabLst>
                <a:tab pos="115888" algn="l"/>
                <a:tab pos="1371600" algn="l"/>
                <a:tab pos="2286000" algn="l"/>
                <a:tab pos="2743200" algn="l"/>
                <a:tab pos="3200400" algn="l"/>
              </a:tabLst>
              <a:defRPr/>
            </a:pPr>
            <a:r>
              <a:rPr lang="en-US" sz="1800" dirty="0" smtClean="0">
                <a:solidFill>
                  <a:prstClr val="black"/>
                </a:solidFill>
              </a:rPr>
              <a:t>		Web		</a:t>
            </a:r>
            <a:r>
              <a:rPr lang="en-US" sz="1800" dirty="0" smtClean="0">
                <a:solidFill>
                  <a:prstClr val="black"/>
                </a:solidFill>
                <a:hlinkClick r:id="rId2"/>
              </a:rPr>
              <a:t>www.ADAinfo.org</a:t>
            </a:r>
            <a:endParaRPr lang="en-US" sz="1800" dirty="0" smtClean="0">
              <a:solidFill>
                <a:prstClr val="black"/>
              </a:solidFill>
            </a:endParaRPr>
          </a:p>
          <a:p>
            <a:pPr marL="0" indent="0" algn="ctr">
              <a:lnSpc>
                <a:spcPct val="80000"/>
              </a:lnSpc>
              <a:buFontTx/>
              <a:buNone/>
              <a:tabLst>
                <a:tab pos="115888" algn="l"/>
                <a:tab pos="1371600" algn="l"/>
                <a:tab pos="2286000" algn="l"/>
                <a:tab pos="2743200" algn="l"/>
                <a:tab pos="3200400" algn="l"/>
              </a:tabLst>
              <a:defRPr/>
            </a:pPr>
            <a:endParaRPr lang="en-US" sz="1800" b="1" dirty="0" smtClean="0">
              <a:solidFill>
                <a:prstClr val="black"/>
              </a:solidFill>
            </a:endParaRPr>
          </a:p>
          <a:p>
            <a:pPr marL="0" indent="0" algn="ctr">
              <a:lnSpc>
                <a:spcPct val="80000"/>
              </a:lnSpc>
              <a:buFontTx/>
              <a:buNone/>
              <a:tabLst>
                <a:tab pos="115888" algn="l"/>
                <a:tab pos="1371600" algn="l"/>
                <a:tab pos="2286000" algn="l"/>
                <a:tab pos="2743200" algn="l"/>
                <a:tab pos="3200400" algn="l"/>
              </a:tabLst>
              <a:defRPr/>
            </a:pPr>
            <a:endParaRPr lang="en-US" sz="1800" b="1" dirty="0" smtClean="0">
              <a:solidFill>
                <a:prstClr val="black"/>
              </a:solidFill>
            </a:endParaRPr>
          </a:p>
          <a:p>
            <a:pPr marL="0" indent="0">
              <a:lnSpc>
                <a:spcPct val="80000"/>
              </a:lnSpc>
              <a:buFontTx/>
              <a:buNone/>
              <a:tabLst>
                <a:tab pos="115888" algn="l"/>
                <a:tab pos="1371600" algn="l"/>
                <a:tab pos="2286000" algn="l"/>
                <a:tab pos="2743200" algn="l"/>
                <a:tab pos="3200400" algn="l"/>
              </a:tabLst>
              <a:defRPr/>
            </a:pPr>
            <a:endParaRPr lang="en-US" sz="800" b="1" dirty="0" smtClean="0">
              <a:solidFill>
                <a:prstClr val="black"/>
              </a:solidFill>
            </a:endParaRPr>
          </a:p>
          <a:p>
            <a:pPr marL="114300" indent="0">
              <a:lnSpc>
                <a:spcPct val="80000"/>
              </a:lnSpc>
              <a:buFontTx/>
              <a:buNone/>
              <a:tabLst>
                <a:tab pos="1371600" algn="l"/>
                <a:tab pos="2286000" algn="l"/>
                <a:tab pos="2743200" algn="l"/>
                <a:tab pos="3200400" algn="l"/>
              </a:tabLst>
              <a:defRPr/>
            </a:pPr>
            <a:endParaRPr lang="en-US" sz="300" dirty="0" smtClean="0">
              <a:solidFill>
                <a:prstClr val="black"/>
              </a:solidFill>
            </a:endParaRPr>
          </a:p>
          <a:p>
            <a:pPr marL="114300" indent="0">
              <a:spcBef>
                <a:spcPct val="0"/>
              </a:spcBef>
              <a:buFontTx/>
              <a:buNone/>
              <a:tabLst>
                <a:tab pos="1371600" algn="l"/>
                <a:tab pos="2286000" algn="l"/>
                <a:tab pos="2743200" algn="l"/>
                <a:tab pos="3200400" algn="l"/>
              </a:tabLst>
              <a:defRPr/>
            </a:pPr>
            <a:r>
              <a:rPr lang="en-US" sz="1000" dirty="0" smtClean="0">
                <a:solidFill>
                  <a:prstClr val="black"/>
                </a:solidFill>
              </a:rPr>
              <a:t>The contents of this presentation were developed under a grant from the Department of Education, NIDRR grant number H133 A110020.  However, those contents do not necessarily represent the policy of the Department of Education, and you should not assume endorsement by the Federal Government.</a:t>
            </a:r>
          </a:p>
        </p:txBody>
      </p:sp>
      <p:sp>
        <p:nvSpPr>
          <p:cNvPr id="7" name="Rectangle 6"/>
          <p:cNvSpPr>
            <a:spLocks noChangeArrowheads="1"/>
          </p:cNvSpPr>
          <p:nvPr/>
        </p:nvSpPr>
        <p:spPr bwMode="auto">
          <a:xfrm>
            <a:off x="777875" y="0"/>
            <a:ext cx="7543800" cy="381000"/>
          </a:xfrm>
          <a:prstGeom prst="rect">
            <a:avLst/>
          </a:prstGeom>
          <a:solidFill>
            <a:srgbClr val="0B0E95"/>
          </a:solidFill>
          <a:ln>
            <a:noFill/>
          </a:ln>
          <a:extLst>
            <a:ext uri="{91240B29-F687-4F45-9708-019B960494DF}">
              <a14:hiddenLine xmlns:a14="http://schemas.microsoft.com/office/drawing/2010/main" w="15875" algn="ctr">
                <a:solidFill>
                  <a:srgbClr val="000000"/>
                </a:solidFill>
                <a:miter lim="800000"/>
                <a:headEnd/>
                <a:tailEnd/>
              </a14:hiddenLine>
            </a:ext>
          </a:extLst>
        </p:spPr>
        <p:txBody>
          <a:bodyPr anchor="ctr"/>
          <a:lstStyle/>
          <a:p>
            <a:endParaRPr lang="en-US">
              <a:solidFill>
                <a:srgbClr val="FFFFFF"/>
              </a:solidFill>
              <a:latin typeface="Times New Roman" pitchFamily="18" charset="0"/>
            </a:endParaRPr>
          </a:p>
        </p:txBody>
      </p:sp>
      <p:sp>
        <p:nvSpPr>
          <p:cNvPr id="8" name="Rectangle 9"/>
          <p:cNvSpPr>
            <a:spLocks noChangeArrowheads="1"/>
          </p:cNvSpPr>
          <p:nvPr/>
        </p:nvSpPr>
        <p:spPr bwMode="auto">
          <a:xfrm>
            <a:off x="777875" y="6172200"/>
            <a:ext cx="7543800" cy="26988"/>
          </a:xfrm>
          <a:prstGeom prst="rect">
            <a:avLst/>
          </a:prstGeom>
          <a:solidFill>
            <a:srgbClr val="0B0E95"/>
          </a:solidFill>
          <a:ln>
            <a:noFill/>
          </a:ln>
          <a:extLst>
            <a:ext uri="{91240B29-F687-4F45-9708-019B960494DF}">
              <a14:hiddenLine xmlns:a14="http://schemas.microsoft.com/office/drawing/2010/main" w="15875" algn="ctr">
                <a:solidFill>
                  <a:srgbClr val="000000"/>
                </a:solidFill>
                <a:miter lim="800000"/>
                <a:headEnd/>
                <a:tailEnd/>
              </a14:hiddenLine>
            </a:ext>
          </a:extLst>
        </p:spPr>
        <p:txBody>
          <a:bodyPr anchor="ctr"/>
          <a:lstStyle/>
          <a:p>
            <a:endParaRPr lang="en-US">
              <a:solidFill>
                <a:srgbClr val="FFFFFF"/>
              </a:solidFill>
              <a:latin typeface="Times New Roman" pitchFamily="18" charset="0"/>
            </a:endParaRPr>
          </a:p>
        </p:txBody>
      </p:sp>
      <p:pic>
        <p:nvPicPr>
          <p:cNvPr id="10" name="Picture 7" descr="L:\EDI-ILR PROGRAM ADMINISTRATION\Forms, Graphics, and Other\~EDI STYLE GUIDE\~LOGOS, FONTS, CLIP ART\LOGO - Cornell\ALL CORNELL LOGOS\web\culogo_web_85blac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30938"/>
            <a:ext cx="2209800" cy="62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477000" y="5853210"/>
            <a:ext cx="2376000" cy="729000"/>
          </a:xfrm>
          <a:prstGeom prst="rect">
            <a:avLst/>
          </a:prstGeom>
          <a:solidFill>
            <a:schemeClr val="bg1"/>
          </a:solidFill>
          <a:ln>
            <a:noFill/>
          </a:ln>
          <a:effectLst/>
        </p:spPr>
      </p:pic>
    </p:spTree>
    <p:extLst>
      <p:ext uri="{BB962C8B-B14F-4D97-AF65-F5344CB8AC3E}">
        <p14:creationId xmlns:p14="http://schemas.microsoft.com/office/powerpoint/2010/main" val="297007851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FEBC9FD-21AE-42A1-99CF-2099F0F05C42}" type="datetimeFigureOut">
              <a:rPr lang="en-US" smtClean="0"/>
              <a:pPr/>
              <a:t>12/13/2017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0851BB2-978B-40B7-85FB-885BABEE58B4}"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FEBC9FD-21AE-42A1-99CF-2099F0F05C42}" type="datetimeFigureOut">
              <a:rPr lang="en-US" smtClean="0"/>
              <a:pPr/>
              <a:t>12/13/2017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0851BB2-978B-40B7-85FB-885BABEE58B4}"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5FEBC9FD-21AE-42A1-99CF-2099F0F05C42}" type="datetimeFigureOut">
              <a:rPr lang="en-US" smtClean="0"/>
              <a:pPr/>
              <a:t>12/13/2017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0851BB2-978B-40B7-85FB-885BABEE58B4}"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FEBC9FD-21AE-42A1-99CF-2099F0F05C42}" type="datetimeFigureOut">
              <a:rPr lang="en-US" smtClean="0"/>
              <a:pPr/>
              <a:t>12/13/2017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0851BB2-978B-40B7-85FB-885BABEE58B4}"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EBC9FD-21AE-42A1-99CF-2099F0F05C42}" type="datetimeFigureOut">
              <a:rPr lang="en-US" smtClean="0"/>
              <a:pPr/>
              <a:t>12/13/2017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0851BB2-978B-40B7-85FB-885BABEE58B4}"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FEBC9FD-21AE-42A1-99CF-2099F0F05C42}" type="datetimeFigureOut">
              <a:rPr lang="en-US" smtClean="0"/>
              <a:pPr/>
              <a:t>12/13/2017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0851BB2-978B-40B7-85FB-885BABEE58B4}" type="slidenum">
              <a:rPr lang="en-US" smtClean="0"/>
              <a:pPr/>
              <a:t>‹#›</a:t>
            </a:fld>
            <a:endParaRPr lang="en-US" dirty="0"/>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5FEBC9FD-21AE-42A1-99CF-2099F0F05C42}" type="datetimeFigureOut">
              <a:rPr lang="en-US" smtClean="0"/>
              <a:pPr/>
              <a:t>12/13/2017</a:t>
            </a:fld>
            <a:endParaRPr lang="en-US" dirty="0"/>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dirty="0"/>
          </a:p>
        </p:txBody>
      </p:sp>
      <p:sp>
        <p:nvSpPr>
          <p:cNvPr id="7" name="Slide Number Placeholder 6"/>
          <p:cNvSpPr>
            <a:spLocks noGrp="1"/>
          </p:cNvSpPr>
          <p:nvPr>
            <p:ph type="sldNum" sz="quarter" idx="12"/>
          </p:nvPr>
        </p:nvSpPr>
        <p:spPr>
          <a:xfrm>
            <a:off x="8339328" y="1170432"/>
            <a:ext cx="733864" cy="201168"/>
          </a:xfrm>
        </p:spPr>
        <p:txBody>
          <a:bodyPr/>
          <a:lstStyle/>
          <a:p>
            <a:fld id="{20851BB2-978B-40B7-85FB-885BABEE58B4}"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5FEBC9FD-21AE-42A1-99CF-2099F0F05C42}" type="datetimeFigureOut">
              <a:rPr lang="en-US" smtClean="0"/>
              <a:pPr/>
              <a:t>12/13/2017</a:t>
            </a:fld>
            <a:endParaRPr lang="en-US" dirty="0"/>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dirty="0"/>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20851BB2-978B-40B7-85FB-885BABEE58B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 id="2147483805" r:id="rId13"/>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2F3672-07DB-4B55-9919-B23235ABEEC5}" type="datetimeFigureOut">
              <a:rPr lang="en-US" smtClean="0">
                <a:solidFill>
                  <a:prstClr val="black">
                    <a:tint val="75000"/>
                  </a:prstClr>
                </a:solidFill>
              </a:rPr>
              <a:pPr/>
              <a:t>12/13/2017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553C4E-B9B2-43A3-B433-32EB5D8111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6481358"/>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 id="214748381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hyperlink" Target="http://www.eeoc.gov/laws/regulations/ada_qa_final_rule.cf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hyperlink" Target="http://www.eeoc.gov/policy/docs/accommodation.html"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17.gif"/></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image" Target="../media/image17.gif"/></Relationships>
</file>

<file path=ppt/slides/_rels/slide26.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image" Target="../media/image16.jpeg"/></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28.xml"/><Relationship Id="rId1" Type="http://schemas.openxmlformats.org/officeDocument/2006/relationships/slideLayout" Target="../slideLayouts/slideLayout12.xml"/><Relationship Id="rId4" Type="http://schemas.openxmlformats.org/officeDocument/2006/relationships/image" Target="../media/image16.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0.xml"/><Relationship Id="rId1" Type="http://schemas.openxmlformats.org/officeDocument/2006/relationships/slideLayout" Target="../slideLayouts/slideLayout12.xml"/><Relationship Id="rId4" Type="http://schemas.openxmlformats.org/officeDocument/2006/relationships/image" Target="../media/image17.gif"/></Relationships>
</file>

<file path=ppt/slides/_rels/slide3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2.xml"/><Relationship Id="rId1" Type="http://schemas.openxmlformats.org/officeDocument/2006/relationships/slideLayout" Target="../slideLayouts/slideLayout12.xml"/><Relationship Id="rId4" Type="http://schemas.openxmlformats.org/officeDocument/2006/relationships/image" Target="../media/image17.gif"/></Relationships>
</file>

<file path=ppt/slides/_rels/slide34.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33.xml"/><Relationship Id="rId1" Type="http://schemas.openxmlformats.org/officeDocument/2006/relationships/slideLayout" Target="../slideLayouts/slideLayout12.xml"/><Relationship Id="rId4" Type="http://schemas.openxmlformats.org/officeDocument/2006/relationships/hyperlink" Target="http://askjan.org/media/LowCostHighImpact.doc"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8" Type="http://schemas.openxmlformats.org/officeDocument/2006/relationships/hyperlink" Target="http://www.dol.gov/ofccp/regs/compliance/resources_selfid.htm" TargetMode="External"/><Relationship Id="rId3" Type="http://schemas.openxmlformats.org/officeDocument/2006/relationships/hyperlink" Target="http://www.adainfo.org/" TargetMode="External"/><Relationship Id="rId7" Type="http://schemas.openxmlformats.org/officeDocument/2006/relationships/hyperlink" Target="http://www.communityinclusion.org/onestop/onestopmanual.html"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hyperlink" Target="http://askearn.org/" TargetMode="External"/><Relationship Id="rId5" Type="http://schemas.openxmlformats.org/officeDocument/2006/relationships/hyperlink" Target="https://askjan.org/" TargetMode="External"/><Relationship Id="rId4" Type="http://schemas.openxmlformats.org/officeDocument/2006/relationships/hyperlink" Target="http://dors.maryland.gov/Pages/default.aspx"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disability.workforcegps.org/resources/browse?id=5FB2633AB9E9490BA0513DE328A5C879" TargetMode="External"/><Relationship Id="rId2" Type="http://schemas.openxmlformats.org/officeDocument/2006/relationships/notesSlide" Target="../notesSlides/notesSlide36.xml"/><Relationship Id="rId1" Type="http://schemas.openxmlformats.org/officeDocument/2006/relationships/slideLayout" Target="../slideLayouts/slideLayout12.xml"/><Relationship Id="rId5" Type="http://schemas.openxmlformats.org/officeDocument/2006/relationships/hyperlink" Target="https://www.dol.gov/odep/topics/WorkforceSystem.htm" TargetMode="External"/><Relationship Id="rId4" Type="http://schemas.openxmlformats.org/officeDocument/2006/relationships/hyperlink" Target="https://www.dol.gov/oasam/programs/crc/188Guide.htm"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mailto:darlene.peregoy@maryland.gov"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10.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609600"/>
            <a:ext cx="8534400" cy="2590800"/>
          </a:xfrm>
        </p:spPr>
        <p:txBody>
          <a:bodyPr>
            <a:normAutofit fontScale="90000"/>
          </a:bodyPr>
          <a:lstStyle/>
          <a:p>
            <a:r>
              <a:rPr lang="en-US" sz="4400" dirty="0" smtClean="0"/>
              <a:t>The ADA:  What Businesses and Job Seekers Need to Know</a:t>
            </a:r>
            <a:br>
              <a:rPr lang="en-US" sz="4400" dirty="0" smtClean="0"/>
            </a:br>
            <a:r>
              <a:rPr lang="en-US" sz="4000" dirty="0"/>
              <a:t/>
            </a:r>
            <a:br>
              <a:rPr lang="en-US" sz="4000" dirty="0"/>
            </a:br>
            <a:r>
              <a:rPr lang="en-US" sz="4000" dirty="0" smtClean="0"/>
              <a:t/>
            </a:r>
            <a:br>
              <a:rPr lang="en-US" sz="4000" dirty="0" smtClean="0"/>
            </a:br>
            <a:r>
              <a:rPr lang="en-US" sz="4000" dirty="0"/>
              <a:t/>
            </a:r>
            <a:br>
              <a:rPr lang="en-US" sz="4000" dirty="0"/>
            </a:br>
            <a:r>
              <a:rPr lang="en-US" sz="4000" dirty="0" smtClean="0"/>
              <a:t>WIOA Convening</a:t>
            </a:r>
            <a:br>
              <a:rPr lang="en-US" sz="4000" dirty="0" smtClean="0"/>
            </a:br>
            <a:r>
              <a:rPr lang="en-US" sz="4000" dirty="0" smtClean="0"/>
              <a:t>January 26, 2018</a:t>
            </a:r>
            <a:r>
              <a:rPr lang="en-US" sz="4400" dirty="0" smtClean="0"/>
              <a:t>							</a:t>
            </a:r>
            <a:endParaRPr lang="en-US" sz="4400" dirty="0"/>
          </a:p>
        </p:txBody>
      </p:sp>
      <p:sp>
        <p:nvSpPr>
          <p:cNvPr id="3" name="Subtitle 2"/>
          <p:cNvSpPr>
            <a:spLocks noGrp="1"/>
          </p:cNvSpPr>
          <p:nvPr>
            <p:ph type="subTitle" idx="1"/>
          </p:nvPr>
        </p:nvSpPr>
        <p:spPr>
          <a:xfrm>
            <a:off x="685800" y="3657600"/>
            <a:ext cx="8077200" cy="1447800"/>
          </a:xfrm>
        </p:spPr>
        <p:txBody>
          <a:bodyPr>
            <a:normAutofit/>
          </a:bodyPr>
          <a:lstStyle/>
          <a:p>
            <a:pPr algn="r"/>
            <a:r>
              <a:rPr lang="en-US" dirty="0" smtClean="0"/>
              <a:t>Darlene Peregoy</a:t>
            </a:r>
          </a:p>
          <a:p>
            <a:pPr algn="r"/>
            <a:r>
              <a:rPr lang="en-US" dirty="0" smtClean="0"/>
              <a:t>Program Manager, Business Relations</a:t>
            </a:r>
          </a:p>
          <a:p>
            <a:pPr algn="r"/>
            <a:r>
              <a:rPr lang="en-US" dirty="0" smtClean="0"/>
              <a:t>Maryland Division of Rehabilitation Services</a:t>
            </a:r>
          </a:p>
          <a:p>
            <a:pPr algn="r"/>
            <a:endParaRPr lang="en-US" dirty="0"/>
          </a:p>
          <a:p>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86144" y="5562600"/>
            <a:ext cx="1024456" cy="97536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Disabilities</a:t>
            </a:r>
            <a:endParaRPr lang="en-US" dirty="0"/>
          </a:p>
        </p:txBody>
      </p:sp>
      <p:sp>
        <p:nvSpPr>
          <p:cNvPr id="3" name="Content Placeholder 2"/>
          <p:cNvSpPr>
            <a:spLocks noGrp="1"/>
          </p:cNvSpPr>
          <p:nvPr>
            <p:ph idx="1"/>
          </p:nvPr>
        </p:nvSpPr>
        <p:spPr/>
        <p:txBody>
          <a:bodyPr>
            <a:normAutofit/>
          </a:bodyPr>
          <a:lstStyle/>
          <a:p>
            <a:r>
              <a:rPr lang="en-US" sz="4000" dirty="0" smtClean="0"/>
              <a:t>Apparent</a:t>
            </a:r>
          </a:p>
          <a:p>
            <a:r>
              <a:rPr lang="en-US" sz="4000" dirty="0" smtClean="0"/>
              <a:t>Non-apparent</a:t>
            </a:r>
          </a:p>
          <a:p>
            <a:r>
              <a:rPr lang="en-US" sz="4000" dirty="0" smtClean="0"/>
              <a:t>Congenital</a:t>
            </a:r>
          </a:p>
          <a:p>
            <a:r>
              <a:rPr lang="en-US" sz="4000" dirty="0" smtClean="0"/>
              <a:t>Progressive</a:t>
            </a:r>
          </a:p>
          <a:p>
            <a:r>
              <a:rPr lang="en-US" sz="4000" dirty="0" smtClean="0"/>
              <a:t>Episodic</a:t>
            </a:r>
          </a:p>
          <a:p>
            <a:r>
              <a:rPr lang="en-US" sz="4000" dirty="0" smtClean="0"/>
              <a:t>Static</a:t>
            </a:r>
          </a:p>
          <a:p>
            <a:r>
              <a:rPr lang="en-US" sz="4000" dirty="0" smtClean="0"/>
              <a:t>Perceived</a:t>
            </a:r>
          </a:p>
          <a:p>
            <a:pPr>
              <a:buNone/>
            </a:pP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Disability and Employment</a:t>
            </a:r>
            <a:endParaRPr lang="en-US" dirty="0"/>
          </a:p>
        </p:txBody>
      </p:sp>
      <p:sp>
        <p:nvSpPr>
          <p:cNvPr id="3" name="Content Placeholder 2"/>
          <p:cNvSpPr>
            <a:spLocks noGrp="1"/>
          </p:cNvSpPr>
          <p:nvPr>
            <p:ph idx="1"/>
          </p:nvPr>
        </p:nvSpPr>
        <p:spPr>
          <a:xfrm>
            <a:off x="457200" y="2514600"/>
            <a:ext cx="8229600" cy="3886200"/>
          </a:xfrm>
        </p:spPr>
        <p:txBody>
          <a:bodyPr>
            <a:normAutofit/>
          </a:bodyPr>
          <a:lstStyle/>
          <a:p>
            <a:r>
              <a:rPr lang="en-US" sz="4400" dirty="0" smtClean="0"/>
              <a:t>ADA - 1990</a:t>
            </a:r>
          </a:p>
          <a:p>
            <a:pPr>
              <a:buNone/>
            </a:pPr>
            <a:endParaRPr lang="en-US" sz="4400" dirty="0" smtClean="0"/>
          </a:p>
          <a:p>
            <a:r>
              <a:rPr lang="en-US" sz="4400" dirty="0" smtClean="0"/>
              <a:t>ADAAA - 2008</a:t>
            </a:r>
          </a:p>
          <a:p>
            <a:pPr marL="118872" indent="0">
              <a:buNone/>
            </a:pPr>
            <a:endParaRPr lang="en-US" sz="4400" dirty="0" smtClean="0"/>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Title I of the ADA:  Employment</a:t>
            </a:r>
            <a:endParaRPr lang="en-US" dirty="0"/>
          </a:p>
        </p:txBody>
      </p:sp>
      <p:sp>
        <p:nvSpPr>
          <p:cNvPr id="3" name="Content Placeholder 2"/>
          <p:cNvSpPr>
            <a:spLocks noGrp="1"/>
          </p:cNvSpPr>
          <p:nvPr>
            <p:ph idx="1"/>
          </p:nvPr>
        </p:nvSpPr>
        <p:spPr/>
        <p:txBody>
          <a:bodyPr>
            <a:normAutofit/>
          </a:bodyPr>
          <a:lstStyle/>
          <a:p>
            <a:pPr marL="118872" indent="0">
              <a:buNone/>
            </a:pPr>
            <a:r>
              <a:rPr lang="en-US" dirty="0"/>
              <a:t>P</a:t>
            </a:r>
            <a:r>
              <a:rPr lang="en-US" dirty="0" smtClean="0"/>
              <a:t>rohibits employment discrimination on the basis of disability.  The ADA protects a qualified individual with a disability</a:t>
            </a:r>
            <a:r>
              <a:rPr lang="en-US" dirty="0"/>
              <a:t> </a:t>
            </a:r>
            <a:r>
              <a:rPr lang="en-US" dirty="0" smtClean="0"/>
              <a:t> from discrimination in job application procedures; hiring; advancement; discharge; compensation; job training; and other terms, conditions, and privileges of employment. </a:t>
            </a:r>
          </a:p>
          <a:p>
            <a:pPr>
              <a:buNone/>
            </a:pPr>
            <a:endParaRPr lang="en-US" dirty="0" smtClean="0"/>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3290048" y="1600200"/>
            <a:ext cx="5853952" cy="4724400"/>
          </a:xfrm>
        </p:spPr>
        <p:txBody>
          <a:bodyPr>
            <a:normAutofit lnSpcReduction="10000"/>
          </a:bodyPr>
          <a:lstStyle/>
          <a:p>
            <a:pPr marL="0" indent="0">
              <a:spcBef>
                <a:spcPts val="0"/>
              </a:spcBef>
              <a:buNone/>
            </a:pPr>
            <a:r>
              <a:rPr lang="en-US" sz="2200" dirty="0" smtClean="0"/>
              <a:t>Enforced by Equal Employment Opportunity Commission (EEOC)</a:t>
            </a:r>
          </a:p>
          <a:p>
            <a:pPr marL="0" indent="0">
              <a:buNone/>
            </a:pPr>
            <a:endParaRPr lang="en-US" sz="2200" dirty="0"/>
          </a:p>
          <a:p>
            <a:pPr marL="0" indent="0">
              <a:buNone/>
            </a:pPr>
            <a:r>
              <a:rPr lang="en-US" sz="2200" dirty="0" smtClean="0"/>
              <a:t>Applies to private sector workplaces with 15 or more employees</a:t>
            </a:r>
          </a:p>
          <a:p>
            <a:pPr marL="0" indent="0">
              <a:buNone/>
            </a:pPr>
            <a:endParaRPr lang="en-US" sz="2200" dirty="0"/>
          </a:p>
          <a:p>
            <a:pPr marL="0" indent="0">
              <a:buNone/>
            </a:pPr>
            <a:r>
              <a:rPr lang="en-US" sz="2200" dirty="0" smtClean="0"/>
              <a:t>Applies to all state/local government employers</a:t>
            </a:r>
          </a:p>
          <a:p>
            <a:pPr marL="0" indent="0">
              <a:buNone/>
            </a:pPr>
            <a:endParaRPr lang="en-US" sz="2200" dirty="0"/>
          </a:p>
          <a:p>
            <a:pPr marL="0" indent="0">
              <a:buNone/>
            </a:pPr>
            <a:r>
              <a:rPr lang="en-US" sz="2200" dirty="0" smtClean="0"/>
              <a:t>Protects against disability discrimination in all </a:t>
            </a:r>
            <a:r>
              <a:rPr lang="en-US" sz="2200" dirty="0"/>
              <a:t>employment </a:t>
            </a:r>
            <a:r>
              <a:rPr lang="en-US" sz="2200" dirty="0" smtClean="0"/>
              <a:t>processes</a:t>
            </a:r>
            <a:endParaRPr lang="en-US" sz="2200" dirty="0"/>
          </a:p>
          <a:p>
            <a:pPr marL="0" indent="0">
              <a:buNone/>
            </a:pPr>
            <a:endParaRPr lang="en-US" sz="2200" dirty="0" smtClean="0"/>
          </a:p>
          <a:p>
            <a:pPr marL="0" indent="0">
              <a:buNone/>
            </a:pPr>
            <a:r>
              <a:rPr lang="en-US" sz="2200" dirty="0" smtClean="0"/>
              <a:t>Limits employer disability inquiry</a:t>
            </a:r>
          </a:p>
          <a:p>
            <a:pPr marL="0" indent="0">
              <a:buNone/>
            </a:pPr>
            <a:endParaRPr lang="en-US" sz="2200" dirty="0"/>
          </a:p>
          <a:p>
            <a:pPr marL="0" indent="0">
              <a:buNone/>
            </a:pPr>
            <a:r>
              <a:rPr lang="en-US" sz="2200" dirty="0" smtClean="0"/>
              <a:t>Reasonable accommodation unless there is undue hardship </a:t>
            </a:r>
          </a:p>
          <a:p>
            <a:pPr marL="0" indent="0">
              <a:buNone/>
            </a:pPr>
            <a:endParaRPr lang="en-US" sz="2000" dirty="0"/>
          </a:p>
          <a:p>
            <a:pPr marL="0" indent="0">
              <a:buNone/>
            </a:pPr>
            <a:endParaRPr lang="en-US" sz="2000" dirty="0"/>
          </a:p>
        </p:txBody>
      </p:sp>
      <p:sp>
        <p:nvSpPr>
          <p:cNvPr id="3" name="Title 2"/>
          <p:cNvSpPr>
            <a:spLocks noGrp="1"/>
          </p:cNvSpPr>
          <p:nvPr>
            <p:ph type="title"/>
          </p:nvPr>
        </p:nvSpPr>
        <p:spPr/>
        <p:txBody>
          <a:bodyPr>
            <a:normAutofit fontScale="90000"/>
          </a:bodyPr>
          <a:lstStyle/>
          <a:p>
            <a:pPr algn="l"/>
            <a:r>
              <a:rPr lang="en-US" sz="4000" dirty="0" smtClean="0"/>
              <a:t>Title I:   Employment</a:t>
            </a:r>
            <a:r>
              <a:rPr lang="en-US" sz="3200" dirty="0" smtClean="0"/>
              <a:t/>
            </a:r>
            <a:br>
              <a:rPr lang="en-US" sz="3200" dirty="0" smtClean="0"/>
            </a:br>
            <a:r>
              <a:rPr lang="en-US" sz="3200" dirty="0" smtClean="0"/>
              <a:t/>
            </a:r>
            <a:br>
              <a:rPr lang="en-US" sz="3200" dirty="0" smtClean="0"/>
            </a:br>
            <a:endParaRPr lang="en-US" sz="3200"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2362200"/>
            <a:ext cx="292608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5"/>
          <p:cNvSpPr>
            <a:spLocks noGrp="1"/>
          </p:cNvSpPr>
          <p:nvPr>
            <p:ph type="sldNum" sz="quarter" idx="11"/>
          </p:nvPr>
        </p:nvSpPr>
        <p:spPr/>
        <p:txBody>
          <a:bodyPr/>
          <a:lstStyle/>
          <a:p>
            <a:fld id="{1B1E715D-2617-4890-9294-667741D25189}" type="slidenum">
              <a:rPr lang="en-US" smtClean="0"/>
              <a:pPr/>
              <a:t>13</a:t>
            </a:fld>
            <a:endParaRPr lang="en-US"/>
          </a:p>
        </p:txBody>
      </p:sp>
    </p:spTree>
    <p:extLst>
      <p:ext uri="{BB962C8B-B14F-4D97-AF65-F5344CB8AC3E}">
        <p14:creationId xmlns:p14="http://schemas.microsoft.com/office/powerpoint/2010/main" val="32622395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Americans with Disabilities Amendment Act</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The ADA Amendments Act (ADAAA) became effective on January 1, 2009. </a:t>
            </a:r>
          </a:p>
          <a:p>
            <a:endParaRPr lang="en-US" dirty="0" smtClean="0"/>
          </a:p>
          <a:p>
            <a:r>
              <a:rPr lang="en-US" dirty="0" smtClean="0"/>
              <a:t>The ADAAA broadens the definition of 'disability' by modifying key terms of that definition by: </a:t>
            </a:r>
          </a:p>
          <a:p>
            <a:pPr lvl="1"/>
            <a:r>
              <a:rPr lang="en-US" dirty="0" smtClean="0">
                <a:solidFill>
                  <a:schemeClr val="tx1"/>
                </a:solidFill>
              </a:rPr>
              <a:t>expanding the definition of 'major life activities;' </a:t>
            </a:r>
          </a:p>
          <a:p>
            <a:pPr lvl="1"/>
            <a:r>
              <a:rPr lang="en-US" dirty="0" smtClean="0">
                <a:solidFill>
                  <a:schemeClr val="tx1"/>
                </a:solidFill>
              </a:rPr>
              <a:t>redefining who is 'regarded as' having a disability; </a:t>
            </a:r>
          </a:p>
          <a:p>
            <a:pPr lvl="1"/>
            <a:r>
              <a:rPr lang="en-US" dirty="0" smtClean="0">
                <a:solidFill>
                  <a:schemeClr val="tx1"/>
                </a:solidFill>
              </a:rPr>
              <a:t>modifying the regulatory definition of 'substantially limits; </a:t>
            </a:r>
          </a:p>
          <a:p>
            <a:pPr lvl="1"/>
            <a:r>
              <a:rPr lang="en-US" dirty="0" smtClean="0">
                <a:solidFill>
                  <a:schemeClr val="tx1"/>
                </a:solidFill>
              </a:rPr>
              <a:t>specifying that "disability" includes any impairment that is episodic or in remission if it would substantially limit a major life activity when active; and </a:t>
            </a:r>
          </a:p>
          <a:p>
            <a:pPr lvl="1"/>
            <a:r>
              <a:rPr lang="en-US" dirty="0" smtClean="0">
                <a:solidFill>
                  <a:schemeClr val="tx1"/>
                </a:solidFill>
              </a:rPr>
              <a:t>prohibiting consideration of the ameliorative effects of "mitigating measures" when assessing whether an impairment substantially limits a person's major life activities.</a:t>
            </a:r>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2561665" y="1488859"/>
            <a:ext cx="6591300" cy="4366828"/>
          </a:xfrm>
        </p:spPr>
        <p:txBody>
          <a:bodyPr>
            <a:normAutofit/>
          </a:bodyPr>
          <a:lstStyle/>
          <a:p>
            <a:pPr marL="0" indent="0">
              <a:spcBef>
                <a:spcPts val="0"/>
              </a:spcBef>
              <a:buNone/>
            </a:pPr>
            <a:r>
              <a:rPr lang="en-US" sz="2400" b="1" dirty="0" smtClean="0"/>
              <a:t>Applies to applicants or employees </a:t>
            </a:r>
            <a:r>
              <a:rPr lang="en-US" sz="2400" b="1" dirty="0"/>
              <a:t>who:</a:t>
            </a:r>
          </a:p>
          <a:p>
            <a:pPr lvl="1">
              <a:spcBef>
                <a:spcPts val="0"/>
              </a:spcBef>
            </a:pPr>
            <a:r>
              <a:rPr lang="en-US" sz="1900" dirty="0"/>
              <a:t>Have a </a:t>
            </a:r>
            <a:r>
              <a:rPr lang="en-US" sz="1900" dirty="0" smtClean="0"/>
              <a:t>disability</a:t>
            </a:r>
            <a:endParaRPr lang="en-US" sz="1900" dirty="0"/>
          </a:p>
          <a:p>
            <a:pPr lvl="1">
              <a:spcBef>
                <a:spcPts val="0"/>
              </a:spcBef>
            </a:pPr>
            <a:r>
              <a:rPr lang="en-US" sz="1900" dirty="0" smtClean="0"/>
              <a:t>Have a </a:t>
            </a:r>
            <a:r>
              <a:rPr lang="en-US" sz="1900" b="1" dirty="0" smtClean="0"/>
              <a:t>record of </a:t>
            </a:r>
            <a:r>
              <a:rPr lang="en-US" sz="1900" dirty="0" smtClean="0"/>
              <a:t>having a disability</a:t>
            </a:r>
          </a:p>
          <a:p>
            <a:pPr lvl="1">
              <a:spcBef>
                <a:spcPts val="0"/>
              </a:spcBef>
            </a:pPr>
            <a:r>
              <a:rPr lang="en-US" sz="1900" dirty="0" smtClean="0"/>
              <a:t>Are </a:t>
            </a:r>
            <a:r>
              <a:rPr lang="en-US" sz="1900" b="1" dirty="0" smtClean="0"/>
              <a:t>regarded as </a:t>
            </a:r>
            <a:r>
              <a:rPr lang="en-US" sz="1900" dirty="0" smtClean="0"/>
              <a:t>having a disability </a:t>
            </a:r>
          </a:p>
          <a:p>
            <a:pPr lvl="1">
              <a:spcBef>
                <a:spcPts val="0"/>
              </a:spcBef>
            </a:pPr>
            <a:endParaRPr lang="en-US" sz="1800" dirty="0" smtClean="0"/>
          </a:p>
          <a:p>
            <a:pPr lvl="1">
              <a:spcBef>
                <a:spcPts val="0"/>
              </a:spcBef>
            </a:pPr>
            <a:endParaRPr lang="en-US" sz="2400" dirty="0"/>
          </a:p>
          <a:p>
            <a:pPr marL="0" indent="0" algn="ctr">
              <a:spcBef>
                <a:spcPts val="0"/>
              </a:spcBef>
              <a:buNone/>
            </a:pPr>
            <a:r>
              <a:rPr lang="en-US" sz="2800" b="1" dirty="0" smtClean="0"/>
              <a:t>What is a “disability?” </a:t>
            </a:r>
          </a:p>
          <a:p>
            <a:pPr marL="320040" lvl="1" indent="0" algn="ctr">
              <a:spcBef>
                <a:spcPts val="0"/>
              </a:spcBef>
              <a:buNone/>
            </a:pPr>
            <a:r>
              <a:rPr lang="en-US" sz="2600" i="1" dirty="0" smtClean="0"/>
              <a:t>…A physical or mental impairment that substantially limits one or more major life activities* </a:t>
            </a:r>
          </a:p>
          <a:p>
            <a:pPr lvl="1"/>
            <a:endParaRPr lang="en-US" dirty="0" smtClean="0"/>
          </a:p>
          <a:p>
            <a:endParaRPr lang="en-US" dirty="0" smtClean="0"/>
          </a:p>
          <a:p>
            <a:pPr marL="0" indent="0">
              <a:buNone/>
            </a:pPr>
            <a:endParaRPr lang="en-US" dirty="0"/>
          </a:p>
          <a:p>
            <a:pPr marL="0" indent="0">
              <a:buNone/>
            </a:pPr>
            <a:endParaRPr lang="en-US" dirty="0"/>
          </a:p>
        </p:txBody>
      </p:sp>
      <p:sp>
        <p:nvSpPr>
          <p:cNvPr id="3" name="Title 2"/>
          <p:cNvSpPr>
            <a:spLocks noGrp="1"/>
          </p:cNvSpPr>
          <p:nvPr>
            <p:ph type="title"/>
          </p:nvPr>
        </p:nvSpPr>
        <p:spPr>
          <a:xfrm>
            <a:off x="0" y="152400"/>
            <a:ext cx="7543800" cy="1371600"/>
          </a:xfrm>
        </p:spPr>
        <p:txBody>
          <a:bodyPr>
            <a:normAutofit/>
          </a:bodyPr>
          <a:lstStyle/>
          <a:p>
            <a:pPr algn="l"/>
            <a:r>
              <a:rPr lang="en-US" sz="3200" dirty="0" smtClean="0"/>
              <a:t>Who is covered (has rights) under the ADA?</a:t>
            </a:r>
            <a:endParaRPr lang="en-US" sz="3200" dirty="0"/>
          </a:p>
        </p:txBody>
      </p:sp>
      <p:pic>
        <p:nvPicPr>
          <p:cNvPr id="3074" name="Picture 2" descr="http://www.shrm.org/Advocacy/Issues/WorkplaceFlexibility/PublishingImages/Workplace%20Flexibility%2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2209800"/>
            <a:ext cx="2209800" cy="292494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28600" y="5572036"/>
            <a:ext cx="5486400" cy="600164"/>
          </a:xfrm>
          <a:prstGeom prst="rect">
            <a:avLst/>
          </a:prstGeom>
          <a:noFill/>
        </p:spPr>
        <p:txBody>
          <a:bodyPr wrap="square" rtlCol="0">
            <a:spAutoFit/>
          </a:bodyPr>
          <a:lstStyle/>
          <a:p>
            <a:pPr marL="0" lvl="1"/>
            <a:r>
              <a:rPr lang="en-US" sz="1500" dirty="0" smtClean="0">
                <a:latin typeface="Calibri" pitchFamily="34" charset="0"/>
                <a:cs typeface="Calibri" pitchFamily="34" charset="0"/>
              </a:rPr>
              <a:t>* </a:t>
            </a:r>
            <a:r>
              <a:rPr lang="en-US" sz="1500" dirty="0" smtClean="0">
                <a:latin typeface="Calibri" pitchFamily="34" charset="0"/>
                <a:cs typeface="Calibri" pitchFamily="34" charset="0"/>
                <a:hlinkClick r:id="rId4"/>
              </a:rPr>
              <a:t>http://www.eeoc.gov/laws/regulations/ada_qa_final_rule.cfm</a:t>
            </a:r>
            <a:r>
              <a:rPr lang="en-US" sz="1500" dirty="0" smtClean="0">
                <a:latin typeface="Calibri" pitchFamily="34" charset="0"/>
                <a:cs typeface="Calibri" pitchFamily="34" charset="0"/>
              </a:rPr>
              <a:t>  </a:t>
            </a:r>
            <a:endParaRPr lang="en-US" sz="1500" dirty="0">
              <a:latin typeface="Calibri" pitchFamily="34" charset="0"/>
              <a:cs typeface="Calibri" pitchFamily="34" charset="0"/>
            </a:endParaRPr>
          </a:p>
          <a:p>
            <a:endParaRPr lang="en-US" dirty="0"/>
          </a:p>
        </p:txBody>
      </p:sp>
      <p:sp>
        <p:nvSpPr>
          <p:cNvPr id="6" name="Slide Number Placeholder 5"/>
          <p:cNvSpPr>
            <a:spLocks noGrp="1"/>
          </p:cNvSpPr>
          <p:nvPr>
            <p:ph type="sldNum" sz="quarter" idx="11"/>
          </p:nvPr>
        </p:nvSpPr>
        <p:spPr/>
        <p:txBody>
          <a:bodyPr/>
          <a:lstStyle/>
          <a:p>
            <a:fld id="{1B1E715D-2617-4890-9294-667741D25189}" type="slidenum">
              <a:rPr lang="en-US" smtClean="0"/>
              <a:pPr/>
              <a:t>15</a:t>
            </a:fld>
            <a:endParaRPr lang="en-US"/>
          </a:p>
        </p:txBody>
      </p:sp>
    </p:spTree>
    <p:extLst>
      <p:ext uri="{BB962C8B-B14F-4D97-AF65-F5344CB8AC3E}">
        <p14:creationId xmlns:p14="http://schemas.microsoft.com/office/powerpoint/2010/main" val="40550107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3048000" y="1905000"/>
            <a:ext cx="5715000" cy="4038600"/>
          </a:xfrm>
        </p:spPr>
        <p:txBody>
          <a:bodyPr>
            <a:normAutofit/>
          </a:bodyPr>
          <a:lstStyle/>
          <a:p>
            <a:pPr marL="0" indent="0">
              <a:buNone/>
            </a:pPr>
            <a:endParaRPr lang="en-US" sz="1800" dirty="0" smtClean="0"/>
          </a:p>
          <a:p>
            <a:pPr marL="0" indent="0">
              <a:buNone/>
            </a:pPr>
            <a:r>
              <a:rPr lang="en-US" sz="1800" dirty="0" smtClean="0"/>
              <a:t> </a:t>
            </a:r>
          </a:p>
          <a:p>
            <a:pPr lvl="1"/>
            <a:endParaRPr lang="en-US" dirty="0" smtClean="0"/>
          </a:p>
          <a:p>
            <a:endParaRPr lang="en-US" dirty="0" smtClean="0"/>
          </a:p>
          <a:p>
            <a:pPr marL="0" indent="0">
              <a:buNone/>
            </a:pPr>
            <a:endParaRPr lang="en-US" dirty="0"/>
          </a:p>
          <a:p>
            <a:pPr marL="0" indent="0">
              <a:buNone/>
            </a:pPr>
            <a:endParaRPr lang="en-US" dirty="0"/>
          </a:p>
        </p:txBody>
      </p:sp>
      <p:sp>
        <p:nvSpPr>
          <p:cNvPr id="3" name="Title 2"/>
          <p:cNvSpPr>
            <a:spLocks noGrp="1"/>
          </p:cNvSpPr>
          <p:nvPr>
            <p:ph type="title"/>
          </p:nvPr>
        </p:nvSpPr>
        <p:spPr>
          <a:xfrm>
            <a:off x="385483" y="17929"/>
            <a:ext cx="7086600" cy="1371600"/>
          </a:xfrm>
        </p:spPr>
        <p:txBody>
          <a:bodyPr>
            <a:normAutofit/>
          </a:bodyPr>
          <a:lstStyle/>
          <a:p>
            <a:pPr algn="l"/>
            <a:r>
              <a:rPr lang="en-US" sz="3200" dirty="0" smtClean="0"/>
              <a:t>About hiring (Pre-employment)… </a:t>
            </a:r>
            <a:endParaRPr lang="en-US" sz="3200" dirty="0"/>
          </a:p>
        </p:txBody>
      </p:sp>
      <p:pic>
        <p:nvPicPr>
          <p:cNvPr id="2050" name="Picture 2" descr="http://ts3.mm.bing.net/images/thumbnail.aspx?q=1592516877498&amp;id=c6121a07b369588af307fcdcec573478&amp;url=http%3a%2f%2fwww.kosertech.com%2fblog%2fwp-content%2fuploads%2f2009%2f06%2fnow-hirin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1" y="2209800"/>
            <a:ext cx="2438399" cy="2151529"/>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1"/>
          <p:cNvSpPr txBox="1">
            <a:spLocks/>
          </p:cNvSpPr>
          <p:nvPr/>
        </p:nvSpPr>
        <p:spPr>
          <a:xfrm>
            <a:off x="3173505" y="1524000"/>
            <a:ext cx="5715000" cy="4038600"/>
          </a:xfrm>
          <a:prstGeom prst="rect">
            <a:avLst/>
          </a:prstGeom>
        </p:spPr>
        <p:txBody>
          <a:bodyPr vert="horz" lIns="91440" tIns="45720" rIns="91440" bIns="45720" rtlCol="0">
            <a:normAutofit fontScale="85000" lnSpcReduction="20000"/>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Calibri" pitchFamily="34" charset="0"/>
                <a:ea typeface="+mn-ea"/>
                <a:cs typeface="Calibri" pitchFamily="34" charset="0"/>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Calibri" pitchFamily="34" charset="0"/>
                <a:ea typeface="+mn-ea"/>
                <a:cs typeface="Calibri" pitchFamily="34" charset="0"/>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Calibri" pitchFamily="34" charset="0"/>
                <a:ea typeface="+mn-ea"/>
                <a:cs typeface="Calibri" pitchFamily="34" charset="0"/>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Calibri" pitchFamily="34" charset="0"/>
                <a:ea typeface="+mn-ea"/>
                <a:cs typeface="Calibri" pitchFamily="34" charset="0"/>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Calibri" pitchFamily="34" charset="0"/>
                <a:ea typeface="+mn-ea"/>
                <a:cs typeface="Calibri" pitchFamily="34" charset="0"/>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a:buClrTx/>
            </a:pPr>
            <a:r>
              <a:rPr lang="en-US" dirty="0" smtClean="0">
                <a:solidFill>
                  <a:schemeClr val="tx1"/>
                </a:solidFill>
              </a:rPr>
              <a:t>The hiring process must be made accessible and accommodations must be provided if requested </a:t>
            </a:r>
          </a:p>
          <a:p>
            <a:pPr>
              <a:buClrTx/>
            </a:pPr>
            <a:endParaRPr lang="en-US" dirty="0">
              <a:solidFill>
                <a:schemeClr val="tx1"/>
              </a:solidFill>
            </a:endParaRPr>
          </a:p>
          <a:p>
            <a:pPr>
              <a:buClrTx/>
            </a:pPr>
            <a:r>
              <a:rPr lang="en-US" dirty="0" smtClean="0">
                <a:solidFill>
                  <a:schemeClr val="tx1"/>
                </a:solidFill>
              </a:rPr>
              <a:t>No disability inquiry during recruitment, screening or hiring</a:t>
            </a:r>
          </a:p>
          <a:p>
            <a:pPr>
              <a:buClrTx/>
            </a:pPr>
            <a:endParaRPr lang="en-US" dirty="0">
              <a:solidFill>
                <a:schemeClr val="tx1"/>
              </a:solidFill>
            </a:endParaRPr>
          </a:p>
          <a:p>
            <a:pPr>
              <a:buClrTx/>
            </a:pPr>
            <a:r>
              <a:rPr lang="en-US" dirty="0" smtClean="0">
                <a:solidFill>
                  <a:schemeClr val="tx1"/>
                </a:solidFill>
              </a:rPr>
              <a:t>No medical inquiries or “indirect” questions about disability</a:t>
            </a:r>
          </a:p>
          <a:p>
            <a:pPr>
              <a:buClrTx/>
            </a:pPr>
            <a:endParaRPr lang="en-US" dirty="0" smtClean="0">
              <a:solidFill>
                <a:schemeClr val="tx1"/>
              </a:solidFill>
            </a:endParaRPr>
          </a:p>
          <a:p>
            <a:pPr>
              <a:buClrTx/>
            </a:pPr>
            <a:r>
              <a:rPr lang="en-US" dirty="0" smtClean="0">
                <a:solidFill>
                  <a:schemeClr val="tx1"/>
                </a:solidFill>
              </a:rPr>
              <a:t>Many disabilities covered under the ADA are not apparent to others  </a:t>
            </a:r>
          </a:p>
          <a:p>
            <a:pPr>
              <a:buClrTx/>
            </a:pPr>
            <a:endParaRPr lang="en-US" dirty="0">
              <a:solidFill>
                <a:schemeClr val="tx1"/>
              </a:solidFill>
            </a:endParaRPr>
          </a:p>
          <a:p>
            <a:pPr>
              <a:buClrTx/>
            </a:pPr>
            <a:r>
              <a:rPr lang="en-US" dirty="0" smtClean="0">
                <a:solidFill>
                  <a:schemeClr val="tx1"/>
                </a:solidFill>
              </a:rPr>
              <a:t>The decision to not tell about a disability during hiring is not a “lie.”  It is a legally protected right</a:t>
            </a:r>
          </a:p>
          <a:p>
            <a:pPr marL="0" indent="0">
              <a:buFont typeface="Arial" pitchFamily="34" charset="0"/>
              <a:buNone/>
            </a:pPr>
            <a:endParaRPr lang="en-US" dirty="0" smtClean="0"/>
          </a:p>
          <a:p>
            <a:pPr marL="0" indent="0">
              <a:buFont typeface="Arial" pitchFamily="34" charset="0"/>
              <a:buNone/>
            </a:pPr>
            <a:endParaRPr lang="en-US" dirty="0"/>
          </a:p>
        </p:txBody>
      </p:sp>
      <p:sp>
        <p:nvSpPr>
          <p:cNvPr id="5" name="Slide Number Placeholder 4"/>
          <p:cNvSpPr>
            <a:spLocks noGrp="1"/>
          </p:cNvSpPr>
          <p:nvPr>
            <p:ph type="sldNum" sz="quarter" idx="11"/>
          </p:nvPr>
        </p:nvSpPr>
        <p:spPr/>
        <p:txBody>
          <a:bodyPr/>
          <a:lstStyle/>
          <a:p>
            <a:fld id="{1B1E715D-2617-4890-9294-667741D25189}" type="slidenum">
              <a:rPr lang="en-US" smtClean="0"/>
              <a:pPr/>
              <a:t>16</a:t>
            </a:fld>
            <a:endParaRPr lang="en-US"/>
          </a:p>
        </p:txBody>
      </p:sp>
    </p:spTree>
    <p:extLst>
      <p:ext uri="{BB962C8B-B14F-4D97-AF65-F5344CB8AC3E}">
        <p14:creationId xmlns:p14="http://schemas.microsoft.com/office/powerpoint/2010/main" val="20990340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2482663" y="1905000"/>
            <a:ext cx="6400800" cy="4038600"/>
          </a:xfrm>
        </p:spPr>
        <p:txBody>
          <a:bodyPr>
            <a:normAutofit fontScale="70000" lnSpcReduction="20000"/>
          </a:bodyPr>
          <a:lstStyle/>
          <a:p>
            <a:pPr marL="0" indent="0">
              <a:buNone/>
            </a:pPr>
            <a:r>
              <a:rPr lang="en-US" dirty="0" smtClean="0"/>
              <a:t>Some medical inquiry can be made </a:t>
            </a:r>
            <a:r>
              <a:rPr lang="en-US" b="1" dirty="0" smtClean="0"/>
              <a:t>after</a:t>
            </a:r>
            <a:r>
              <a:rPr lang="en-US" dirty="0" smtClean="0"/>
              <a:t> a job-offer has been extended but before employment has started</a:t>
            </a:r>
          </a:p>
          <a:p>
            <a:pPr marL="0" indent="0">
              <a:buNone/>
            </a:pPr>
            <a:endParaRPr lang="en-US" dirty="0"/>
          </a:p>
          <a:p>
            <a:pPr marL="0" indent="0">
              <a:buNone/>
            </a:pPr>
            <a:r>
              <a:rPr lang="en-US" dirty="0" smtClean="0"/>
              <a:t>Apply same medical inquiry process to all applicants in a job category (No selective inquiries)</a:t>
            </a:r>
          </a:p>
          <a:p>
            <a:pPr marL="0" indent="0">
              <a:buNone/>
            </a:pPr>
            <a:endParaRPr lang="en-US" dirty="0"/>
          </a:p>
          <a:p>
            <a:pPr marL="0" indent="0">
              <a:buNone/>
            </a:pPr>
            <a:r>
              <a:rPr lang="en-US" dirty="0" smtClean="0"/>
              <a:t>If this inquiry shows that the person has a disability, the job offer can only be withdrawn if:</a:t>
            </a:r>
          </a:p>
          <a:p>
            <a:r>
              <a:rPr lang="en-US" dirty="0" smtClean="0"/>
              <a:t>The withdrawal is job-related and consistent with business necessity</a:t>
            </a:r>
          </a:p>
          <a:p>
            <a:r>
              <a:rPr lang="en-US" dirty="0" smtClean="0"/>
              <a:t>No reasonable accommodation can be provided</a:t>
            </a:r>
            <a:endParaRPr lang="en-US" dirty="0"/>
          </a:p>
        </p:txBody>
      </p:sp>
      <p:sp>
        <p:nvSpPr>
          <p:cNvPr id="3" name="Title 2"/>
          <p:cNvSpPr>
            <a:spLocks noGrp="1"/>
          </p:cNvSpPr>
          <p:nvPr>
            <p:ph type="title"/>
          </p:nvPr>
        </p:nvSpPr>
        <p:spPr>
          <a:xfrm>
            <a:off x="609600" y="228600"/>
            <a:ext cx="7086600" cy="1371600"/>
          </a:xfrm>
        </p:spPr>
        <p:txBody>
          <a:bodyPr>
            <a:normAutofit/>
          </a:bodyPr>
          <a:lstStyle/>
          <a:p>
            <a:pPr algn="l"/>
            <a:r>
              <a:rPr lang="en-US" sz="3200" dirty="0" smtClean="0"/>
              <a:t>When an offer has been made,</a:t>
            </a:r>
            <a:br>
              <a:rPr lang="en-US" sz="3200" dirty="0" smtClean="0"/>
            </a:br>
            <a:r>
              <a:rPr lang="en-US" sz="3200" dirty="0" smtClean="0"/>
              <a:t>but employment hasn’t yet started… </a:t>
            </a:r>
            <a:endParaRPr lang="en-US" sz="3200" dirty="0"/>
          </a:p>
        </p:txBody>
      </p:sp>
      <p:sp>
        <p:nvSpPr>
          <p:cNvPr id="5" name="AutoShape 4" descr="data:image/jpeg;base64,/9j/4AAQSkZJRgABAQAAAQABAAD/2wBDAAkGBwgHBgkIBwgKCgkLDRYPDQwMDRsUFRAWIB0iIiAdHx8kKDQsJCYxJx8fLT0tMTU3Ojo6Iys/RD84QzQ5Ojf/2wBDAQoKCg0MDRoPDxo3JR8lNzc3Nzc3Nzc3Nzc3Nzc3Nzc3Nzc3Nzc3Nzc3Nzc3Nzc3Nzc3Nzc3Nzc3Nzc3Nzc3Nzf/wAARCACrAHIDASIAAhEBAxEB/8QAHAAAAQUBAQEAAAAAAAAAAAAABgADBAUHAgEI/8QANBAAAQQBAgUDAwQBAgcAAAAAAQACAwQRBSEGEjFBUQcTIhRhkSMycYEzNEJDUnKSodHw/8QAGQEAAgMBAAAAAAAAAAAAAAAABAUAAQMC/8QAJBEAAgIBBAIDAQEBAAAAAAAAAAECAxEEEhMhMUEFIlEUMjP/2gAMAwEAAhEDEQA/ANfAXQC9AXYC6IcgLrC9AXuFCHOF44YCcwuXDZUQoOIQ51V4HhZ5RD455PJK0/VI+eB4x2QBLVfFdecIe9PATp2kyl1Sabnyc8o8J6jM2aEhwDDjurYVGzncA5SdShrDPICR5CCinnLGTeVhAlqlBzXmRhbjrgKtBMjuQNwR3RVd5ZXFvK0KJFp7GnmIUki+15K6q17G4Kmw0Pd5HOGTlPiuXyNYwdSiClRILRjotdPHLyCamXWCM2kQ0bDp4SRGKgwNkkbgX5DIBdBIL1aFCSSOACTsE021A54Y2Vpce2Vy2l5LUW/CHcJYyusJbDurKI1mMOjOyG7dFvuF2BkordykYJCqNRaxrScjKprJ0nhgkx8dayY5CBvspzzUkZ8i1CHF1x8dr9I/JvXCHWa5aOxeUtnPZJjOtb4ph5bgqcxLS1V0/ttG2EPRalM/cucpDbDpP3ZWLsUjfbhF5pMIll5vCK6lXbPKhPhq3F7/ALb3AHPQrQa7WlgLcJlQlsFWobcxsQNwNklI2SW5gWgXQXi9CshE1dz2aZafH+5sTiPwsxg1Gz77X+67IOeq1adglgkjd0e0hZNcqmndlheN2OIH3HYpT8lujKMl4HPxck4yh7C6Xi2GtFF77sOc0bKHLxzXHTm/CF9ajLtLbZAP6J3/AOkofFhkjCQdky0042Vp+xZqq+O1x9Bvc4/a0H243EoW1j1Ene3Ajc3J8qjsPHNhUOpMLicDuiHFGCYYUrA1JplldzOfucqJY0/klPKBuqjh226B4icdkZNa2eMOHhKNTW4yGmnmpIq61cjCsGxBrT/C7bFynovJ38rCEIl2EtgZrmrWtLusmrPwQ7ceUY6B6lRe01ltxY77oD4piMj+YhUbBlmE20/cBXqF9jfB6gadj/Ut/KS+f/ab/wAo/CSIwDn2aF0FyF0FCHMn+Nyz/iuNv1zJQBkgg/0j2yT7fK3qeiGeItH56ocHfqdc/dCa2G+poM0M9lybByo6ORpikGWPBBCzjVoH6Rq09Xf2wctz4K0SGGRhHM3BB3VJ6haYJKsN9o+Q+Lyhvj5OL2sL+RgpR3IEXPEmHeU3LCHhNVyeQjwupLYiG6cITs5bW9twcO26NOHyJomgoHdqRJwEScIX8WAx52PTKwvrU4mtFm2WApsUi3cAqumquecbo3hqtsQBw32TD9MAzlqXcIwVmTJuJqXtwuJCCo+mFp/qDG2Cs/bGyy73BGd0fp44iB3v7DnIPCS8+pi8hJEdA59jBIk9B1KQUazbjhBJcMhYykorLOoRc30PFwZ8nHJ8qp1WwHxuZnKg6nqnUNdgfyq9tgyAnOcoG29N4GVWmcfsxqc9SVScZPaOGpi7sFcTbgoS9R7gr8NuiJ+cjgP/ACh6W+VG93/JgJTk58heWa/uHP3UbSZQ84V37YLOiexEeUyHBUi5dxupsBNZ7XxjBacqBYkdA7oQE9VuslAa7r5V4IjX+D9TZdqMyRzY3CJZ4gIy77LIOFtTOn3mjm/Ted/stWN+N9Hn5h+1BzhhhUJ5RkfqfPmdkIPU7hZzZrc7cjZF/Fk5va1M8HLWHlCoZgyNpycoiEcRB5vMigNZ/wBklY+4zwkusI5PsA7tIzjI6+EGy6bq3uPM0rPaad5S/Y/11Rk0qt1SQMrkHugtTWppN+g3R2yg2o+zP7NKa9qLS2eT6eI9OgcrmGMNAA6JuaZlUPd2OwA7lSq4yGkpcorIzlNtDckZJWVer8ssNupD/wAItJ/ta+4ALG/WS5HNqlaswgvjYS7H4W9KXIga+TdTBLRJ/wBXBPdF0Lg6MboBoye3LlElS+eUDKbRl1gUpdlxNAyQbjKrZqJjy6LqpDbmUnTgrts5a+xAZelgfgkghE9bjKUUfaeTzAYQ7YYyQEkBQJKr2tJDtuypQ3FuexZHruoEuc4D5OJJVc73bBzjbypMMUZGZHZK9dI1gw3ooVki/Ru8pJ73klMEyfWzncrRt1OFUaxIxzHDII/le8R2bVeix9SN0mX4dygnAx/7Qzi7PSltThzIW4A5tuY+All93340hppaVs5GyBXL7+qc5z9PAMMHl3cq89wCflHcKLpkLa8Be4DDtyV3psTrTy9n75HYb/CGUWuvYW2u2/AxxDrNbR9NmtWJA0MG33K+dtX1GbVNSmu2CS6V2QD2HYL6T4o4Fp6vUaLbnuLRnHNtlfPnFejDRNWmqMB5GbtJ7hHU1OHb8iy+1WPEfBTRHD1YQyFuN1WA4KfE+AEQujBFxHZx3TrbP3VF9SQl9U7sr3FYCH6huOq4mttERA7qhFt/dcvsOculNo5aTJPvnnOHL10/3UAPIOUi8lVuITPe+6ShZPlJTcVg+0QdkNcXagyKWtUcCc/qOOe3QBELXKLe02nqBabcIe5ow12SCB/KwvjOUGoeQjTzhCxOaygPvWzPSdHA3AOAT4VxwrARKwnoxmV5q9WvAwVq0YZGzGw757qw4bgEVeSQHPMcD7AIWquSsW4Puui6W49ZLicZiOV8++tMEcN6B7Wjmc7BI8brerdlscZycDCwX1itw2nxhpBe12RhGuSzgWqLxky93VeJJLozEkvQM9F6WkdlCHKSSShBJJJKEEkkkoQ+ywV0CmQ5dAqyIo+JHzfVRRwQSSOe3q1uVbUWmnQjjfgPxl38lP8AMqvWrBihe4E7BD7ONym3kJ5OSMa0sYKHi7VTHA9kbtztt2WF8WTGaYlxJOe60XV7EkzHudzHc9ll/ERd9QQQf7CX6SyV17mw3UwjXSoopkl7gpYPhNxSIHByE82RrhhwwmcHwrHRdHs6vaENdhxn5Ox0UbSWWdRTbwiKIg9wDdyegHdXOlcIanqbsshMbPLh1WlcLentaixti0Od+x+SOKlSvVbiJjQB9lhO/P8AkLhpkl9jHR6Y3A0F05/7V6300mx8pn5/pbI601zuVoTU0jGjc7rLll+mroh+GNH06mz/AJnf/f0ktd52eAkr5ZfpXBD8CQTFe+8VFDl1zLnlkZcSHzOVDtgTgtd3ThKZeeqnI2sMtQS8FRb0quY3fEfhZvxRo9f3zho6+Fqdx2I3LPte/UslC3TVa+vRvXFzf2BKPQa5P7R+FNh4erHHxH4VhEzdT4R02QFmps/QqNMPwqm8N1T/ALR+EU8J6fWpz/FoHKPHVRo8eFOgO/xOD9lhHWWRmm3lGvFDHSCmaV0j2siPxHXCatWsAQR7uPUqvq3XVYCAxzn47pmtedEXySRkvPQEJrHVVSSecZMeKS9E+1ar6XUc+YgPx5VLRsT6jK6d2WxDplUWtsvapfY6Vzm12uyWjura7bkj00VqTMHGCQMKv6an7JskvROdqFcEjn6HykgV2mXnOJM7tznqkuf6IfpexmyCRe86Yb0XQWuQTA6Xptz0j0TL1e4mCHqMuIjv2QRqGXzOJRdqR+BQrY/cf5S7VWPckFUxWCC1pB6KRG4+EiB4SCFbybpYJUTgpleUNd2VexPMKxkjtF/DYjI3AK9c+LOcBUzCfJXZe7pzFWrf1FNEycRv3GFFlc0AjKaLjjqVHmJx1Kill9FMRLcpKISc9Ul1tKyf/9k="/>
          <p:cNvSpPr>
            <a:spLocks noChangeAspect="1" noChangeArrowheads="1"/>
          </p:cNvSpPr>
          <p:nvPr/>
        </p:nvSpPr>
        <p:spPr bwMode="auto">
          <a:xfrm>
            <a:off x="63500" y="-630238"/>
            <a:ext cx="866775" cy="1295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2" descr="http://t0.gstatic.com/images?q=tbn:ANd9GcT3tqbXpcTijgxzvnK_TTrKzibrPk22rhPBy7mMtYCCB4DjGVh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2514600"/>
            <a:ext cx="2124075" cy="2362200"/>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11"/>
          </p:nvPr>
        </p:nvSpPr>
        <p:spPr/>
        <p:txBody>
          <a:bodyPr/>
          <a:lstStyle/>
          <a:p>
            <a:fld id="{1B1E715D-2617-4890-9294-667741D25189}" type="slidenum">
              <a:rPr lang="en-US" smtClean="0"/>
              <a:pPr/>
              <a:t>17</a:t>
            </a:fld>
            <a:endParaRPr lang="en-US"/>
          </a:p>
        </p:txBody>
      </p:sp>
    </p:spTree>
    <p:extLst>
      <p:ext uri="{BB962C8B-B14F-4D97-AF65-F5344CB8AC3E}">
        <p14:creationId xmlns:p14="http://schemas.microsoft.com/office/powerpoint/2010/main" val="26879288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2819400" y="1704166"/>
            <a:ext cx="6324600" cy="4572000"/>
          </a:xfrm>
        </p:spPr>
        <p:txBody>
          <a:bodyPr>
            <a:normAutofit/>
          </a:bodyPr>
          <a:lstStyle/>
          <a:p>
            <a:pPr marL="0" indent="0" algn="ctr">
              <a:spcBef>
                <a:spcPts val="0"/>
              </a:spcBef>
              <a:buNone/>
            </a:pPr>
            <a:r>
              <a:rPr lang="en-US" sz="2400" i="1" dirty="0" smtClean="0"/>
              <a:t>“…Any </a:t>
            </a:r>
            <a:r>
              <a:rPr lang="en-US" sz="2400" i="1" dirty="0"/>
              <a:t>change in the work environment or </a:t>
            </a:r>
            <a:endParaRPr lang="en-US" sz="2400" i="1" dirty="0" smtClean="0"/>
          </a:p>
          <a:p>
            <a:pPr marL="0" indent="0" algn="ctr">
              <a:spcBef>
                <a:spcPts val="0"/>
              </a:spcBef>
              <a:buNone/>
            </a:pPr>
            <a:r>
              <a:rPr lang="en-US" sz="2400" i="1" dirty="0" smtClean="0"/>
              <a:t>in </a:t>
            </a:r>
            <a:r>
              <a:rPr lang="en-US" sz="2400" i="1" dirty="0"/>
              <a:t>the way things are customarily done that enables an individual with a disability to enjoy equal employment opportunities</a:t>
            </a:r>
            <a:r>
              <a:rPr lang="en-US" sz="2400" dirty="0" smtClean="0"/>
              <a:t>.”*</a:t>
            </a:r>
          </a:p>
          <a:p>
            <a:pPr marL="0" indent="0">
              <a:spcBef>
                <a:spcPts val="0"/>
              </a:spcBef>
              <a:buNone/>
            </a:pPr>
            <a:endParaRPr lang="en-US" sz="2400" dirty="0" smtClean="0"/>
          </a:p>
          <a:p>
            <a:pPr lvl="1"/>
            <a:r>
              <a:rPr lang="en-US" sz="2000" dirty="0"/>
              <a:t>Applies to both hiring and employment</a:t>
            </a:r>
            <a:endParaRPr lang="en-US" sz="400" dirty="0"/>
          </a:p>
          <a:p>
            <a:pPr lvl="1"/>
            <a:r>
              <a:rPr lang="en-US" sz="2000" dirty="0" smtClean="0"/>
              <a:t>Must be provided for known disabilities</a:t>
            </a:r>
          </a:p>
          <a:p>
            <a:pPr lvl="1"/>
            <a:r>
              <a:rPr lang="en-US" sz="2000" dirty="0" smtClean="0"/>
              <a:t>Determined through an interactive process</a:t>
            </a:r>
          </a:p>
          <a:p>
            <a:pPr lvl="1"/>
            <a:r>
              <a:rPr lang="en-US" sz="2000" dirty="0" smtClean="0"/>
              <a:t>Medical information can be collected related to the accommodation need and must be kept confidential</a:t>
            </a:r>
            <a:endParaRPr lang="en-US" sz="2000" dirty="0"/>
          </a:p>
        </p:txBody>
      </p:sp>
      <p:sp>
        <p:nvSpPr>
          <p:cNvPr id="3" name="Title 2"/>
          <p:cNvSpPr>
            <a:spLocks noGrp="1"/>
          </p:cNvSpPr>
          <p:nvPr>
            <p:ph type="title"/>
          </p:nvPr>
        </p:nvSpPr>
        <p:spPr>
          <a:xfrm>
            <a:off x="457200" y="152400"/>
            <a:ext cx="7086600" cy="1371600"/>
          </a:xfrm>
        </p:spPr>
        <p:txBody>
          <a:bodyPr>
            <a:normAutofit/>
          </a:bodyPr>
          <a:lstStyle/>
          <a:p>
            <a:pPr algn="l"/>
            <a:r>
              <a:rPr lang="en-US" sz="3200" dirty="0" smtClean="0"/>
              <a:t>Work has now started…</a:t>
            </a:r>
            <a:br>
              <a:rPr lang="en-US" sz="3200" dirty="0" smtClean="0"/>
            </a:br>
            <a:r>
              <a:rPr lang="en-US" sz="3200" dirty="0" smtClean="0"/>
              <a:t>About reasonable accommodation</a:t>
            </a:r>
            <a:endParaRPr lang="en-US" sz="3200" dirty="0"/>
          </a:p>
        </p:txBody>
      </p:sp>
      <p:pic>
        <p:nvPicPr>
          <p:cNvPr id="1026" name="Picture 2" descr="http://www.lifeprint.com/asl101/images-signs/wor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47" y="2383473"/>
            <a:ext cx="2133600" cy="199799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4227575"/>
            <a:ext cx="2247900" cy="307777"/>
          </a:xfrm>
          <a:prstGeom prst="rect">
            <a:avLst/>
          </a:prstGeom>
          <a:noFill/>
        </p:spPr>
        <p:txBody>
          <a:bodyPr wrap="square" rtlCol="0">
            <a:spAutoFit/>
          </a:bodyPr>
          <a:lstStyle/>
          <a:p>
            <a:pPr algn="ctr"/>
            <a:r>
              <a:rPr lang="en-US" sz="1400" dirty="0" smtClean="0">
                <a:latin typeface="Arial" pitchFamily="34" charset="0"/>
                <a:cs typeface="Arial" pitchFamily="34" charset="0"/>
              </a:rPr>
              <a:t>ASL sign for “work”</a:t>
            </a:r>
            <a:endParaRPr lang="en-US" sz="1400" dirty="0">
              <a:latin typeface="Arial" pitchFamily="34" charset="0"/>
              <a:cs typeface="Arial" pitchFamily="34" charset="0"/>
            </a:endParaRPr>
          </a:p>
        </p:txBody>
      </p:sp>
      <p:sp>
        <p:nvSpPr>
          <p:cNvPr id="5" name="TextBox 4"/>
          <p:cNvSpPr txBox="1"/>
          <p:nvPr/>
        </p:nvSpPr>
        <p:spPr>
          <a:xfrm>
            <a:off x="242047" y="5638800"/>
            <a:ext cx="8610600" cy="646331"/>
          </a:xfrm>
          <a:prstGeom prst="rect">
            <a:avLst/>
          </a:prstGeom>
          <a:noFill/>
        </p:spPr>
        <p:txBody>
          <a:bodyPr wrap="square" rtlCol="0">
            <a:spAutoFit/>
          </a:bodyPr>
          <a:lstStyle/>
          <a:p>
            <a:r>
              <a:rPr lang="en-US" dirty="0" smtClean="0">
                <a:latin typeface="Calibri" pitchFamily="34" charset="0"/>
                <a:cs typeface="Calibri" pitchFamily="34" charset="0"/>
              </a:rPr>
              <a:t>*(</a:t>
            </a:r>
            <a:r>
              <a:rPr lang="en-US" dirty="0">
                <a:latin typeface="Calibri" pitchFamily="34" charset="0"/>
                <a:cs typeface="Calibri" pitchFamily="34" charset="0"/>
              </a:rPr>
              <a:t>EEOC:  </a:t>
            </a:r>
            <a:r>
              <a:rPr lang="en-US" dirty="0">
                <a:latin typeface="Calibri" pitchFamily="34" charset="0"/>
                <a:cs typeface="Calibri" pitchFamily="34" charset="0"/>
                <a:hlinkClick r:id="rId4"/>
              </a:rPr>
              <a:t>w.eeoc.gov/policy/docs/accommodation.html</a:t>
            </a:r>
            <a:r>
              <a:rPr lang="en-US" dirty="0">
                <a:latin typeface="Calibri" pitchFamily="34" charset="0"/>
                <a:cs typeface="Calibri" pitchFamily="34" charset="0"/>
              </a:rPr>
              <a:t>)</a:t>
            </a:r>
          </a:p>
          <a:p>
            <a:endParaRPr lang="en-US" dirty="0">
              <a:latin typeface="Calibri" pitchFamily="34" charset="0"/>
              <a:cs typeface="Calibri" pitchFamily="34" charset="0"/>
            </a:endParaRPr>
          </a:p>
        </p:txBody>
      </p:sp>
      <p:sp>
        <p:nvSpPr>
          <p:cNvPr id="7" name="Slide Number Placeholder 6"/>
          <p:cNvSpPr>
            <a:spLocks noGrp="1"/>
          </p:cNvSpPr>
          <p:nvPr>
            <p:ph type="sldNum" sz="quarter" idx="11"/>
          </p:nvPr>
        </p:nvSpPr>
        <p:spPr/>
        <p:txBody>
          <a:bodyPr/>
          <a:lstStyle/>
          <a:p>
            <a:fld id="{1B1E715D-2617-4890-9294-667741D25189}" type="slidenum">
              <a:rPr lang="en-US" smtClean="0"/>
              <a:pPr/>
              <a:t>18</a:t>
            </a:fld>
            <a:endParaRPr lang="en-US"/>
          </a:p>
        </p:txBody>
      </p:sp>
    </p:spTree>
    <p:extLst>
      <p:ext uri="{BB962C8B-B14F-4D97-AF65-F5344CB8AC3E}">
        <p14:creationId xmlns:p14="http://schemas.microsoft.com/office/powerpoint/2010/main" val="38395035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5448"/>
            <a:ext cx="8839200" cy="1252728"/>
          </a:xfrm>
        </p:spPr>
        <p:txBody>
          <a:bodyPr>
            <a:normAutofit/>
          </a:bodyPr>
          <a:lstStyle/>
          <a:p>
            <a:r>
              <a:rPr lang="en-US" dirty="0" smtClean="0"/>
              <a:t>Who can get accommodations?</a:t>
            </a:r>
            <a:endParaRPr lang="en-US" dirty="0"/>
          </a:p>
        </p:txBody>
      </p:sp>
      <p:sp>
        <p:nvSpPr>
          <p:cNvPr id="3" name="Content Placeholder 2"/>
          <p:cNvSpPr>
            <a:spLocks noGrp="1"/>
          </p:cNvSpPr>
          <p:nvPr>
            <p:ph idx="1"/>
          </p:nvPr>
        </p:nvSpPr>
        <p:spPr/>
        <p:txBody>
          <a:bodyPr>
            <a:normAutofit lnSpcReduction="10000"/>
          </a:bodyPr>
          <a:lstStyle/>
          <a:p>
            <a:pPr marL="118872" indent="0">
              <a:buNone/>
            </a:pPr>
            <a:r>
              <a:rPr lang="en-US" dirty="0" smtClean="0"/>
              <a:t>Applicants, part-time employees, seasonal and temporary workers:</a:t>
            </a:r>
          </a:p>
          <a:p>
            <a:pPr marL="118872" indent="0">
              <a:buNone/>
            </a:pPr>
            <a:endParaRPr lang="en-US" dirty="0" smtClean="0"/>
          </a:p>
          <a:p>
            <a:r>
              <a:rPr lang="en-US" dirty="0" smtClean="0"/>
              <a:t>With disabilities covered by the ADA </a:t>
            </a:r>
          </a:p>
          <a:p>
            <a:endParaRPr lang="en-US" dirty="0"/>
          </a:p>
          <a:p>
            <a:pPr marL="118872" indent="0" algn="ctr">
              <a:buNone/>
            </a:pPr>
            <a:r>
              <a:rPr lang="en-US" dirty="0" smtClean="0"/>
              <a:t>and</a:t>
            </a:r>
          </a:p>
          <a:p>
            <a:pPr marL="118872" indent="0">
              <a:buNone/>
            </a:pPr>
            <a:endParaRPr lang="en-US" dirty="0"/>
          </a:p>
          <a:p>
            <a:r>
              <a:rPr lang="en-US" dirty="0" smtClean="0"/>
              <a:t>Who can perform the essential functions of the job with or without reasonable accommodations</a:t>
            </a:r>
          </a:p>
        </p:txBody>
      </p:sp>
    </p:spTree>
    <p:extLst>
      <p:ext uri="{BB962C8B-B14F-4D97-AF65-F5344CB8AC3E}">
        <p14:creationId xmlns:p14="http://schemas.microsoft.com/office/powerpoint/2010/main" val="42568097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85800" y="1828800"/>
            <a:ext cx="8077200" cy="1673352"/>
          </a:xfrm>
        </p:spPr>
        <p:txBody>
          <a:bodyPr>
            <a:normAutofit/>
          </a:bodyPr>
          <a:lstStyle/>
          <a:p>
            <a:r>
              <a:rPr lang="en-US" dirty="0" smtClean="0"/>
              <a:t>Why is the ADA important to </a:t>
            </a:r>
            <a:r>
              <a:rPr lang="en-US" dirty="0" err="1" smtClean="0"/>
              <a:t>Worforce</a:t>
            </a:r>
            <a:r>
              <a:rPr lang="en-US" dirty="0" smtClean="0"/>
              <a:t> Development?</a:t>
            </a:r>
            <a:endParaRPr lang="en-US" dirty="0"/>
          </a:p>
        </p:txBody>
      </p:sp>
      <p:sp>
        <p:nvSpPr>
          <p:cNvPr id="4" name="Subtitle 3"/>
          <p:cNvSpPr>
            <a:spLocks noGrp="1"/>
          </p:cNvSpPr>
          <p:nvPr>
            <p:ph type="subTitle" idx="1"/>
          </p:nvPr>
        </p:nvSpPr>
        <p:spPr>
          <a:xfrm>
            <a:off x="685800" y="1828800"/>
            <a:ext cx="8077200" cy="1499616"/>
          </a:xfrm>
        </p:spPr>
        <p:txBody>
          <a:bodyPr/>
          <a:lstStyle/>
          <a:p>
            <a:endParaRPr lang="en-US" dirty="0"/>
          </a:p>
        </p:txBody>
      </p:sp>
    </p:spTree>
    <p:extLst>
      <p:ext uri="{BB962C8B-B14F-4D97-AF65-F5344CB8AC3E}">
        <p14:creationId xmlns:p14="http://schemas.microsoft.com/office/powerpoint/2010/main" val="9247526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is the accommodation process triggered?</a:t>
            </a:r>
            <a:endParaRPr lang="en-US" dirty="0"/>
          </a:p>
        </p:txBody>
      </p:sp>
      <p:sp>
        <p:nvSpPr>
          <p:cNvPr id="3" name="Content Placeholder 2"/>
          <p:cNvSpPr>
            <a:spLocks noGrp="1"/>
          </p:cNvSpPr>
          <p:nvPr>
            <p:ph idx="1"/>
          </p:nvPr>
        </p:nvSpPr>
        <p:spPr>
          <a:xfrm>
            <a:off x="228600" y="1775191"/>
            <a:ext cx="8686800" cy="4854209"/>
          </a:xfrm>
        </p:spPr>
        <p:txBody>
          <a:bodyPr>
            <a:normAutofit fontScale="92500"/>
          </a:bodyPr>
          <a:lstStyle/>
          <a:p>
            <a:pPr marL="118872" indent="0">
              <a:buNone/>
            </a:pPr>
            <a:r>
              <a:rPr lang="en-US" dirty="0" smtClean="0"/>
              <a:t>Process starts when an employee says, “I am having trouble performing my job because of a medical condition or disability.”</a:t>
            </a:r>
          </a:p>
          <a:p>
            <a:r>
              <a:rPr lang="en-US" dirty="0" smtClean="0"/>
              <a:t>Employee can make the request in plain language</a:t>
            </a:r>
          </a:p>
          <a:p>
            <a:r>
              <a:rPr lang="en-US" dirty="0" smtClean="0"/>
              <a:t>Employer can have a formal accommodation process that the employee must follow</a:t>
            </a:r>
          </a:p>
          <a:p>
            <a:r>
              <a:rPr lang="en-US" dirty="0" smtClean="0"/>
              <a:t>Employer must respond to an accommodation request in a timely manner.</a:t>
            </a:r>
          </a:p>
          <a:p>
            <a:r>
              <a:rPr lang="en-US" dirty="0" smtClean="0"/>
              <a:t>Employer can collect medical information that supports making an accommodation decision.</a:t>
            </a:r>
            <a:endParaRPr lang="en-US" dirty="0"/>
          </a:p>
        </p:txBody>
      </p:sp>
    </p:spTree>
    <p:extLst>
      <p:ext uri="{BB962C8B-B14F-4D97-AF65-F5344CB8AC3E}">
        <p14:creationId xmlns:p14="http://schemas.microsoft.com/office/powerpoint/2010/main" val="31116397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much do accommodations cost?</a:t>
            </a:r>
            <a:endParaRPr lang="en-US" dirty="0"/>
          </a:p>
        </p:txBody>
      </p:sp>
      <p:sp>
        <p:nvSpPr>
          <p:cNvPr id="3" name="Content Placeholder 2"/>
          <p:cNvSpPr>
            <a:spLocks noGrp="1"/>
          </p:cNvSpPr>
          <p:nvPr>
            <p:ph idx="1"/>
          </p:nvPr>
        </p:nvSpPr>
        <p:spPr/>
        <p:txBody>
          <a:bodyPr>
            <a:normAutofit/>
          </a:bodyPr>
          <a:lstStyle/>
          <a:p>
            <a:pPr marL="118872" indent="0">
              <a:buNone/>
            </a:pPr>
            <a:endParaRPr lang="en-US" sz="1600" dirty="0"/>
          </a:p>
          <a:p>
            <a:pPr marL="514350" indent="-514350">
              <a:buFont typeface="Wingdings" panose="05000000000000000000" pitchFamily="2" charset="2"/>
              <a:buChar char="§"/>
            </a:pPr>
            <a:r>
              <a:rPr lang="en-US" dirty="0"/>
              <a:t>The median cost of a first year job accommodation is $25. </a:t>
            </a:r>
            <a:endParaRPr lang="en-US" dirty="0" smtClean="0"/>
          </a:p>
          <a:p>
            <a:pPr marL="514350" indent="-514350">
              <a:buFont typeface="Wingdings" panose="05000000000000000000" pitchFamily="2" charset="2"/>
              <a:buChar char="§"/>
            </a:pPr>
            <a:endParaRPr lang="en-US" sz="1600" dirty="0"/>
          </a:p>
          <a:p>
            <a:pPr marL="514350" indent="-514350">
              <a:buFont typeface="Wingdings" panose="05000000000000000000" pitchFamily="2" charset="2"/>
              <a:buChar char="§"/>
            </a:pPr>
            <a:r>
              <a:rPr lang="en-US" dirty="0"/>
              <a:t>The net economic benefit in the first year of an accommodation is $11,335</a:t>
            </a:r>
            <a:r>
              <a:rPr lang="en-US" dirty="0" smtClean="0"/>
              <a:t>.</a:t>
            </a:r>
          </a:p>
          <a:p>
            <a:pPr marL="514350" indent="-514350">
              <a:buFont typeface="Wingdings" panose="05000000000000000000" pitchFamily="2" charset="2"/>
              <a:buChar char="§"/>
            </a:pPr>
            <a:endParaRPr lang="en-US" sz="1600" dirty="0"/>
          </a:p>
          <a:p>
            <a:pPr marL="514350" indent="-514350">
              <a:buFont typeface="Wingdings" panose="05000000000000000000" pitchFamily="2" charset="2"/>
              <a:buChar char="§"/>
            </a:pPr>
            <a:r>
              <a:rPr lang="en-US" dirty="0"/>
              <a:t>Top benefits of accommodations include retention, productivity, and increased morale.</a:t>
            </a:r>
          </a:p>
          <a:p>
            <a:pPr marL="118872" indent="0">
              <a:buNone/>
            </a:pPr>
            <a:endParaRPr lang="en-US" dirty="0"/>
          </a:p>
        </p:txBody>
      </p:sp>
    </p:spTree>
    <p:extLst>
      <p:ext uri="{BB962C8B-B14F-4D97-AF65-F5344CB8AC3E}">
        <p14:creationId xmlns:p14="http://schemas.microsoft.com/office/powerpoint/2010/main" val="36652082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2895600" y="1828800"/>
            <a:ext cx="6248400" cy="4038600"/>
          </a:xfrm>
        </p:spPr>
        <p:txBody>
          <a:bodyPr>
            <a:normAutofit/>
          </a:bodyPr>
          <a:lstStyle/>
          <a:p>
            <a:pPr marL="0" indent="0">
              <a:buNone/>
            </a:pPr>
            <a:endParaRPr lang="en-US" sz="2100" dirty="0" smtClean="0"/>
          </a:p>
          <a:p>
            <a:pPr marL="0" indent="0">
              <a:buNone/>
            </a:pPr>
            <a:endParaRPr lang="en-US" sz="2000" dirty="0"/>
          </a:p>
          <a:p>
            <a:pPr marL="0" indent="0">
              <a:buNone/>
            </a:pPr>
            <a:endParaRPr lang="en-US" sz="2000" dirty="0" smtClean="0"/>
          </a:p>
          <a:p>
            <a:pPr marL="0" indent="0">
              <a:buNone/>
            </a:pPr>
            <a:endParaRPr lang="en-US" sz="1600" dirty="0"/>
          </a:p>
          <a:p>
            <a:pPr marL="0" indent="0">
              <a:buNone/>
            </a:pPr>
            <a:endParaRPr lang="en-US" sz="1600" dirty="0"/>
          </a:p>
        </p:txBody>
      </p:sp>
      <p:sp>
        <p:nvSpPr>
          <p:cNvPr id="3" name="Title 2"/>
          <p:cNvSpPr>
            <a:spLocks noGrp="1"/>
          </p:cNvSpPr>
          <p:nvPr>
            <p:ph type="title"/>
          </p:nvPr>
        </p:nvSpPr>
        <p:spPr>
          <a:xfrm>
            <a:off x="304800" y="33244"/>
            <a:ext cx="7696200" cy="1371600"/>
          </a:xfrm>
        </p:spPr>
        <p:txBody>
          <a:bodyPr>
            <a:normAutofit/>
          </a:bodyPr>
          <a:lstStyle/>
          <a:p>
            <a:pPr algn="l"/>
            <a:r>
              <a:rPr lang="en-US" sz="3200" u="sng" dirty="0" smtClean="0"/>
              <a:t>Examples of Reasonable Accommodations</a:t>
            </a:r>
            <a:endParaRPr lang="en-US" sz="3200" u="sng" dirty="0"/>
          </a:p>
        </p:txBody>
      </p:sp>
      <p:pic>
        <p:nvPicPr>
          <p:cNvPr id="2050" name="Picture 2" descr="http://www.lifeprint.com/asl101/images-signs/wor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2465235"/>
            <a:ext cx="1752600" cy="164120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7150" y="4106442"/>
            <a:ext cx="2247900" cy="307777"/>
          </a:xfrm>
          <a:prstGeom prst="rect">
            <a:avLst/>
          </a:prstGeom>
          <a:noFill/>
        </p:spPr>
        <p:txBody>
          <a:bodyPr wrap="square" rtlCol="0">
            <a:spAutoFit/>
          </a:bodyPr>
          <a:lstStyle/>
          <a:p>
            <a:pPr algn="ctr"/>
            <a:r>
              <a:rPr lang="en-US" sz="1200" dirty="0" smtClean="0">
                <a:latin typeface="Arial" pitchFamily="34" charset="0"/>
                <a:cs typeface="Arial" pitchFamily="34" charset="0"/>
              </a:rPr>
              <a:t>ASL sign for “work</a:t>
            </a:r>
            <a:r>
              <a:rPr lang="en-US" sz="1400" dirty="0" smtClean="0">
                <a:latin typeface="Arial" pitchFamily="34" charset="0"/>
                <a:cs typeface="Arial" pitchFamily="34" charset="0"/>
              </a:rPr>
              <a:t>”</a:t>
            </a:r>
            <a:endParaRPr lang="en-US" sz="1400" dirty="0">
              <a:latin typeface="Arial" pitchFamily="34" charset="0"/>
              <a:cs typeface="Arial" pitchFamily="34" charset="0"/>
            </a:endParaRPr>
          </a:p>
        </p:txBody>
      </p:sp>
      <p:sp>
        <p:nvSpPr>
          <p:cNvPr id="4" name="AutoShape 2" descr="data:image/jpeg;base64,/9j/4AAQSkZJRgABAQAAAQABAAD/2wCEAAkGBhQSEBQUEhQWExUWGBcZFxgWFxcYGRcYGBYcFBoVGRgaHCYgGRkjGhoYIC8iJCcpLCwsHB8yNTwtNSY3LCsBCQoKDgwOGg8PGiwkHyQpKSw1LDAuKSwsLCksLCkpLCwsLCksLCwpLCwsLCwsKSwsLCwsLCk0LCwsKSksKSwsLP/AABEIAGUAuAMBIgACEQEDEQH/xAAcAAAABwEBAAAAAAAAAAAAAAAAAgMEBQYHAQj/xAA5EAACAgAFAgUDAgQEBgMAAAABAgMRAAQSITEFQQYTIlFhBzJxgZEUI0KxFlKhwRUzYnLR8FNjkv/EABoBAAIDAQEAAAAAAAAAAAAAAAIDAAEFBAb/xAAuEQACAgEDAwMCBAcAAAAAAAAAAQIRAxIhQQQTMRRRYQWRMnGxwSIjUoHh8PH/2gAMAwEAAhEDEQA/AMfk6FKoulPwskbNxdaVYtYAPbscIjpklA0KO+zKQPzvt+uNqzf1UkUFh5VAatjmWtq7BtNdtvjnfFO6h12SWYyqFaTQyB/V5LK0YUXE4K6w2pyft1dtgcMeOSdCVng97KVlOiTykLFE8jb7IpY7EA7DiiQP1GEst02SSTy0Ul7I08GwCSDdVVHn2xqXQfFcmVgWJLYbsdTKTZoGgYjpQhRS9t+b2mc59RndV/lK7aNzK7MC3pN6Iwqgh1J397GmyCXZn7C/V4uWZNF4NzTLGwjAEgBQtJEoYNxRZxzx+dsIT+Gp0lMRQGQafSrxt99Fd1Yg3Y79xjZcz4xVxpVVRNgFA3q7snSAOSdKjTZs3h70/wAdlXJdi6Fa0BFjHajqVNTbAiia3wXpsnsB6/DdWYPmOmNESJKBr+lo332rhuDfOEn6e4YqQLHI1J+2x5+OcegZfG2trbyiP/shdiF7gNqsk0OSRtx2C0njulKR7LQUeXHpIYki1jIfXq2AWjV9zuK9Nk9ivX4W6swTI+F8zMzrDC0rJRZY9LkAnTdKSSL224wZ/COcEhjOWm1gAsmhtQDcEjkA43XOT9Rl1eXCjxoCdcqxLqk3soNIYqu66xs1bWDZqubYPnFfNmeGWz/LGiXLy2ACiOrBo1YcoQbs1V7csZpy08nc9oa+DLYPD2YdtKQuxDFDQv1rytjaxz+N+MOMv4PzjhCMvIFewjMNCMQCaDvSk0D37Y3GDruWhmaVX0vIAHY5atSqDoX0nVtZ3LEna7ArDybxhk09SkSMQihVikAURhvL2b0rWth6R3HNY6OxkutLOddVhavUjz5L4czCsEaMhjqIW1shTTGrugb3+D7Y5/hzMamXyXJStQAvTfF1jdJeuZN3lcQqZJQodwHViV2U/wDLOkg0f2J1FcRHQuu5HpuoHM5rMOw3WgEU6vMvSauTVYLFjztX9MninBXJFw6jHkdRdmPjok2rSInLVdBSSRdWK5F+2DN0Kcb+VJW2+hqBPAJ4s/643g/UbKyQn+HdUlUqSk2XLErZLEKHGrgWdXc8nDHN/UKdWIgky4BPIy7AWaFkiQDYVvRJrtiY8Msn4STzwh5ZiJ6PLvcbCiQQRRBHIIO9/GDS9DnVA7QyKjbKxRgrEgtQY7HYE7HgE42dfqJmiaOZFCqLQLpY1vfJRdW4aiQBuDdB14g8bmWLy1eAkkamKu6g70bLNwSp2phRI9sE+nmgI9VjfJg38C/+Vv2Pfivf9PY4djw9mNejyJS+9oI3Lihq3ULY9Pq37b8Y3+bxXlEYBZoHjAAAETs4OkoapRuVNdttrI5gs39SJl0iKRGGtyfTLdCUqihXb/41RjvsSbu8DHDOXAcuohHkxTM5F42ZZFKMpIZWGllIqwyndeRzggyrXWk37Ub/AG5xq/ifxSuZWGUenMQksQ8SmGXcHRILIYnSPVpAosNtqZ9F8TrlHleORVJYtcsczFn9QHlFWtVIam4agvwBTxTXlBLNCXhmcf8ADn9u4HI3JFihybGBjb5fqbId0nyqmiLdc6wNsDQogopAG55522oYvszL7sfcz0MTt3O3bezW5O1cc4Vkbc8b3tYI5I2N7jnn47YaZFrDK12KIpdWo6gAOAU5PvwBydl2zDNQJJA4BJNduP8AT9K7Y0E7ZjzjSpigkPuTga8Ja8F8zDfAirHozGFVzeIvzcdEuGagXiT4Jv8AjbqgBXtZv5NnEt4WzsSZuJsxvGNW1FrZlKIoUbkl2UD5IxU0zOJjwzOpzuWV6KNKisDwVe0IP/62+arA5ZXBr4Lw4VHJF/JrMv1HyvrFS2u2yqVsbG5UYxoASoJdlqx71iq9e69FOjeblM1GoCP5jQEqt6lWR2BtVBDXY4BHBw58aZjyxLErGU+WurzyGbc6lVSGUqBVlypJbT6rXZXN9Rj/AIcOsh3W3eQs7Ky0Lay5IVhYUahttd2fJ5Jxb+T2OLG0r4KdHKfLSzuUXV8kqCf9cIEjBJ57LEXRdyNq5YsdrNbtdWasDtggjcqWA2F917VdAmzW10Dzj2MZVFfkjwU8dTkl4t/qPIMo0zpFEyRs7BdbmlAINn5bsBdkntd4lupfS/KZNA2azU7sbP8AKWFCB3bQ4kZgO5sACrOC+A2Rc6FmVddER+YdOmQMAWX3kCaqHJo40LxX1sQ5GR5FvZRVqAWY6QDqBWgfext3usY31DI+5Xwej+lYv5f5sx7xH4A/hpFWDMa5CC6xSKsUlDsjBjG7D29JPAvcYjocxqFkFWumBFEMLDKQdxvex965xcIvFUwzKSZyFGjPoGyki2M1FaJUVoGhwp0ojAbNdAyUHlxhR+T+SBeB+nzk5NcB/U8cVFPkkGkwVsxhqZcJu+NdyZjKA5bMYSabDcvghbAahigKvLffCTH53wmz/phEvgHIdGAuTgYZNKbrgDv747hWsd2yTB5ruK/Tmj7i+34wo0gJJAAFkgC6HsBqJNDjck/J5wgoJ4+T+gwZef8AzsPyT2GGLzZztN7CjPghOBKCpIPI5/vf4wW8Fdlaa8nScC8crHVxdk5DKcH5Fe+x/t+h/wB8J5iRVXjfvydq/PG+C5jNM7lieWJOwFk7nYABRfYUMck+sxxdeTpj08nv4NVzXiKsrDmZDIpzAV5Gjk8oFgnlMQ3BAZftvbkbbmLVGmy+Z0Ka8p2QEeo0PMNDvsCboWT+prK/UXOxRLCkyCJVCBBl4CCoFAHUhvjnEbn/ABfm510vOwQiiiBIlI/6liVQf1xhvCu5qT5s3I5/5bhXA9ee/wC+3t2I7VWHceeVUXQ24ILAht6bUVDcBNh8kmz8VSLOFABZr2O42Ha+P0xePC3gTP5yPX5aQROLV5ti3tpWmko+/pG4IvHoI9bCS3POz6Gd7bjdcwpdVW5D5iaCLBJMoKqB/msj23/fGseIumDNwSQljoctuq6jVsBQsbD/AGxB+F/p5BDmFaSR55I2VkoCOIeoqH0glmZWC2Ca3B3sEWjrUJSGeeOMCVV80ULDhaMiFe7EKRdAn0+22d1mRZq08Gl0GL06afJlPW+iaVnl0pEIiSulXQ6ivlAfzFUgEvqNk3W1c4qsgrti8w+Mos/mstloxq8zMRF2a/WiP5pHqFKpCXXcCtrJKfinwRLFI5yyxPCzagNSrJGFHrj/AJmkeWrWfusDT7bl0GRY01PawvqOOWRpw3ootH5/bCZxLdU6ZPlmUZiF4SRS2qgNpG9Mnpc9zve++IuXnGumpK0zHacXTQS9jx+wv9PbCbHB1AsWaFiyBZAvcgWLNdrGE5EFnSSRZokAEi9iRZokb1e2Bb3oNLawgQHV6gtAkXq3NgaRQ5770NsIMR7b3d32rivzvfxhwK3sXYoXexvmhz+D74bsuFtDk9hNuNucDHCawMAOVjtZdq25vjfji/b4wdJKw2SSt+MO4UjCa5H31FfLUHWfSTr1FSirqoVux3274mqhWjV4HS9VeogCoEWopUcYouACW9Pr4H3X7874QWQAVXcb2eAK01dbmt6vbnDdCKNncVQrnffe9qG/e+MFLVzgklwC0+RwWxIdF6eZ5vLUgGj3Wwa2KqzrrI50g3VkA1hz4BjjbPxieNZYlSZpEZBICqRM16f6iCBQ5s4vfT/EMflvInTcskKCVVUqmosbtiFUgRny2Vq1MSBsALxy9T1ChcTr6bpHkqRTuoeC2SGV9auysNBU6QTpLPl5IpFEkOYoBlVtmClR6iLrbJ3/AG/bb/TGof4ucMUzWSiZ2jjKUup1hR2f+YQjKFTRqrheffCL5+ESaYenZaawdKLlgzkIxVioRKcCilqaUgk86RlOUbo0/TSe6r7mZNFvf/tYIU/P+uNTzOch9KjosHmO6hY2yhVyp7jWFDH0uLXYbE8btxmMsIpXbp2V0xoreYuUTSxIQsgtq81RIDQJA0m7va9UU+QfTyrj7lb+lPQlznVFEgVo4UaVlaiGrSqqV7jWyn9MejHSx7/iv7d8UDKwzZNm05bKwWBqMQipKOyuAiMQzEcE7gcA4c5LxoZgQAykuAl5eX1qfMUiPS1uoMdmTahdgbXbyK9NAvE6smJ5QskakKJGL8d1KldXyPMEfPGoXuLxL5oHdlFsLquSNiVF9zQI+QMV7qPiOMMix5eSaTTr9EXnNGrGtTBDtegV6hqoVdWCf4xQ+XoieUkAssMM0pjDMyo0gUAxj0nZhq2NDbF2tgdLITpXgRYOpy5qNR5bxqIlXhZJyRLpHIUICQCNhNz6drSnRA1eb6rYahvV+UqEg/JX+2IifxSAVRIJTKyyssa5eQMEQgW4Z08vZq+fjUAeT+Lz5evSkYLKNLRSs+otp0mMKDqLNsV1DirvC55F5YyGOT2RI9V6IkqrDIBNH69SEVZVUXzLWtDC6BBsGQEbCsYx4v8ADD5HMmM6mQjVE7D717g1sXU0GquxoA41NPEkgBZogjEVpkgkhci9ZIaQHUDwdjv+N4ufxHFm3R5sgsuXLemabLyaCDsGV2BHpWr2ohWo74fg6xY5bX8oDN0Uskf3Mj0++E2OJ/x9FGufcQRrDEyQOioFC00YJICkrZN8E7jFcLY2Yz1RUjFljcJOLAzYRfCjN7bYSbF2RITY7VQ5u+/FVzVd+OcDBZMcwtj0GjNn498OI5yraloH1dhQDAqQAQa2Ygdx233wqmXodhv8c1xjogvj4r5J2r84JR23FvJvsNiMArRqqPtxhwYK2PIsfqDVYOY7Isk2fVte182T6jVntg/AKkTf0+U/xUhXUGGXmYEV20gizenUpK3vz82NQ8L+Hkn6dGhYK5zDyAEkFo4s0Q6mjZBR9J/7l+MUb6WtXUnCj7svOq0oH26CCQpoMdNkg/d3xaulzvrhy6RTJLlxmFGl2QETzq4SkBcgaUtjS0GYE7HGP1bSyW1x4NnpbeHTH38kx4kyiDNxznQ8TJEr9w0UryxSGx/TUoP6A9sR/U+gpEqoNJOWihiWSlDWjBnYEUVJaR9tVWfnEdJmszLl0y4glSRMr5HllVKl49SuFKm2FaBTOADuB7z2fy+YzSzkZaTL66apQARszHURqANpHx/m9+MzNrdqP9S+3J3Qio1q9n+oU9JC9UViQpOaJCkH1fy2IIYknZTsopdzte+IvM5KIdMjEbrOpeW3UFfuaMAesBiNGk3VMKO4IOJPqedzCzCf+EksTBkjosSAhs6grKhNqPzY4FmMjymaOW/hBl3Ml+aJWWSgWAFNsRVqeGO3AvBKTdp+bf22L0/hd7JL9y3ZrpcbZnOMG9bLlwyeWIwFWQsH8wqfOshh8UV25xCdByoWXpjELtHImy1wJ2PpP2iwPni+MSM0k7PN5OTIllKLM5nLBTGLUBXC0tPdrVgk7nEdkcpmo5Yx/BlpMuJ0hl8xVhKSnWpddO5CmrQ1dg1Yw2SbyN8f5OeNqH/Pagk0fodGKp5k0EsT/wAwKWCCERyNDTIdYDLIfT6l7isG6WqtmMsSqhjJMjMHYttC+pGY/eRMr78bA83h7nfC+YVjpjXMoxhZtMnkSBot9BfSQ8DHldjuffZCbpmagaKcQPM0cs0kqRkCw4Y0hf7qMlAe2o8jdUceRKN/6hmqP8XyRHS8rDqKEqi/8Ok9Uo1BQXitpNwWJJGofB5usHjQCXKadG2biB8qJo0+5hWlwGA3q63IxGZRp8qyaoJyxynkOFuNwaWmjPlsorSaut+d7wIupOvlyJDmpFimjkJkYSAKm5AcRIOOFXvya2wvT+G+H/c6NMrk14a+CZ6jlUXLSKZo2GYfOSI0ZZ0jj0iJms8UxBIAoEkdrLbOkS6XB8tkgjSWEuyOunSteWVKSxa9NMjCidybIxC53roMDxSaoyZMwVYnhZwDpKmiWV1DV6R6QefSAevIyACNVIjEQEciiFVLIxkjjKald/KX7mNUSL5LJb6q5RUIShpbXh/BU/FMxedbIJEEC3VfbHXF8/PfnviG0E3XYX+B/wCnEl1hy0pJq9MY242WtqFVQGI91x6LAqxRXweY6mV5pV7iWnbn8f799sEOHKIN73Pb8/Pxhu6e+GCrsaSPvWBhR0x3C9x6kqLNN0FtBYTZXbhvPGknggNp0k7r/VQ1L74ayZYxq5JjdF2LxujAkerSFvUT32rbnYi7xn/rVlFRvKy7ljZjVhCEB2X1+WbAIB2G9KNzq2pec8fxSZgTmOQOYmia/LKhSKoIV0sKJGlhp42JF4R35DV00fApmOjSBPN8uo/SNakMh1ekEMCRue39sKdK6O828SRyHzET1PQto5HAI2sEJzqFFQN7wv4T+pWXy8fkTZcNDcjVpST1loymlGof0EkbDUQdqozafVrpoYFcrLHosoVWH0tfIW6FrakjcAtp3Jsn1DcaBXS07sb5PwPmwzvHLBlzGnr05idSqqoDsXRDsdJY+qvbbYNoMrnMxFvm5PL2vXmMwygk1poEiwb9xsd/ZbMfVfKvGFaKRmKsrsREusFmbQQijSrXuFNEc2bJlemfWDIx5dAIzG4K6oxCroaYFiGYqQWFmjdEjcjC+77oZ2fZlBGZeh/Mkqht5slHbY/d+2OM5/zN8Wzf+cN5eoxs7lSqqWYgWLAZ2ZR77ChhGXOJzrU+2/t+N8cbseOTIb+5u39TD+xvBZMzwC5/Gom/erO2I4dQuzsB+dxXuO/6c/GGssiFi138b3f5wavkqiXlzG+7H9z+2No+jqySZCpEBjTMOY2ZdVgKCav2kJAI/wCr238/nOb2SSfauK4xoXg/6mjJ5SJC7akc2BpbVFcjhFBQgNrc6mYi1Iq9OC3IlRpXVvBDCRpleMqoLG1YPIQWbQwHpUcKWu/cXijT9EimzxYyMYpZ5BcUrekBmVaZWokhVY/93zhDM/VoNJI/8RMVlFPD5QCqFsIUYSjSdJ9S8N72bB/D/XOl5RpSJkJbRoqLMnSt6yruAdVE0NiRp5PGF6HwGXLwp4fSNEY6zIFAOuWaRdeylgjOV3qxYP3bcYQ8UeFiyhoCySKQvoeRbUmuzDdbGIBvqyimPToaOQadIk0ukgINytpBEYJUekeqmN+7nN/WXL6v+Q72TuJ4lF8d0sD5Nf64HRIZaJnoXQ/4d1eaaaVXZYrLuwUuQlOrObBNDYGudsUaJs7K6lmkQObKxyaVUHlUUP6V3AG/cYeSfVeB9SvBwwo+cSpF6gdJjBYBtzRUmhQHZ14l+rOUmiRSjTkEEWugIdJBKkdyaG2wqxuAcOw/wXasTmjrSSZW8zlGkMkjhgQAzs7qeQa9RPwRv8dhiJliYSeWVIksDRR1bjUPTV8EHjjF9k+o+Rj0KCwKmyVhX1KUIBCnZD9p2JP2htgVwB9d4EJK5aViSxsyoCDwCaXkhQTR21EDjfq7/sjl9KuWZ9nYXiLCRHQglSGRgbuiu45wiVeRvSoBaiKFA32HtuDtfPtiwda8fQ5rMJOYliZWdjsrn+kpQb0SMNJskKdxpqrwXo/1ChyjtPDE7TNIxqQKwVD6QFkYs4JUsCK5qywAAF5mHHBFEK3TW/qaJd1AJlQBiyhxpbgit74HF3QIxqWX+ruTNskZumFOMrCQw0nVqLWb4FVRU82NPcTusLsxMGJxzAwMJHAwMDAxCAx3AwMQgMDAwMSyjmBgYGIWDHccwMQh0YGBgYogLwLwMDFkBgYGBiEBgYGBiEBgYGBiEBeBgYGIQ//Z"/>
          <p:cNvSpPr>
            <a:spLocks noChangeAspect="1" noChangeArrowheads="1"/>
          </p:cNvSpPr>
          <p:nvPr/>
        </p:nvSpPr>
        <p:spPr bwMode="auto">
          <a:xfrm>
            <a:off x="63500" y="-407988"/>
            <a:ext cx="1495425" cy="8286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TextBox 5"/>
          <p:cNvSpPr txBox="1"/>
          <p:nvPr/>
        </p:nvSpPr>
        <p:spPr bwMode="auto">
          <a:xfrm>
            <a:off x="2305050" y="1751951"/>
            <a:ext cx="6907306"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marL="342900" indent="-342900" eaLnBrk="1" fontAlgn="base" hangingPunct="1">
              <a:spcBef>
                <a:spcPct val="0"/>
              </a:spcBef>
              <a:spcAft>
                <a:spcPct val="0"/>
              </a:spcAft>
              <a:buFont typeface="Arial" pitchFamily="34" charset="0"/>
              <a:buChar char="•"/>
            </a:pPr>
            <a:r>
              <a:rPr lang="en-US" sz="2000" dirty="0" smtClean="0"/>
              <a:t>Changes in work schedules</a:t>
            </a:r>
          </a:p>
          <a:p>
            <a:pPr marL="342900" indent="-342900" eaLnBrk="1" fontAlgn="base" hangingPunct="1">
              <a:spcBef>
                <a:spcPct val="0"/>
              </a:spcBef>
              <a:spcAft>
                <a:spcPct val="0"/>
              </a:spcAft>
              <a:buFont typeface="Arial" pitchFamily="34" charset="0"/>
              <a:buChar char="•"/>
            </a:pPr>
            <a:r>
              <a:rPr lang="en-US" sz="2000" dirty="0" smtClean="0"/>
              <a:t>Job-aids:  Reminders, checklists, or picture-based tools</a:t>
            </a:r>
          </a:p>
          <a:p>
            <a:pPr marL="342900" indent="-342900" eaLnBrk="1" fontAlgn="base" hangingPunct="1">
              <a:spcBef>
                <a:spcPct val="0"/>
              </a:spcBef>
              <a:spcAft>
                <a:spcPct val="0"/>
              </a:spcAft>
              <a:buFont typeface="Arial" pitchFamily="34" charset="0"/>
              <a:buChar char="•"/>
            </a:pPr>
            <a:r>
              <a:rPr lang="en-US" sz="2000" dirty="0" smtClean="0"/>
              <a:t>Changes in  break times</a:t>
            </a:r>
          </a:p>
          <a:p>
            <a:pPr marL="342900" indent="-342900" eaLnBrk="1" fontAlgn="base" hangingPunct="1">
              <a:spcBef>
                <a:spcPct val="0"/>
              </a:spcBef>
              <a:spcAft>
                <a:spcPct val="0"/>
              </a:spcAft>
              <a:buFont typeface="Arial" pitchFamily="34" charset="0"/>
              <a:buChar char="•"/>
            </a:pPr>
            <a:r>
              <a:rPr lang="en-US" sz="2000" dirty="0" smtClean="0"/>
              <a:t>Work from home</a:t>
            </a:r>
          </a:p>
          <a:p>
            <a:pPr marL="342900" indent="-342900" eaLnBrk="1" fontAlgn="base" hangingPunct="1">
              <a:spcBef>
                <a:spcPct val="0"/>
              </a:spcBef>
              <a:spcAft>
                <a:spcPct val="0"/>
              </a:spcAft>
              <a:buFont typeface="Arial" pitchFamily="34" charset="0"/>
              <a:buChar char="•"/>
            </a:pPr>
            <a:r>
              <a:rPr lang="en-US" sz="2000" dirty="0" smtClean="0"/>
              <a:t>Voice-to-text software</a:t>
            </a:r>
          </a:p>
          <a:p>
            <a:pPr marL="342900" indent="-342900" eaLnBrk="1" fontAlgn="base" hangingPunct="1">
              <a:spcBef>
                <a:spcPct val="0"/>
              </a:spcBef>
              <a:spcAft>
                <a:spcPct val="0"/>
              </a:spcAft>
              <a:buFont typeface="Arial" pitchFamily="34" charset="0"/>
              <a:buChar char="•"/>
            </a:pPr>
            <a:r>
              <a:rPr lang="en-US" sz="2000" dirty="0" smtClean="0"/>
              <a:t>Screen readers or magnifiers</a:t>
            </a:r>
          </a:p>
          <a:p>
            <a:pPr marL="342900" indent="-342900" eaLnBrk="1" fontAlgn="base" hangingPunct="1">
              <a:spcBef>
                <a:spcPct val="0"/>
              </a:spcBef>
              <a:spcAft>
                <a:spcPct val="0"/>
              </a:spcAft>
              <a:buFont typeface="Arial" pitchFamily="34" charset="0"/>
              <a:buChar char="•"/>
            </a:pPr>
            <a:r>
              <a:rPr lang="en-US" sz="2000" dirty="0" smtClean="0"/>
              <a:t>Sign language interpreters (for key workplace interactions)</a:t>
            </a:r>
          </a:p>
          <a:p>
            <a:pPr marL="342900" indent="-342900" eaLnBrk="1" fontAlgn="base" hangingPunct="1">
              <a:spcBef>
                <a:spcPct val="0"/>
              </a:spcBef>
              <a:spcAft>
                <a:spcPct val="0"/>
              </a:spcAft>
              <a:buFont typeface="Arial" pitchFamily="34" charset="0"/>
              <a:buChar char="•"/>
            </a:pPr>
            <a:r>
              <a:rPr lang="en-US" sz="2000" dirty="0" smtClean="0"/>
              <a:t>Modified workplace policies (e.g. changing policies around drinking water at work stations)</a:t>
            </a:r>
          </a:p>
          <a:p>
            <a:pPr marL="342900" indent="-342900" eaLnBrk="1" fontAlgn="base" hangingPunct="1">
              <a:spcBef>
                <a:spcPct val="0"/>
              </a:spcBef>
              <a:spcAft>
                <a:spcPct val="0"/>
              </a:spcAft>
              <a:buFont typeface="Arial" pitchFamily="34" charset="0"/>
              <a:buChar char="•"/>
            </a:pPr>
            <a:r>
              <a:rPr lang="en-US" sz="2000" dirty="0" smtClean="0"/>
              <a:t>Changes in furniture or equipment</a:t>
            </a:r>
          </a:p>
          <a:p>
            <a:pPr marL="342900" indent="-342900" eaLnBrk="1" fontAlgn="base" hangingPunct="1">
              <a:spcBef>
                <a:spcPct val="0"/>
              </a:spcBef>
              <a:spcAft>
                <a:spcPct val="0"/>
              </a:spcAft>
              <a:buFont typeface="Arial" pitchFamily="34" charset="0"/>
              <a:buChar char="•"/>
            </a:pPr>
            <a:r>
              <a:rPr lang="en-US" sz="2000" dirty="0" smtClean="0"/>
              <a:t>Leave</a:t>
            </a:r>
          </a:p>
          <a:p>
            <a:pPr marL="342900" indent="-342900" eaLnBrk="1" fontAlgn="base" hangingPunct="1">
              <a:spcBef>
                <a:spcPct val="0"/>
              </a:spcBef>
              <a:spcAft>
                <a:spcPct val="0"/>
              </a:spcAft>
              <a:buFont typeface="Arial" pitchFamily="34" charset="0"/>
              <a:buChar char="•"/>
            </a:pPr>
            <a:r>
              <a:rPr lang="en-US" sz="2000" dirty="0" smtClean="0"/>
              <a:t>Job re-structuring </a:t>
            </a:r>
          </a:p>
          <a:p>
            <a:pPr marL="342900" indent="-342900" eaLnBrk="1" fontAlgn="base" hangingPunct="1">
              <a:spcBef>
                <a:spcPct val="0"/>
              </a:spcBef>
              <a:spcAft>
                <a:spcPct val="0"/>
              </a:spcAft>
              <a:buFont typeface="Arial" pitchFamily="34" charset="0"/>
              <a:buChar char="•"/>
            </a:pPr>
            <a:r>
              <a:rPr lang="en-US" sz="2000" dirty="0" smtClean="0"/>
              <a:t>Re-assignment to a different job</a:t>
            </a:r>
          </a:p>
          <a:p>
            <a:pPr eaLnBrk="1" fontAlgn="base" hangingPunct="1">
              <a:spcBef>
                <a:spcPct val="0"/>
              </a:spcBef>
              <a:spcAft>
                <a:spcPct val="0"/>
              </a:spcAft>
            </a:pPr>
            <a:endParaRPr lang="en-US" sz="2000" dirty="0" smtClean="0"/>
          </a:p>
          <a:p>
            <a:pPr eaLnBrk="1" fontAlgn="base" hangingPunct="1">
              <a:spcBef>
                <a:spcPct val="0"/>
              </a:spcBef>
              <a:spcAft>
                <a:spcPct val="0"/>
              </a:spcAft>
            </a:pPr>
            <a:endParaRPr lang="en-US" sz="2000" dirty="0" smtClean="0"/>
          </a:p>
        </p:txBody>
      </p:sp>
      <p:sp>
        <p:nvSpPr>
          <p:cNvPr id="9" name="Slide Number Placeholder 8"/>
          <p:cNvSpPr>
            <a:spLocks noGrp="1"/>
          </p:cNvSpPr>
          <p:nvPr>
            <p:ph type="sldNum" sz="quarter" idx="11"/>
          </p:nvPr>
        </p:nvSpPr>
        <p:spPr/>
        <p:txBody>
          <a:bodyPr/>
          <a:lstStyle/>
          <a:p>
            <a:fld id="{1B1E715D-2617-4890-9294-667741D25189}" type="slidenum">
              <a:rPr lang="en-US" smtClean="0"/>
              <a:pPr/>
              <a:t>22</a:t>
            </a:fld>
            <a:endParaRPr lang="en-US"/>
          </a:p>
        </p:txBody>
      </p:sp>
    </p:spTree>
    <p:extLst>
      <p:ext uri="{BB962C8B-B14F-4D97-AF65-F5344CB8AC3E}">
        <p14:creationId xmlns:p14="http://schemas.microsoft.com/office/powerpoint/2010/main" val="7357834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Disclosure of Disability</a:t>
            </a:r>
            <a:endParaRPr lang="en-US" dirty="0"/>
          </a:p>
        </p:txBody>
      </p:sp>
      <p:sp>
        <p:nvSpPr>
          <p:cNvPr id="3" name="Content Placeholder 2"/>
          <p:cNvSpPr>
            <a:spLocks noGrp="1"/>
          </p:cNvSpPr>
          <p:nvPr>
            <p:ph idx="1"/>
          </p:nvPr>
        </p:nvSpPr>
        <p:spPr/>
        <p:txBody>
          <a:bodyPr/>
          <a:lstStyle/>
          <a:p>
            <a:r>
              <a:rPr lang="en-US" dirty="0" smtClean="0"/>
              <a:t>When should someone disclose to an employer they have a disability?</a:t>
            </a:r>
          </a:p>
          <a:p>
            <a:pPr marL="118872" indent="0">
              <a:buNone/>
            </a:pPr>
            <a:endParaRPr lang="en-US" dirty="0" smtClean="0"/>
          </a:p>
          <a:p>
            <a:r>
              <a:rPr lang="en-US" dirty="0" smtClean="0"/>
              <a:t>What are some of the issues relative to disclosure in the job search and employment?</a:t>
            </a:r>
          </a:p>
          <a:p>
            <a:pPr marL="118872" indent="0">
              <a:buNone/>
            </a:pPr>
            <a:endParaRPr lang="en-US" dirty="0" smtClean="0"/>
          </a:p>
          <a:p>
            <a:r>
              <a:rPr lang="en-US" dirty="0" smtClean="0"/>
              <a:t>Can an employer ask?</a:t>
            </a:r>
          </a:p>
          <a:p>
            <a:pPr marL="118872" indent="0">
              <a:buNone/>
            </a:pPr>
            <a:endParaRPr lang="en-US" dirty="0"/>
          </a:p>
          <a:p>
            <a:pPr marL="118872" indent="0">
              <a:buNone/>
            </a:pPr>
            <a:endParaRPr lang="en-US" dirty="0"/>
          </a:p>
        </p:txBody>
      </p:sp>
    </p:spTree>
    <p:extLst>
      <p:ext uri="{BB962C8B-B14F-4D97-AF65-F5344CB8AC3E}">
        <p14:creationId xmlns:p14="http://schemas.microsoft.com/office/powerpoint/2010/main" val="42561067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2503610" y="1295400"/>
            <a:ext cx="6640390" cy="4724400"/>
          </a:xfrm>
        </p:spPr>
        <p:txBody>
          <a:bodyPr>
            <a:normAutofit/>
          </a:bodyPr>
          <a:lstStyle/>
          <a:p>
            <a:pPr marL="0" indent="0">
              <a:buNone/>
            </a:pPr>
            <a:endParaRPr lang="en-US" sz="1600" dirty="0"/>
          </a:p>
          <a:p>
            <a:pPr marL="0" indent="0">
              <a:buNone/>
            </a:pPr>
            <a:endParaRPr lang="en-US" sz="1600" dirty="0"/>
          </a:p>
        </p:txBody>
      </p:sp>
      <p:sp>
        <p:nvSpPr>
          <p:cNvPr id="3" name="Title 2"/>
          <p:cNvSpPr>
            <a:spLocks noGrp="1"/>
          </p:cNvSpPr>
          <p:nvPr>
            <p:ph type="title"/>
          </p:nvPr>
        </p:nvSpPr>
        <p:spPr>
          <a:xfrm>
            <a:off x="2209800" y="2247968"/>
            <a:ext cx="5049797" cy="990600"/>
          </a:xfrm>
        </p:spPr>
        <p:txBody>
          <a:bodyPr>
            <a:noAutofit/>
          </a:bodyPr>
          <a:lstStyle/>
          <a:p>
            <a:r>
              <a:rPr lang="en-US" sz="7200" dirty="0" smtClean="0"/>
              <a:t>   Myth or </a:t>
            </a:r>
            <a:br>
              <a:rPr lang="en-US" sz="7200" dirty="0" smtClean="0"/>
            </a:br>
            <a:r>
              <a:rPr lang="en-US" sz="7200" dirty="0"/>
              <a:t> </a:t>
            </a:r>
            <a:r>
              <a:rPr lang="en-US" sz="7200" dirty="0" smtClean="0"/>
              <a:t>   Fact?</a:t>
            </a:r>
            <a:endParaRPr lang="en-US" sz="7200" dirty="0"/>
          </a:p>
        </p:txBody>
      </p:sp>
      <p:sp>
        <p:nvSpPr>
          <p:cNvPr id="4" name="AutoShape 2" descr="data:image/jpeg;base64,/9j/4AAQSkZJRgABAQAAAQABAAD/2wCEAAkGBhQSEBQUEhQWExUWGBcZFxgWFxcYGRcYGBYcFBoVGRgaHCYgGRkjGhoYIC8iJCcpLCwsHB8yNTwtNSY3LCsBCQoKDgwOGg8PGiwkHyQpKSw1LDAuKSwsLCksLCkpLCwsLCksLCwpLCwsLCwsKSwsLCwsLCk0LCwsKSksKSwsLP/AABEIAGUAuAMBIgACEQEDEQH/xAAcAAAABwEBAAAAAAAAAAAAAAAAAgMEBQYHAQj/xAA5EAACAgAFAgUDAgQEBgMAAAABAgMRAAQSITEFQQYTIlFhBzJxgZEUI0KxFlKhwRUzYnLR8FNjkv/EABoBAAIDAQEAAAAAAAAAAAAAAAIDAAEFBAb/xAAuEQACAgEDAwMCBAcAAAAAAAAAAQIRAxIhQQQTMRRRYQWRMnGxwSIjUoHh8PH/2gAMAwEAAhEDEQA/AMfk6FKoulPwskbNxdaVYtYAPbscIjpklA0KO+zKQPzvt+uNqzf1UkUFh5VAatjmWtq7BtNdtvjnfFO6h12SWYyqFaTQyB/V5LK0YUXE4K6w2pyft1dtgcMeOSdCVng97KVlOiTykLFE8jb7IpY7EA7DiiQP1GEst02SSTy0Ul7I08GwCSDdVVHn2xqXQfFcmVgWJLYbsdTKTZoGgYjpQhRS9t+b2mc59RndV/lK7aNzK7MC3pN6Iwqgh1J397GmyCXZn7C/V4uWZNF4NzTLGwjAEgBQtJEoYNxRZxzx+dsIT+Gp0lMRQGQafSrxt99Fd1Yg3Y79xjZcz4xVxpVVRNgFA3q7snSAOSdKjTZs3h70/wAdlXJdi6Fa0BFjHajqVNTbAiia3wXpsnsB6/DdWYPmOmNESJKBr+lo332rhuDfOEn6e4YqQLHI1J+2x5+OcegZfG2trbyiP/shdiF7gNqsk0OSRtx2C0njulKR7LQUeXHpIYki1jIfXq2AWjV9zuK9Nk9ivX4W6swTI+F8zMzrDC0rJRZY9LkAnTdKSSL224wZ/COcEhjOWm1gAsmhtQDcEjkA43XOT9Rl1eXCjxoCdcqxLqk3soNIYqu66xs1bWDZqubYPnFfNmeGWz/LGiXLy2ACiOrBo1YcoQbs1V7csZpy08nc9oa+DLYPD2YdtKQuxDFDQv1rytjaxz+N+MOMv4PzjhCMvIFewjMNCMQCaDvSk0D37Y3GDruWhmaVX0vIAHY5atSqDoX0nVtZ3LEna7ArDybxhk09SkSMQihVikAURhvL2b0rWth6R3HNY6OxkutLOddVhavUjz5L4czCsEaMhjqIW1shTTGrugb3+D7Y5/hzMamXyXJStQAvTfF1jdJeuZN3lcQqZJQodwHViV2U/wDLOkg0f2J1FcRHQuu5HpuoHM5rMOw3WgEU6vMvSauTVYLFjztX9MninBXJFw6jHkdRdmPjok2rSInLVdBSSRdWK5F+2DN0Kcb+VJW2+hqBPAJ4s/643g/UbKyQn+HdUlUqSk2XLErZLEKHGrgWdXc8nDHN/UKdWIgky4BPIy7AWaFkiQDYVvRJrtiY8Msn4STzwh5ZiJ6PLvcbCiQQRRBHIIO9/GDS9DnVA7QyKjbKxRgrEgtQY7HYE7HgE42dfqJmiaOZFCqLQLpY1vfJRdW4aiQBuDdB14g8bmWLy1eAkkamKu6g70bLNwSp2phRI9sE+nmgI9VjfJg38C/+Vv2Pfivf9PY4djw9mNejyJS+9oI3Lihq3ULY9Pq37b8Y3+bxXlEYBZoHjAAAETs4OkoapRuVNdttrI5gs39SJl0iKRGGtyfTLdCUqihXb/41RjvsSbu8DHDOXAcuohHkxTM5F42ZZFKMpIZWGllIqwyndeRzggyrXWk37Ub/AG5xq/ifxSuZWGUenMQksQ8SmGXcHRILIYnSPVpAosNtqZ9F8TrlHleORVJYtcsczFn9QHlFWtVIam4agvwBTxTXlBLNCXhmcf8ADn9u4HI3JFihybGBjb5fqbId0nyqmiLdc6wNsDQogopAG55522oYvszL7sfcz0MTt3O3bezW5O1cc4Vkbc8b3tYI5I2N7jnn47YaZFrDK12KIpdWo6gAOAU5PvwBydl2zDNQJJA4BJNduP8AT9K7Y0E7ZjzjSpigkPuTga8Ja8F8zDfAirHozGFVzeIvzcdEuGagXiT4Jv8AjbqgBXtZv5NnEt4WzsSZuJsxvGNW1FrZlKIoUbkl2UD5IxU0zOJjwzOpzuWV6KNKisDwVe0IP/62+arA5ZXBr4Lw4VHJF/JrMv1HyvrFS2u2yqVsbG5UYxoASoJdlqx71iq9e69FOjeblM1GoCP5jQEqt6lWR2BtVBDXY4BHBw58aZjyxLErGU+WurzyGbc6lVSGUqBVlypJbT6rXZXN9Rj/AIcOsh3W3eQs7Ky0Lay5IVhYUahttd2fJ5Jxb+T2OLG0r4KdHKfLSzuUXV8kqCf9cIEjBJ57LEXRdyNq5YsdrNbtdWasDtggjcqWA2F917VdAmzW10Dzj2MZVFfkjwU8dTkl4t/qPIMo0zpFEyRs7BdbmlAINn5bsBdkntd4lupfS/KZNA2azU7sbP8AKWFCB3bQ4kZgO5sACrOC+A2Rc6FmVddER+YdOmQMAWX3kCaqHJo40LxX1sQ5GR5FvZRVqAWY6QDqBWgfext3usY31DI+5Xwej+lYv5f5sx7xH4A/hpFWDMa5CC6xSKsUlDsjBjG7D29JPAvcYjocxqFkFWumBFEMLDKQdxvex965xcIvFUwzKSZyFGjPoGyki2M1FaJUVoGhwp0ojAbNdAyUHlxhR+T+SBeB+nzk5NcB/U8cVFPkkGkwVsxhqZcJu+NdyZjKA5bMYSabDcvghbAahigKvLffCTH53wmz/phEvgHIdGAuTgYZNKbrgDv747hWsd2yTB5ruK/Tmj7i+34wo0gJJAAFkgC6HsBqJNDjck/J5wgoJ4+T+gwZef8AzsPyT2GGLzZztN7CjPghOBKCpIPI5/vf4wW8Fdlaa8nScC8crHVxdk5DKcH5Fe+x/t+h/wB8J5iRVXjfvydq/PG+C5jNM7lieWJOwFk7nYABRfYUMck+sxxdeTpj08nv4NVzXiKsrDmZDIpzAV5Gjk8oFgnlMQ3BAZftvbkbbmLVGmy+Z0Ka8p2QEeo0PMNDvsCboWT+prK/UXOxRLCkyCJVCBBl4CCoFAHUhvjnEbn/ABfm510vOwQiiiBIlI/6liVQf1xhvCu5qT5s3I5/5bhXA9ee/wC+3t2I7VWHceeVUXQ24ILAht6bUVDcBNh8kmz8VSLOFABZr2O42Ha+P0xePC3gTP5yPX5aQROLV5ti3tpWmko+/pG4IvHoI9bCS3POz6Gd7bjdcwpdVW5D5iaCLBJMoKqB/msj23/fGseIumDNwSQljoctuq6jVsBQsbD/AGxB+F/p5BDmFaSR55I2VkoCOIeoqH0glmZWC2Ca3B3sEWjrUJSGeeOMCVV80ULDhaMiFe7EKRdAn0+22d1mRZq08Gl0GL06afJlPW+iaVnl0pEIiSulXQ6ivlAfzFUgEvqNk3W1c4qsgrti8w+Mos/mstloxq8zMRF2a/WiP5pHqFKpCXXcCtrJKfinwRLFI5yyxPCzagNSrJGFHrj/AJmkeWrWfusDT7bl0GRY01PawvqOOWRpw3ootH5/bCZxLdU6ZPlmUZiF4SRS2qgNpG9Mnpc9zve++IuXnGumpK0zHacXTQS9jx+wv9PbCbHB1AsWaFiyBZAvcgWLNdrGE5EFnSSRZokAEi9iRZokb1e2Bb3oNLawgQHV6gtAkXq3NgaRQ5770NsIMR7b3d32rivzvfxhwK3sXYoXexvmhz+D74bsuFtDk9hNuNucDHCawMAOVjtZdq25vjfji/b4wdJKw2SSt+MO4UjCa5H31FfLUHWfSTr1FSirqoVux3274mqhWjV4HS9VeogCoEWopUcYouACW9Pr4H3X7874QWQAVXcb2eAK01dbmt6vbnDdCKNncVQrnffe9qG/e+MFLVzgklwC0+RwWxIdF6eZ5vLUgGj3Wwa2KqzrrI50g3VkA1hz4BjjbPxieNZYlSZpEZBICqRM16f6iCBQ5s4vfT/EMflvInTcskKCVVUqmosbtiFUgRny2Vq1MSBsALxy9T1ChcTr6bpHkqRTuoeC2SGV9auysNBU6QTpLPl5IpFEkOYoBlVtmClR6iLrbJ3/AG/bb/TGof4ucMUzWSiZ2jjKUup1hR2f+YQjKFTRqrheffCL5+ESaYenZaawdKLlgzkIxVioRKcCilqaUgk86RlOUbo0/TSe6r7mZNFvf/tYIU/P+uNTzOch9KjosHmO6hY2yhVyp7jWFDH0uLXYbE8btxmMsIpXbp2V0xoreYuUTSxIQsgtq81RIDQJA0m7va9UU+QfTyrj7lb+lPQlznVFEgVo4UaVlaiGrSqqV7jWyn9MejHSx7/iv7d8UDKwzZNm05bKwWBqMQipKOyuAiMQzEcE7gcA4c5LxoZgQAykuAl5eX1qfMUiPS1uoMdmTahdgbXbyK9NAvE6smJ5QskakKJGL8d1KldXyPMEfPGoXuLxL5oHdlFsLquSNiVF9zQI+QMV7qPiOMMix5eSaTTr9EXnNGrGtTBDtegV6hqoVdWCf4xQ+XoieUkAssMM0pjDMyo0gUAxj0nZhq2NDbF2tgdLITpXgRYOpy5qNR5bxqIlXhZJyRLpHIUICQCNhNz6drSnRA1eb6rYahvV+UqEg/JX+2IifxSAVRIJTKyyssa5eQMEQgW4Z08vZq+fjUAeT+Lz5evSkYLKNLRSs+otp0mMKDqLNsV1DirvC55F5YyGOT2RI9V6IkqrDIBNH69SEVZVUXzLWtDC6BBsGQEbCsYx4v8ADD5HMmM6mQjVE7D717g1sXU0GquxoA41NPEkgBZogjEVpkgkhci9ZIaQHUDwdjv+N4ufxHFm3R5sgsuXLemabLyaCDsGV2BHpWr2ohWo74fg6xY5bX8oDN0Uskf3Mj0++E2OJ/x9FGufcQRrDEyQOioFC00YJICkrZN8E7jFcLY2Yz1RUjFljcJOLAzYRfCjN7bYSbF2RITY7VQ5u+/FVzVd+OcDBZMcwtj0GjNn498OI5yraloH1dhQDAqQAQa2Ygdx233wqmXodhv8c1xjogvj4r5J2r84JR23FvJvsNiMArRqqPtxhwYK2PIsfqDVYOY7Isk2fVte182T6jVntg/AKkTf0+U/xUhXUGGXmYEV20gizenUpK3vz82NQ8L+Hkn6dGhYK5zDyAEkFo4s0Q6mjZBR9J/7l+MUb6WtXUnCj7svOq0oH26CCQpoMdNkg/d3xaulzvrhy6RTJLlxmFGl2QETzq4SkBcgaUtjS0GYE7HGP1bSyW1x4NnpbeHTH38kx4kyiDNxznQ8TJEr9w0UryxSGx/TUoP6A9sR/U+gpEqoNJOWihiWSlDWjBnYEUVJaR9tVWfnEdJmszLl0y4glSRMr5HllVKl49SuFKm2FaBTOADuB7z2fy+YzSzkZaTL66apQARszHURqANpHx/m9+MzNrdqP9S+3J3Qio1q9n+oU9JC9UViQpOaJCkH1fy2IIYknZTsopdzte+IvM5KIdMjEbrOpeW3UFfuaMAesBiNGk3VMKO4IOJPqedzCzCf+EksTBkjosSAhs6grKhNqPzY4FmMjymaOW/hBl3Ml+aJWWSgWAFNsRVqeGO3AvBKTdp+bf22L0/hd7JL9y3ZrpcbZnOMG9bLlwyeWIwFWQsH8wqfOshh8UV25xCdByoWXpjELtHImy1wJ2PpP2iwPni+MSM0k7PN5OTIllKLM5nLBTGLUBXC0tPdrVgk7nEdkcpmo5Yx/BlpMuJ0hl8xVhKSnWpddO5CmrQ1dg1Yw2SbyN8f5OeNqH/Pagk0fodGKp5k0EsT/wAwKWCCERyNDTIdYDLIfT6l7isG6WqtmMsSqhjJMjMHYttC+pGY/eRMr78bA83h7nfC+YVjpjXMoxhZtMnkSBot9BfSQ8DHldjuffZCbpmagaKcQPM0cs0kqRkCw4Y0hf7qMlAe2o8jdUceRKN/6hmqP8XyRHS8rDqKEqi/8Ok9Uo1BQXitpNwWJJGofB5usHjQCXKadG2biB8qJo0+5hWlwGA3q63IxGZRp8qyaoJyxynkOFuNwaWmjPlsorSaut+d7wIupOvlyJDmpFimjkJkYSAKm5AcRIOOFXvya2wvT+G+H/c6NMrk14a+CZ6jlUXLSKZo2GYfOSI0ZZ0jj0iJms8UxBIAoEkdrLbOkS6XB8tkgjSWEuyOunSteWVKSxa9NMjCidybIxC53roMDxSaoyZMwVYnhZwDpKmiWV1DV6R6QefSAevIyACNVIjEQEciiFVLIxkjjKald/KX7mNUSL5LJb6q5RUIShpbXh/BU/FMxedbIJEEC3VfbHXF8/PfnviG0E3XYX+B/wCnEl1hy0pJq9MY242WtqFVQGI91x6LAqxRXweY6mV5pV7iWnbn8f799sEOHKIN73Pb8/Pxhu6e+GCrsaSPvWBhR0x3C9x6kqLNN0FtBYTZXbhvPGknggNp0k7r/VQ1L74ayZYxq5JjdF2LxujAkerSFvUT32rbnYi7xn/rVlFRvKy7ljZjVhCEB2X1+WbAIB2G9KNzq2pec8fxSZgTmOQOYmia/LKhSKoIV0sKJGlhp42JF4R35DV00fApmOjSBPN8uo/SNakMh1ekEMCRue39sKdK6O828SRyHzET1PQto5HAI2sEJzqFFQN7wv4T+pWXy8fkTZcNDcjVpST1loymlGof0EkbDUQdqozafVrpoYFcrLHosoVWH0tfIW6FrakjcAtp3Jsn1DcaBXS07sb5PwPmwzvHLBlzGnr05idSqqoDsXRDsdJY+qvbbYNoMrnMxFvm5PL2vXmMwygk1poEiwb9xsd/ZbMfVfKvGFaKRmKsrsREusFmbQQijSrXuFNEc2bJlemfWDIx5dAIzG4K6oxCroaYFiGYqQWFmjdEjcjC+77oZ2fZlBGZeh/Mkqht5slHbY/d+2OM5/zN8Wzf+cN5eoxs7lSqqWYgWLAZ2ZR77ChhGXOJzrU+2/t+N8cbseOTIb+5u39TD+xvBZMzwC5/Gom/erO2I4dQuzsB+dxXuO/6c/GGssiFi138b3f5wavkqiXlzG+7H9z+2No+jqySZCpEBjTMOY2ZdVgKCav2kJAI/wCr238/nOb2SSfauK4xoXg/6mjJ5SJC7akc2BpbVFcjhFBQgNrc6mYi1Iq9OC3IlRpXVvBDCRpleMqoLG1YPIQWbQwHpUcKWu/cXijT9EimzxYyMYpZ5BcUrekBmVaZWokhVY/93zhDM/VoNJI/8RMVlFPD5QCqFsIUYSjSdJ9S8N72bB/D/XOl5RpSJkJbRoqLMnSt6yruAdVE0NiRp5PGF6HwGXLwp4fSNEY6zIFAOuWaRdeylgjOV3qxYP3bcYQ8UeFiyhoCySKQvoeRbUmuzDdbGIBvqyimPToaOQadIk0ukgINytpBEYJUekeqmN+7nN/WXL6v+Q72TuJ4lF8d0sD5Nf64HRIZaJnoXQ/4d1eaaaVXZYrLuwUuQlOrObBNDYGudsUaJs7K6lmkQObKxyaVUHlUUP6V3AG/cYeSfVeB9SvBwwo+cSpF6gdJjBYBtzRUmhQHZ14l+rOUmiRSjTkEEWugIdJBKkdyaG2wqxuAcOw/wXasTmjrSSZW8zlGkMkjhgQAzs7qeQa9RPwRv8dhiJliYSeWVIksDRR1bjUPTV8EHjjF9k+o+Rj0KCwKmyVhX1KUIBCnZD9p2JP2htgVwB9d4EJK5aViSxsyoCDwCaXkhQTR21EDjfq7/sjl9KuWZ9nYXiLCRHQglSGRgbuiu45wiVeRvSoBaiKFA32HtuDtfPtiwda8fQ5rMJOYliZWdjsrn+kpQb0SMNJskKdxpqrwXo/1ChyjtPDE7TNIxqQKwVD6QFkYs4JUsCK5qywAAF5mHHBFEK3TW/qaJd1AJlQBiyhxpbgit74HF3QIxqWX+ruTNskZumFOMrCQw0nVqLWb4FVRU82NPcTusLsxMGJxzAwMJHAwMDAxCAx3AwMQgMDAwMSyjmBgYGIWDHccwMQh0YGBgYogLwLwMDFkBgYGBiEBgYGBiEBgYGBiEBeBgYGIQ//Z"/>
          <p:cNvSpPr>
            <a:spLocks noChangeAspect="1" noChangeArrowheads="1"/>
          </p:cNvSpPr>
          <p:nvPr/>
        </p:nvSpPr>
        <p:spPr bwMode="auto">
          <a:xfrm>
            <a:off x="63500" y="-407988"/>
            <a:ext cx="1495425" cy="8286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4" descr="http://t1.gstatic.com/images?q=tbn:ANd9GcSLDYq8wvVqmYErk1K1Q9JiNcCED7mCve2ObUbe_umksmA0OxnujxuHYZN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1588516"/>
            <a:ext cx="1981200" cy="183664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maverickphilosopher.typepad.com/.a/6a010535ce1cf6970c0120a7e4dab1970b-320wi"/>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10400" y="2506841"/>
            <a:ext cx="1751002" cy="3164091"/>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1"/>
          </p:nvPr>
        </p:nvSpPr>
        <p:spPr/>
        <p:txBody>
          <a:bodyPr/>
          <a:lstStyle/>
          <a:p>
            <a:fld id="{1B1E715D-2617-4890-9294-667741D25189}" type="slidenum">
              <a:rPr lang="en-US" smtClean="0"/>
              <a:pPr/>
              <a:t>24</a:t>
            </a:fld>
            <a:endParaRPr lang="en-US"/>
          </a:p>
        </p:txBody>
      </p:sp>
    </p:spTree>
    <p:extLst>
      <p:ext uri="{BB962C8B-B14F-4D97-AF65-F5344CB8AC3E}">
        <p14:creationId xmlns:p14="http://schemas.microsoft.com/office/powerpoint/2010/main" val="9262201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2503610" y="1295400"/>
            <a:ext cx="6640390" cy="4724400"/>
          </a:xfrm>
        </p:spPr>
        <p:txBody>
          <a:bodyPr>
            <a:normAutofit/>
          </a:bodyPr>
          <a:lstStyle/>
          <a:p>
            <a:pPr marL="0" indent="0">
              <a:buNone/>
            </a:pPr>
            <a:endParaRPr lang="en-US" sz="1600" dirty="0"/>
          </a:p>
          <a:p>
            <a:pPr marL="0" indent="0">
              <a:buNone/>
            </a:pPr>
            <a:endParaRPr lang="en-US" sz="1600" dirty="0"/>
          </a:p>
        </p:txBody>
      </p:sp>
      <p:sp>
        <p:nvSpPr>
          <p:cNvPr id="3" name="Title 2"/>
          <p:cNvSpPr>
            <a:spLocks noGrp="1"/>
          </p:cNvSpPr>
          <p:nvPr>
            <p:ph type="title"/>
          </p:nvPr>
        </p:nvSpPr>
        <p:spPr>
          <a:xfrm>
            <a:off x="457200" y="381000"/>
            <a:ext cx="7086600" cy="990600"/>
          </a:xfrm>
        </p:spPr>
        <p:txBody>
          <a:bodyPr>
            <a:normAutofit/>
          </a:bodyPr>
          <a:lstStyle/>
          <a:p>
            <a:pPr algn="l"/>
            <a:r>
              <a:rPr lang="en-US" sz="5400" dirty="0" smtClean="0"/>
              <a:t>Myth or Fact?</a:t>
            </a:r>
            <a:endParaRPr lang="en-US" sz="5400" dirty="0"/>
          </a:p>
        </p:txBody>
      </p:sp>
      <p:sp>
        <p:nvSpPr>
          <p:cNvPr id="4" name="AutoShape 2" descr="data:image/jpeg;base64,/9j/4AAQSkZJRgABAQAAAQABAAD/2wCEAAkGBhQSEBQUEhQWExUWGBcZFxgWFxcYGRcYGBYcFBoVGRgaHCYgGRkjGhoYIC8iJCcpLCwsHB8yNTwtNSY3LCsBCQoKDgwOGg8PGiwkHyQpKSw1LDAuKSwsLCksLCkpLCwsLCksLCwpLCwsLCwsKSwsLCwsLCk0LCwsKSksKSwsLP/AABEIAGUAuAMBIgACEQEDEQH/xAAcAAAABwEBAAAAAAAAAAAAAAAAAgMEBQYHAQj/xAA5EAACAgAFAgUDAgQEBgMAAAABAgMRAAQSITEFQQYTIlFhBzJxgZEUI0KxFlKhwRUzYnLR8FNjkv/EABoBAAIDAQEAAAAAAAAAAAAAAAIDAAEFBAb/xAAuEQACAgEDAwMCBAcAAAAAAAAAAQIRAxIhQQQTMRRRYQWRMnGxwSIjUoHh8PH/2gAMAwEAAhEDEQA/AMfk6FKoulPwskbNxdaVYtYAPbscIjpklA0KO+zKQPzvt+uNqzf1UkUFh5VAatjmWtq7BtNdtvjnfFO6h12SWYyqFaTQyB/V5LK0YUXE4K6w2pyft1dtgcMeOSdCVng97KVlOiTykLFE8jb7IpY7EA7DiiQP1GEst02SSTy0Ul7I08GwCSDdVVHn2xqXQfFcmVgWJLYbsdTKTZoGgYjpQhRS9t+b2mc59RndV/lK7aNzK7MC3pN6Iwqgh1J397GmyCXZn7C/V4uWZNF4NzTLGwjAEgBQtJEoYNxRZxzx+dsIT+Gp0lMRQGQafSrxt99Fd1Yg3Y79xjZcz4xVxpVVRNgFA3q7snSAOSdKjTZs3h70/wAdlXJdi6Fa0BFjHajqVNTbAiia3wXpsnsB6/DdWYPmOmNESJKBr+lo332rhuDfOEn6e4YqQLHI1J+2x5+OcegZfG2trbyiP/shdiF7gNqsk0OSRtx2C0njulKR7LQUeXHpIYki1jIfXq2AWjV9zuK9Nk9ivX4W6swTI+F8zMzrDC0rJRZY9LkAnTdKSSL224wZ/COcEhjOWm1gAsmhtQDcEjkA43XOT9Rl1eXCjxoCdcqxLqk3soNIYqu66xs1bWDZqubYPnFfNmeGWz/LGiXLy2ACiOrBo1YcoQbs1V7csZpy08nc9oa+DLYPD2YdtKQuxDFDQv1rytjaxz+N+MOMv4PzjhCMvIFewjMNCMQCaDvSk0D37Y3GDruWhmaVX0vIAHY5atSqDoX0nVtZ3LEna7ArDybxhk09SkSMQihVikAURhvL2b0rWth6R3HNY6OxkutLOddVhavUjz5L4czCsEaMhjqIW1shTTGrugb3+D7Y5/hzMamXyXJStQAvTfF1jdJeuZN3lcQqZJQodwHViV2U/wDLOkg0f2J1FcRHQuu5HpuoHM5rMOw3WgEU6vMvSauTVYLFjztX9MninBXJFw6jHkdRdmPjok2rSInLVdBSSRdWK5F+2DN0Kcb+VJW2+hqBPAJ4s/643g/UbKyQn+HdUlUqSk2XLErZLEKHGrgWdXc8nDHN/UKdWIgky4BPIy7AWaFkiQDYVvRJrtiY8Msn4STzwh5ZiJ6PLvcbCiQQRRBHIIO9/GDS9DnVA7QyKjbKxRgrEgtQY7HYE7HgE42dfqJmiaOZFCqLQLpY1vfJRdW4aiQBuDdB14g8bmWLy1eAkkamKu6g70bLNwSp2phRI9sE+nmgI9VjfJg38C/+Vv2Pfivf9PY4djw9mNejyJS+9oI3Lihq3ULY9Pq37b8Y3+bxXlEYBZoHjAAAETs4OkoapRuVNdttrI5gs39SJl0iKRGGtyfTLdCUqihXb/41RjvsSbu8DHDOXAcuohHkxTM5F42ZZFKMpIZWGllIqwyndeRzggyrXWk37Ub/AG5xq/ifxSuZWGUenMQksQ8SmGXcHRILIYnSPVpAosNtqZ9F8TrlHleORVJYtcsczFn9QHlFWtVIam4agvwBTxTXlBLNCXhmcf8ADn9u4HI3JFihybGBjb5fqbId0nyqmiLdc6wNsDQogopAG55522oYvszL7sfcz0MTt3O3bezW5O1cc4Vkbc8b3tYI5I2N7jnn47YaZFrDK12KIpdWo6gAOAU5PvwBydl2zDNQJJA4BJNduP8AT9K7Y0E7ZjzjSpigkPuTga8Ja8F8zDfAirHozGFVzeIvzcdEuGagXiT4Jv8AjbqgBXtZv5NnEt4WzsSZuJsxvGNW1FrZlKIoUbkl2UD5IxU0zOJjwzOpzuWV6KNKisDwVe0IP/62+arA5ZXBr4Lw4VHJF/JrMv1HyvrFS2u2yqVsbG5UYxoASoJdlqx71iq9e69FOjeblM1GoCP5jQEqt6lWR2BtVBDXY4BHBw58aZjyxLErGU+WurzyGbc6lVSGUqBVlypJbT6rXZXN9Rj/AIcOsh3W3eQs7Ky0Lay5IVhYUahttd2fJ5Jxb+T2OLG0r4KdHKfLSzuUXV8kqCf9cIEjBJ57LEXRdyNq5YsdrNbtdWasDtggjcqWA2F917VdAmzW10Dzj2MZVFfkjwU8dTkl4t/qPIMo0zpFEyRs7BdbmlAINn5bsBdkntd4lupfS/KZNA2azU7sbP8AKWFCB3bQ4kZgO5sACrOC+A2Rc6FmVddER+YdOmQMAWX3kCaqHJo40LxX1sQ5GR5FvZRVqAWY6QDqBWgfext3usY31DI+5Xwej+lYv5f5sx7xH4A/hpFWDMa5CC6xSKsUlDsjBjG7D29JPAvcYjocxqFkFWumBFEMLDKQdxvex965xcIvFUwzKSZyFGjPoGyki2M1FaJUVoGhwp0ojAbNdAyUHlxhR+T+SBeB+nzk5NcB/U8cVFPkkGkwVsxhqZcJu+NdyZjKA5bMYSabDcvghbAahigKvLffCTH53wmz/phEvgHIdGAuTgYZNKbrgDv747hWsd2yTB5ruK/Tmj7i+34wo0gJJAAFkgC6HsBqJNDjck/J5wgoJ4+T+gwZef8AzsPyT2GGLzZztN7CjPghOBKCpIPI5/vf4wW8Fdlaa8nScC8crHVxdk5DKcH5Fe+x/t+h/wB8J5iRVXjfvydq/PG+C5jNM7lieWJOwFk7nYABRfYUMck+sxxdeTpj08nv4NVzXiKsrDmZDIpzAV5Gjk8oFgnlMQ3BAZftvbkbbmLVGmy+Z0Ka8p2QEeo0PMNDvsCboWT+prK/UXOxRLCkyCJVCBBl4CCoFAHUhvjnEbn/ABfm510vOwQiiiBIlI/6liVQf1xhvCu5qT5s3I5/5bhXA9ee/wC+3t2I7VWHceeVUXQ24ILAht6bUVDcBNh8kmz8VSLOFABZr2O42Ha+P0xePC3gTP5yPX5aQROLV5ti3tpWmko+/pG4IvHoI9bCS3POz6Gd7bjdcwpdVW5D5iaCLBJMoKqB/msj23/fGseIumDNwSQljoctuq6jVsBQsbD/AGxB+F/p5BDmFaSR55I2VkoCOIeoqH0glmZWC2Ca3B3sEWjrUJSGeeOMCVV80ULDhaMiFe7EKRdAn0+22d1mRZq08Gl0GL06afJlPW+iaVnl0pEIiSulXQ6ivlAfzFUgEvqNk3W1c4qsgrti8w+Mos/mstloxq8zMRF2a/WiP5pHqFKpCXXcCtrJKfinwRLFI5yyxPCzagNSrJGFHrj/AJmkeWrWfusDT7bl0GRY01PawvqOOWRpw3ootH5/bCZxLdU6ZPlmUZiF4SRS2qgNpG9Mnpc9zve++IuXnGumpK0zHacXTQS9jx+wv9PbCbHB1AsWaFiyBZAvcgWLNdrGE5EFnSSRZokAEi9iRZokb1e2Bb3oNLawgQHV6gtAkXq3NgaRQ5770NsIMR7b3d32rivzvfxhwK3sXYoXexvmhz+D74bsuFtDk9hNuNucDHCawMAOVjtZdq25vjfji/b4wdJKw2SSt+MO4UjCa5H31FfLUHWfSTr1FSirqoVux3274mqhWjV4HS9VeogCoEWopUcYouACW9Pr4H3X7874QWQAVXcb2eAK01dbmt6vbnDdCKNncVQrnffe9qG/e+MFLVzgklwC0+RwWxIdF6eZ5vLUgGj3Wwa2KqzrrI50g3VkA1hz4BjjbPxieNZYlSZpEZBICqRM16f6iCBQ5s4vfT/EMflvInTcskKCVVUqmosbtiFUgRny2Vq1MSBsALxy9T1ChcTr6bpHkqRTuoeC2SGV9auysNBU6QTpLPl5IpFEkOYoBlVtmClR6iLrbJ3/AG/bb/TGof4ucMUzWSiZ2jjKUup1hR2f+YQjKFTRqrheffCL5+ESaYenZaawdKLlgzkIxVioRKcCilqaUgk86RlOUbo0/TSe6r7mZNFvf/tYIU/P+uNTzOch9KjosHmO6hY2yhVyp7jWFDH0uLXYbE8btxmMsIpXbp2V0xoreYuUTSxIQsgtq81RIDQJA0m7va9UU+QfTyrj7lb+lPQlznVFEgVo4UaVlaiGrSqqV7jWyn9MejHSx7/iv7d8UDKwzZNm05bKwWBqMQipKOyuAiMQzEcE7gcA4c5LxoZgQAykuAl5eX1qfMUiPS1uoMdmTahdgbXbyK9NAvE6smJ5QskakKJGL8d1KldXyPMEfPGoXuLxL5oHdlFsLquSNiVF9zQI+QMV7qPiOMMix5eSaTTr9EXnNGrGtTBDtegV6hqoVdWCf4xQ+XoieUkAssMM0pjDMyo0gUAxj0nZhq2NDbF2tgdLITpXgRYOpy5qNR5bxqIlXhZJyRLpHIUICQCNhNz6drSnRA1eb6rYahvV+UqEg/JX+2IifxSAVRIJTKyyssa5eQMEQgW4Z08vZq+fjUAeT+Lz5evSkYLKNLRSs+otp0mMKDqLNsV1DirvC55F5YyGOT2RI9V6IkqrDIBNH69SEVZVUXzLWtDC6BBsGQEbCsYx4v8ADD5HMmM6mQjVE7D717g1sXU0GquxoA41NPEkgBZogjEVpkgkhci9ZIaQHUDwdjv+N4ufxHFm3R5sgsuXLemabLyaCDsGV2BHpWr2ohWo74fg6xY5bX8oDN0Uskf3Mj0++E2OJ/x9FGufcQRrDEyQOioFC00YJICkrZN8E7jFcLY2Yz1RUjFljcJOLAzYRfCjN7bYSbF2RITY7VQ5u+/FVzVd+OcDBZMcwtj0GjNn498OI5yraloH1dhQDAqQAQa2Ygdx233wqmXodhv8c1xjogvj4r5J2r84JR23FvJvsNiMArRqqPtxhwYK2PIsfqDVYOY7Isk2fVte182T6jVntg/AKkTf0+U/xUhXUGGXmYEV20gizenUpK3vz82NQ8L+Hkn6dGhYK5zDyAEkFo4s0Q6mjZBR9J/7l+MUb6WtXUnCj7svOq0oH26CCQpoMdNkg/d3xaulzvrhy6RTJLlxmFGl2QETzq4SkBcgaUtjS0GYE7HGP1bSyW1x4NnpbeHTH38kx4kyiDNxznQ8TJEr9w0UryxSGx/TUoP6A9sR/U+gpEqoNJOWihiWSlDWjBnYEUVJaR9tVWfnEdJmszLl0y4glSRMr5HllVKl49SuFKm2FaBTOADuB7z2fy+YzSzkZaTL66apQARszHURqANpHx/m9+MzNrdqP9S+3J3Qio1q9n+oU9JC9UViQpOaJCkH1fy2IIYknZTsopdzte+IvM5KIdMjEbrOpeW3UFfuaMAesBiNGk3VMKO4IOJPqedzCzCf+EksTBkjosSAhs6grKhNqPzY4FmMjymaOW/hBl3Ml+aJWWSgWAFNsRVqeGO3AvBKTdp+bf22L0/hd7JL9y3ZrpcbZnOMG9bLlwyeWIwFWQsH8wqfOshh8UV25xCdByoWXpjELtHImy1wJ2PpP2iwPni+MSM0k7PN5OTIllKLM5nLBTGLUBXC0tPdrVgk7nEdkcpmo5Yx/BlpMuJ0hl8xVhKSnWpddO5CmrQ1dg1Yw2SbyN8f5OeNqH/Pagk0fodGKp5k0EsT/wAwKWCCERyNDTIdYDLIfT6l7isG6WqtmMsSqhjJMjMHYttC+pGY/eRMr78bA83h7nfC+YVjpjXMoxhZtMnkSBot9BfSQ8DHldjuffZCbpmagaKcQPM0cs0kqRkCw4Y0hf7qMlAe2o8jdUceRKN/6hmqP8XyRHS8rDqKEqi/8Ok9Uo1BQXitpNwWJJGofB5usHjQCXKadG2biB8qJo0+5hWlwGA3q63IxGZRp8qyaoJyxynkOFuNwaWmjPlsorSaut+d7wIupOvlyJDmpFimjkJkYSAKm5AcRIOOFXvya2wvT+G+H/c6NMrk14a+CZ6jlUXLSKZo2GYfOSI0ZZ0jj0iJms8UxBIAoEkdrLbOkS6XB8tkgjSWEuyOunSteWVKSxa9NMjCidybIxC53roMDxSaoyZMwVYnhZwDpKmiWV1DV6R6QefSAevIyACNVIjEQEciiFVLIxkjjKald/KX7mNUSL5LJb6q5RUIShpbXh/BU/FMxedbIJEEC3VfbHXF8/PfnviG0E3XYX+B/wCnEl1hy0pJq9MY242WtqFVQGI91x6LAqxRXweY6mV5pV7iWnbn8f799sEOHKIN73Pb8/Pxhu6e+GCrsaSPvWBhR0x3C9x6kqLNN0FtBYTZXbhvPGknggNp0k7r/VQ1L74ayZYxq5JjdF2LxujAkerSFvUT32rbnYi7xn/rVlFRvKy7ljZjVhCEB2X1+WbAIB2G9KNzq2pec8fxSZgTmOQOYmia/LKhSKoIV0sKJGlhp42JF4R35DV00fApmOjSBPN8uo/SNakMh1ekEMCRue39sKdK6O828SRyHzET1PQto5HAI2sEJzqFFQN7wv4T+pWXy8fkTZcNDcjVpST1loymlGof0EkbDUQdqozafVrpoYFcrLHosoVWH0tfIW6FrakjcAtp3Jsn1DcaBXS07sb5PwPmwzvHLBlzGnr05idSqqoDsXRDsdJY+qvbbYNoMrnMxFvm5PL2vXmMwygk1poEiwb9xsd/ZbMfVfKvGFaKRmKsrsREusFmbQQijSrXuFNEc2bJlemfWDIx5dAIzG4K6oxCroaYFiGYqQWFmjdEjcjC+77oZ2fZlBGZeh/Mkqht5slHbY/d+2OM5/zN8Wzf+cN5eoxs7lSqqWYgWLAZ2ZR77ChhGXOJzrU+2/t+N8cbseOTIb+5u39TD+xvBZMzwC5/Gom/erO2I4dQuzsB+dxXuO/6c/GGssiFi138b3f5wavkqiXlzG+7H9z+2No+jqySZCpEBjTMOY2ZdVgKCav2kJAI/wCr238/nOb2SSfauK4xoXg/6mjJ5SJC7akc2BpbVFcjhFBQgNrc6mYi1Iq9OC3IlRpXVvBDCRpleMqoLG1YPIQWbQwHpUcKWu/cXijT9EimzxYyMYpZ5BcUrekBmVaZWokhVY/93zhDM/VoNJI/8RMVlFPD5QCqFsIUYSjSdJ9S8N72bB/D/XOl5RpSJkJbRoqLMnSt6yruAdVE0NiRp5PGF6HwGXLwp4fSNEY6zIFAOuWaRdeylgjOV3qxYP3bcYQ8UeFiyhoCySKQvoeRbUmuzDdbGIBvqyimPToaOQadIk0ukgINytpBEYJUekeqmN+7nN/WXL6v+Q72TuJ4lF8d0sD5Nf64HRIZaJnoXQ/4d1eaaaVXZYrLuwUuQlOrObBNDYGudsUaJs7K6lmkQObKxyaVUHlUUP6V3AG/cYeSfVeB9SvBwwo+cSpF6gdJjBYBtzRUmhQHZ14l+rOUmiRSjTkEEWugIdJBKkdyaG2wqxuAcOw/wXasTmjrSSZW8zlGkMkjhgQAzs7qeQa9RPwRv8dhiJliYSeWVIksDRR1bjUPTV8EHjjF9k+o+Rj0KCwKmyVhX1KUIBCnZD9p2JP2htgVwB9d4EJK5aViSxsyoCDwCaXkhQTR21EDjfq7/sjl9KuWZ9nYXiLCRHQglSGRgbuiu45wiVeRvSoBaiKFA32HtuDtfPtiwda8fQ5rMJOYliZWdjsrn+kpQb0SMNJskKdxpqrwXo/1ChyjtPDE7TNIxqQKwVD6QFkYs4JUsCK5qywAAF5mHHBFEK3TW/qaJd1AJlQBiyhxpbgit74HF3QIxqWX+ruTNskZumFOMrCQw0nVqLWb4FVRU82NPcTusLsxMGJxzAwMJHAwMDAxCAx3AwMQgMDAwMSyjmBgYGIWDHccwMQh0YGBgYogLwLwMDFkBgYGBiEBgYGBiEBgYGBiEBeBgYGIQ//Z"/>
          <p:cNvSpPr>
            <a:spLocks noChangeAspect="1" noChangeArrowheads="1"/>
          </p:cNvSpPr>
          <p:nvPr/>
        </p:nvSpPr>
        <p:spPr bwMode="auto">
          <a:xfrm>
            <a:off x="63500" y="-407988"/>
            <a:ext cx="1495425" cy="8286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TextBox 4"/>
          <p:cNvSpPr txBox="1"/>
          <p:nvPr/>
        </p:nvSpPr>
        <p:spPr>
          <a:xfrm>
            <a:off x="1813538" y="1658473"/>
            <a:ext cx="5562599" cy="3785652"/>
          </a:xfrm>
          <a:prstGeom prst="rect">
            <a:avLst/>
          </a:prstGeom>
          <a:noFill/>
        </p:spPr>
        <p:txBody>
          <a:bodyPr wrap="square" rtlCol="0">
            <a:spAutoFit/>
          </a:bodyPr>
          <a:lstStyle/>
          <a:p>
            <a:pPr algn="ctr"/>
            <a:r>
              <a:rPr lang="en-US" sz="4800" i="1" dirty="0" smtClean="0">
                <a:latin typeface="Calibri" pitchFamily="34" charset="0"/>
                <a:cs typeface="Calibri" pitchFamily="34" charset="0"/>
              </a:rPr>
              <a:t>Employers can discipline and/or terminate an employee with a disability.</a:t>
            </a:r>
            <a:endParaRPr lang="en-US" sz="4800" i="1" dirty="0">
              <a:latin typeface="Calibri" pitchFamily="34" charset="0"/>
              <a:cs typeface="Calibri" pitchFamily="34" charset="0"/>
            </a:endParaRPr>
          </a:p>
        </p:txBody>
      </p:sp>
      <p:pic>
        <p:nvPicPr>
          <p:cNvPr id="8" name="Picture 4" descr="http://t1.gstatic.com/images?q=tbn:ANd9GcSLDYq8wvVqmYErk1K1Q9JiNcCED7mCve2ObUbe_umksmA0OxnujxuHYZN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2743268"/>
            <a:ext cx="1578854" cy="146365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maverickphilosopher.typepad.com/.a/6a010535ce1cf6970c0120a7e4dab1970b-320wi"/>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11996" y="2506842"/>
            <a:ext cx="1349406" cy="2438400"/>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11"/>
          </p:nvPr>
        </p:nvSpPr>
        <p:spPr/>
        <p:txBody>
          <a:bodyPr/>
          <a:lstStyle/>
          <a:p>
            <a:fld id="{1B1E715D-2617-4890-9294-667741D25189}" type="slidenum">
              <a:rPr lang="en-US" smtClean="0"/>
              <a:pPr/>
              <a:t>25</a:t>
            </a:fld>
            <a:endParaRPr lang="en-US"/>
          </a:p>
        </p:txBody>
      </p:sp>
    </p:spTree>
    <p:extLst>
      <p:ext uri="{BB962C8B-B14F-4D97-AF65-F5344CB8AC3E}">
        <p14:creationId xmlns:p14="http://schemas.microsoft.com/office/powerpoint/2010/main" val="36770539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data:image/jpeg;base64,/9j/4AAQSkZJRgABAQAAAQABAAD/2wCEAAkGBhQSEBQUEhQWExUWGBcZFxgWFxcYGRcYGBYcFBoVGRgaHCYgGRkjGhoYIC8iJCcpLCwsHB8yNTwtNSY3LCsBCQoKDgwOGg8PGiwkHyQpKSw1LDAuKSwsLCksLCkpLCwsLCksLCwpLCwsLCwsKSwsLCwsLCk0LCwsKSksKSwsLP/AABEIAGUAuAMBIgACEQEDEQH/xAAcAAAABwEBAAAAAAAAAAAAAAAAAgMEBQYHAQj/xAA5EAACAgAFAgUDAgQEBgMAAAABAgMRAAQSITEFQQYTIlFhBzJxgZEUI0KxFlKhwRUzYnLR8FNjkv/EABoBAAIDAQEAAAAAAAAAAAAAAAIDAAEFBAb/xAAuEQACAgEDAwMCBAcAAAAAAAAAAQIRAxIhQQQTMRRRYQWRMnGxwSIjUoHh8PH/2gAMAwEAAhEDEQA/AMfk6FKoulPwskbNxdaVYtYAPbscIjpklA0KO+zKQPzvt+uNqzf1UkUFh5VAatjmWtq7BtNdtvjnfFO6h12SWYyqFaTQyB/V5LK0YUXE4K6w2pyft1dtgcMeOSdCVng97KVlOiTykLFE8jb7IpY7EA7DiiQP1GEst02SSTy0Ul7I08GwCSDdVVHn2xqXQfFcmVgWJLYbsdTKTZoGgYjpQhRS9t+b2mc59RndV/lK7aNzK7MC3pN6Iwqgh1J397GmyCXZn7C/V4uWZNF4NzTLGwjAEgBQtJEoYNxRZxzx+dsIT+Gp0lMRQGQafSrxt99Fd1Yg3Y79xjZcz4xVxpVVRNgFA3q7snSAOSdKjTZs3h70/wAdlXJdi6Fa0BFjHajqVNTbAiia3wXpsnsB6/DdWYPmOmNESJKBr+lo332rhuDfOEn6e4YqQLHI1J+2x5+OcegZfG2trbyiP/shdiF7gNqsk0OSRtx2C0njulKR7LQUeXHpIYki1jIfXq2AWjV9zuK9Nk9ivX4W6swTI+F8zMzrDC0rJRZY9LkAnTdKSSL224wZ/COcEhjOWm1gAsmhtQDcEjkA43XOT9Rl1eXCjxoCdcqxLqk3soNIYqu66xs1bWDZqubYPnFfNmeGWz/LGiXLy2ACiOrBo1YcoQbs1V7csZpy08nc9oa+DLYPD2YdtKQuxDFDQv1rytjaxz+N+MOMv4PzjhCMvIFewjMNCMQCaDvSk0D37Y3GDruWhmaVX0vIAHY5atSqDoX0nVtZ3LEna7ArDybxhk09SkSMQihVikAURhvL2b0rWth6R3HNY6OxkutLOddVhavUjz5L4czCsEaMhjqIW1shTTGrugb3+D7Y5/hzMamXyXJStQAvTfF1jdJeuZN3lcQqZJQodwHViV2U/wDLOkg0f2J1FcRHQuu5HpuoHM5rMOw3WgEU6vMvSauTVYLFjztX9MninBXJFw6jHkdRdmPjok2rSInLVdBSSRdWK5F+2DN0Kcb+VJW2+hqBPAJ4s/643g/UbKyQn+HdUlUqSk2XLErZLEKHGrgWdXc8nDHN/UKdWIgky4BPIy7AWaFkiQDYVvRJrtiY8Msn4STzwh5ZiJ6PLvcbCiQQRRBHIIO9/GDS9DnVA7QyKjbKxRgrEgtQY7HYE7HgE42dfqJmiaOZFCqLQLpY1vfJRdW4aiQBuDdB14g8bmWLy1eAkkamKu6g70bLNwSp2phRI9sE+nmgI9VjfJg38C/+Vv2Pfivf9PY4djw9mNejyJS+9oI3Lihq3ULY9Pq37b8Y3+bxXlEYBZoHjAAAETs4OkoapRuVNdttrI5gs39SJl0iKRGGtyfTLdCUqihXb/41RjvsSbu8DHDOXAcuohHkxTM5F42ZZFKMpIZWGllIqwyndeRzggyrXWk37Ub/AG5xq/ifxSuZWGUenMQksQ8SmGXcHRILIYnSPVpAosNtqZ9F8TrlHleORVJYtcsczFn9QHlFWtVIam4agvwBTxTXlBLNCXhmcf8ADn9u4HI3JFihybGBjb5fqbId0nyqmiLdc6wNsDQogopAG55522oYvszL7sfcz0MTt3O3bezW5O1cc4Vkbc8b3tYI5I2N7jnn47YaZFrDK12KIpdWo6gAOAU5PvwBydl2zDNQJJA4BJNduP8AT9K7Y0E7ZjzjSpigkPuTga8Ja8F8zDfAirHozGFVzeIvzcdEuGagXiT4Jv8AjbqgBXtZv5NnEt4WzsSZuJsxvGNW1FrZlKIoUbkl2UD5IxU0zOJjwzOpzuWV6KNKisDwVe0IP/62+arA5ZXBr4Lw4VHJF/JrMv1HyvrFS2u2yqVsbG5UYxoASoJdlqx71iq9e69FOjeblM1GoCP5jQEqt6lWR2BtVBDXY4BHBw58aZjyxLErGU+WurzyGbc6lVSGUqBVlypJbT6rXZXN9Rj/AIcOsh3W3eQs7Ky0Lay5IVhYUahttd2fJ5Jxb+T2OLG0r4KdHKfLSzuUXV8kqCf9cIEjBJ57LEXRdyNq5YsdrNbtdWasDtggjcqWA2F917VdAmzW10Dzj2MZVFfkjwU8dTkl4t/qPIMo0zpFEyRs7BdbmlAINn5bsBdkntd4lupfS/KZNA2azU7sbP8AKWFCB3bQ4kZgO5sACrOC+A2Rc6FmVddER+YdOmQMAWX3kCaqHJo40LxX1sQ5GR5FvZRVqAWY6QDqBWgfext3usY31DI+5Xwej+lYv5f5sx7xH4A/hpFWDMa5CC6xSKsUlDsjBjG7D29JPAvcYjocxqFkFWumBFEMLDKQdxvex965xcIvFUwzKSZyFGjPoGyki2M1FaJUVoGhwp0ojAbNdAyUHlxhR+T+SBeB+nzk5NcB/U8cVFPkkGkwVsxhqZcJu+NdyZjKA5bMYSabDcvghbAahigKvLffCTH53wmz/phEvgHIdGAuTgYZNKbrgDv747hWsd2yTB5ruK/Tmj7i+34wo0gJJAAFkgC6HsBqJNDjck/J5wgoJ4+T+gwZef8AzsPyT2GGLzZztN7CjPghOBKCpIPI5/vf4wW8Fdlaa8nScC8crHVxdk5DKcH5Fe+x/t+h/wB8J5iRVXjfvydq/PG+C5jNM7lieWJOwFk7nYABRfYUMck+sxxdeTpj08nv4NVzXiKsrDmZDIpzAV5Gjk8oFgnlMQ3BAZftvbkbbmLVGmy+Z0Ka8p2QEeo0PMNDvsCboWT+prK/UXOxRLCkyCJVCBBl4CCoFAHUhvjnEbn/ABfm510vOwQiiiBIlI/6liVQf1xhvCu5qT5s3I5/5bhXA9ee/wC+3t2I7VWHceeVUXQ24ILAht6bUVDcBNh8kmz8VSLOFABZr2O42Ha+P0xePC3gTP5yPX5aQROLV5ti3tpWmko+/pG4IvHoI9bCS3POz6Gd7bjdcwpdVW5D5iaCLBJMoKqB/msj23/fGseIumDNwSQljoctuq6jVsBQsbD/AGxB+F/p5BDmFaSR55I2VkoCOIeoqH0glmZWC2Ca3B3sEWjrUJSGeeOMCVV80ULDhaMiFe7EKRdAn0+22d1mRZq08Gl0GL06afJlPW+iaVnl0pEIiSulXQ6ivlAfzFUgEvqNk3W1c4qsgrti8w+Mos/mstloxq8zMRF2a/WiP5pHqFKpCXXcCtrJKfinwRLFI5yyxPCzagNSrJGFHrj/AJmkeWrWfusDT7bl0GRY01PawvqOOWRpw3ootH5/bCZxLdU6ZPlmUZiF4SRS2qgNpG9Mnpc9zve++IuXnGumpK0zHacXTQS9jx+wv9PbCbHB1AsWaFiyBZAvcgWLNdrGE5EFnSSRZokAEi9iRZokb1e2Bb3oNLawgQHV6gtAkXq3NgaRQ5770NsIMR7b3d32rivzvfxhwK3sXYoXexvmhz+D74bsuFtDk9hNuNucDHCawMAOVjtZdq25vjfji/b4wdJKw2SSt+MO4UjCa5H31FfLUHWfSTr1FSirqoVux3274mqhWjV4HS9VeogCoEWopUcYouACW9Pr4H3X7874QWQAVXcb2eAK01dbmt6vbnDdCKNncVQrnffe9qG/e+MFLVzgklwC0+RwWxIdF6eZ5vLUgGj3Wwa2KqzrrI50g3VkA1hz4BjjbPxieNZYlSZpEZBICqRM16f6iCBQ5s4vfT/EMflvInTcskKCVVUqmosbtiFUgRny2Vq1MSBsALxy9T1ChcTr6bpHkqRTuoeC2SGV9auysNBU6QTpLPl5IpFEkOYoBlVtmClR6iLrbJ3/AG/bb/TGof4ucMUzWSiZ2jjKUup1hR2f+YQjKFTRqrheffCL5+ESaYenZaawdKLlgzkIxVioRKcCilqaUgk86RlOUbo0/TSe6r7mZNFvf/tYIU/P+uNTzOch9KjosHmO6hY2yhVyp7jWFDH0uLXYbE8btxmMsIpXbp2V0xoreYuUTSxIQsgtq81RIDQJA0m7va9UU+QfTyrj7lb+lPQlznVFEgVo4UaVlaiGrSqqV7jWyn9MejHSx7/iv7d8UDKwzZNm05bKwWBqMQipKOyuAiMQzEcE7gcA4c5LxoZgQAykuAl5eX1qfMUiPS1uoMdmTahdgbXbyK9NAvE6smJ5QskakKJGL8d1KldXyPMEfPGoXuLxL5oHdlFsLquSNiVF9zQI+QMV7qPiOMMix5eSaTTr9EXnNGrGtTBDtegV6hqoVdWCf4xQ+XoieUkAssMM0pjDMyo0gUAxj0nZhq2NDbF2tgdLITpXgRYOpy5qNR5bxqIlXhZJyRLpHIUICQCNhNz6drSnRA1eb6rYahvV+UqEg/JX+2IifxSAVRIJTKyyssa5eQMEQgW4Z08vZq+fjUAeT+Lz5evSkYLKNLRSs+otp0mMKDqLNsV1DirvC55F5YyGOT2RI9V6IkqrDIBNH69SEVZVUXzLWtDC6BBsGQEbCsYx4v8ADD5HMmM6mQjVE7D717g1sXU0GquxoA41NPEkgBZogjEVpkgkhci9ZIaQHUDwdjv+N4ufxHFm3R5sgsuXLemabLyaCDsGV2BHpWr2ohWo74fg6xY5bX8oDN0Uskf3Mj0++E2OJ/x9FGufcQRrDEyQOioFC00YJICkrZN8E7jFcLY2Yz1RUjFljcJOLAzYRfCjN7bYSbF2RITY7VQ5u+/FVzVd+OcDBZMcwtj0GjNn498OI5yraloH1dhQDAqQAQa2Ygdx233wqmXodhv8c1xjogvj4r5J2r84JR23FvJvsNiMArRqqPtxhwYK2PIsfqDVYOY7Isk2fVte182T6jVntg/AKkTf0+U/xUhXUGGXmYEV20gizenUpK3vz82NQ8L+Hkn6dGhYK5zDyAEkFo4s0Q6mjZBR9J/7l+MUb6WtXUnCj7svOq0oH26CCQpoMdNkg/d3xaulzvrhy6RTJLlxmFGl2QETzq4SkBcgaUtjS0GYE7HGP1bSyW1x4NnpbeHTH38kx4kyiDNxznQ8TJEr9w0UryxSGx/TUoP6A9sR/U+gpEqoNJOWihiWSlDWjBnYEUVJaR9tVWfnEdJmszLl0y4glSRMr5HllVKl49SuFKm2FaBTOADuB7z2fy+YzSzkZaTL66apQARszHURqANpHx/m9+MzNrdqP9S+3J3Qio1q9n+oU9JC9UViQpOaJCkH1fy2IIYknZTsopdzte+IvM5KIdMjEbrOpeW3UFfuaMAesBiNGk3VMKO4IOJPqedzCzCf+EksTBkjosSAhs6grKhNqPzY4FmMjymaOW/hBl3Ml+aJWWSgWAFNsRVqeGO3AvBKTdp+bf22L0/hd7JL9y3ZrpcbZnOMG9bLlwyeWIwFWQsH8wqfOshh8UV25xCdByoWXpjELtHImy1wJ2PpP2iwPni+MSM0k7PN5OTIllKLM5nLBTGLUBXC0tPdrVgk7nEdkcpmo5Yx/BlpMuJ0hl8xVhKSnWpddO5CmrQ1dg1Yw2SbyN8f5OeNqH/Pagk0fodGKp5k0EsT/wAwKWCCERyNDTIdYDLIfT6l7isG6WqtmMsSqhjJMjMHYttC+pGY/eRMr78bA83h7nfC+YVjpjXMoxhZtMnkSBot9BfSQ8DHldjuffZCbpmagaKcQPM0cs0kqRkCw4Y0hf7qMlAe2o8jdUceRKN/6hmqP8XyRHS8rDqKEqi/8Ok9Uo1BQXitpNwWJJGofB5usHjQCXKadG2biB8qJo0+5hWlwGA3q63IxGZRp8qyaoJyxynkOFuNwaWmjPlsorSaut+d7wIupOvlyJDmpFimjkJkYSAKm5AcRIOOFXvya2wvT+G+H/c6NMrk14a+CZ6jlUXLSKZo2GYfOSI0ZZ0jj0iJms8UxBIAoEkdrLbOkS6XB8tkgjSWEuyOunSteWVKSxa9NMjCidybIxC53roMDxSaoyZMwVYnhZwDpKmiWV1DV6R6QefSAevIyACNVIjEQEciiFVLIxkjjKald/KX7mNUSL5LJb6q5RUIShpbXh/BU/FMxedbIJEEC3VfbHXF8/PfnviG0E3XYX+B/wCnEl1hy0pJq9MY242WtqFVQGI91x6LAqxRXweY6mV5pV7iWnbn8f799sEOHKIN73Pb8/Pxhu6e+GCrsaSPvWBhR0x3C9x6kqLNN0FtBYTZXbhvPGknggNp0k7r/VQ1L74ayZYxq5JjdF2LxujAkerSFvUT32rbnYi7xn/rVlFRvKy7ljZjVhCEB2X1+WbAIB2G9KNzq2pec8fxSZgTmOQOYmia/LKhSKoIV0sKJGlhp42JF4R35DV00fApmOjSBPN8uo/SNakMh1ekEMCRue39sKdK6O828SRyHzET1PQto5HAI2sEJzqFFQN7wv4T+pWXy8fkTZcNDcjVpST1loymlGof0EkbDUQdqozafVrpoYFcrLHosoVWH0tfIW6FrakjcAtp3Jsn1DcaBXS07sb5PwPmwzvHLBlzGnr05idSqqoDsXRDsdJY+qvbbYNoMrnMxFvm5PL2vXmMwygk1poEiwb9xsd/ZbMfVfKvGFaKRmKsrsREusFmbQQijSrXuFNEc2bJlemfWDIx5dAIzG4K6oxCroaYFiGYqQWFmjdEjcjC+77oZ2fZlBGZeh/Mkqht5slHbY/d+2OM5/zN8Wzf+cN5eoxs7lSqqWYgWLAZ2ZR77ChhGXOJzrU+2/t+N8cbseOTIb+5u39TD+xvBZMzwC5/Gom/erO2I4dQuzsB+dxXuO/6c/GGssiFi138b3f5wavkqiXlzG+7H9z+2No+jqySZCpEBjTMOY2ZdVgKCav2kJAI/wCr238/nOb2SSfauK4xoXg/6mjJ5SJC7akc2BpbVFcjhFBQgNrc6mYi1Iq9OC3IlRpXVvBDCRpleMqoLG1YPIQWbQwHpUcKWu/cXijT9EimzxYyMYpZ5BcUrekBmVaZWokhVY/93zhDM/VoNJI/8RMVlFPD5QCqFsIUYSjSdJ9S8N72bB/D/XOl5RpSJkJbRoqLMnSt6yruAdVE0NiRp5PGF6HwGXLwp4fSNEY6zIFAOuWaRdeylgjOV3qxYP3bcYQ8UeFiyhoCySKQvoeRbUmuzDdbGIBvqyimPToaOQadIk0ukgINytpBEYJUekeqmN+7nN/WXL6v+Q72TuJ4lF8d0sD5Nf64HRIZaJnoXQ/4d1eaaaVXZYrLuwUuQlOrObBNDYGudsUaJs7K6lmkQObKxyaVUHlUUP6V3AG/cYeSfVeB9SvBwwo+cSpF6gdJjBYBtzRUmhQHZ14l+rOUmiRSjTkEEWugIdJBKkdyaG2wqxuAcOw/wXasTmjrSSZW8zlGkMkjhgQAzs7qeQa9RPwRv8dhiJliYSeWVIksDRR1bjUPTV8EHjjF9k+o+Rj0KCwKmyVhX1KUIBCnZD9p2JP2htgVwB9d4EJK5aViSxsyoCDwCaXkhQTR21EDjfq7/sjl9KuWZ9nYXiLCRHQglSGRgbuiu45wiVeRvSoBaiKFA32HtuDtfPtiwda8fQ5rMJOYliZWdjsrn+kpQb0SMNJskKdxpqrwXo/1ChyjtPDE7TNIxqQKwVD6QFkYs4JUsCK5qywAAF5mHHBFEK3TW/qaJd1AJlQBiyhxpbgit74HF3QIxqWX+ruTNskZumFOMrCQw0nVqLWb4FVRU82NPcTusLsxMGJxzAwMJHAwMDAxCAx3AwMQgMDAwMSyjmBgYGIWDHccwMQh0YGBgYogLwLwMDFkBgYGBiEBgYGBiEBgYGBiEBeBgYGIQ//Z"/>
          <p:cNvSpPr>
            <a:spLocks noChangeAspect="1" noChangeArrowheads="1"/>
          </p:cNvSpPr>
          <p:nvPr/>
        </p:nvSpPr>
        <p:spPr bwMode="auto">
          <a:xfrm>
            <a:off x="63500" y="-407988"/>
            <a:ext cx="1495425" cy="8286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TextBox 4"/>
          <p:cNvSpPr txBox="1"/>
          <p:nvPr/>
        </p:nvSpPr>
        <p:spPr>
          <a:xfrm>
            <a:off x="2593571" y="1219200"/>
            <a:ext cx="6415958" cy="3236422"/>
          </a:xfrm>
          <a:prstGeom prst="rect">
            <a:avLst/>
          </a:prstGeom>
          <a:noFill/>
        </p:spPr>
        <p:txBody>
          <a:bodyPr wrap="square" rtlCol="0">
            <a:spAutoFit/>
          </a:bodyPr>
          <a:lstStyle/>
          <a:p>
            <a:pPr algn="ctr"/>
            <a:endParaRPr lang="en-US" sz="4000" i="1" dirty="0" smtClean="0">
              <a:latin typeface="Calibri" pitchFamily="34" charset="0"/>
              <a:cs typeface="Calibri" pitchFamily="34" charset="0"/>
            </a:endParaRPr>
          </a:p>
          <a:p>
            <a:pPr algn="ctr"/>
            <a:r>
              <a:rPr lang="en-US" sz="4000" i="1" dirty="0" smtClean="0">
                <a:latin typeface="Calibri" pitchFamily="34" charset="0"/>
                <a:cs typeface="Calibri" pitchFamily="34" charset="0"/>
              </a:rPr>
              <a:t>Employers </a:t>
            </a:r>
            <a:r>
              <a:rPr lang="en-US" sz="4000" i="1" dirty="0">
                <a:latin typeface="Calibri" pitchFamily="34" charset="0"/>
                <a:cs typeface="Calibri" pitchFamily="34" charset="0"/>
              </a:rPr>
              <a:t>can </a:t>
            </a:r>
            <a:endParaRPr lang="en-US" sz="4000" i="1" dirty="0" smtClean="0">
              <a:latin typeface="Calibri" pitchFamily="34" charset="0"/>
              <a:cs typeface="Calibri" pitchFamily="34" charset="0"/>
            </a:endParaRPr>
          </a:p>
          <a:p>
            <a:pPr algn="ctr"/>
            <a:r>
              <a:rPr lang="en-US" sz="4000" i="1" dirty="0" smtClean="0">
                <a:latin typeface="Calibri" pitchFamily="34" charset="0"/>
                <a:cs typeface="Calibri" pitchFamily="34" charset="0"/>
              </a:rPr>
              <a:t>discipline </a:t>
            </a:r>
            <a:r>
              <a:rPr lang="en-US" sz="4000" i="1" dirty="0">
                <a:latin typeface="Calibri" pitchFamily="34" charset="0"/>
                <a:cs typeface="Calibri" pitchFamily="34" charset="0"/>
              </a:rPr>
              <a:t>and/or terminate an </a:t>
            </a:r>
            <a:r>
              <a:rPr lang="en-US" sz="4000" i="1" dirty="0" err="1" smtClean="0">
                <a:latin typeface="Calibri" pitchFamily="34" charset="0"/>
                <a:cs typeface="Calibri" pitchFamily="34" charset="0"/>
              </a:rPr>
              <a:t>an</a:t>
            </a:r>
            <a:r>
              <a:rPr lang="en-US" sz="4000" i="1" dirty="0" smtClean="0">
                <a:latin typeface="Calibri" pitchFamily="34" charset="0"/>
                <a:cs typeface="Calibri" pitchFamily="34" charset="0"/>
              </a:rPr>
              <a:t> employee </a:t>
            </a:r>
            <a:r>
              <a:rPr lang="en-US" sz="4000" i="1" dirty="0">
                <a:latin typeface="Calibri" pitchFamily="34" charset="0"/>
                <a:cs typeface="Calibri" pitchFamily="34" charset="0"/>
              </a:rPr>
              <a:t>with a </a:t>
            </a:r>
            <a:r>
              <a:rPr lang="en-US" sz="4000" i="1" dirty="0" smtClean="0">
                <a:latin typeface="Calibri" pitchFamily="34" charset="0"/>
                <a:cs typeface="Calibri" pitchFamily="34" charset="0"/>
              </a:rPr>
              <a:t>disability</a:t>
            </a:r>
            <a:r>
              <a:rPr lang="en-US" sz="4000" i="1" dirty="0">
                <a:latin typeface="Calibri" pitchFamily="34" charset="0"/>
                <a:cs typeface="Calibri" pitchFamily="34" charset="0"/>
              </a:rPr>
              <a:t>.</a:t>
            </a:r>
          </a:p>
          <a:p>
            <a:pPr algn="ctr"/>
            <a:endParaRPr lang="en-US" sz="4000" i="1" dirty="0">
              <a:latin typeface="Calibri" pitchFamily="34" charset="0"/>
              <a:cs typeface="Calibri" pitchFamily="34" charset="0"/>
            </a:endParaRPr>
          </a:p>
        </p:txBody>
      </p:sp>
      <p:sp>
        <p:nvSpPr>
          <p:cNvPr id="9" name="Title 2"/>
          <p:cNvSpPr>
            <a:spLocks noGrp="1"/>
          </p:cNvSpPr>
          <p:nvPr>
            <p:ph type="title"/>
          </p:nvPr>
        </p:nvSpPr>
        <p:spPr>
          <a:xfrm>
            <a:off x="3352800" y="4419600"/>
            <a:ext cx="5499463" cy="990600"/>
          </a:xfrm>
        </p:spPr>
        <p:txBody>
          <a:bodyPr>
            <a:noAutofit/>
          </a:bodyPr>
          <a:lstStyle/>
          <a:p>
            <a:pPr algn="l"/>
            <a:r>
              <a:rPr lang="en-US" sz="2000" b="0" dirty="0" smtClean="0"/>
              <a:t>If the performance of an employee with a disability warrants discipline or termination based on a fair and equally applied performance standard, then this employee can be disciplined or terminated.  (But consider whether an accommodation is needed first)</a:t>
            </a:r>
            <a:endParaRPr lang="en-US" sz="2000" dirty="0"/>
          </a:p>
        </p:txBody>
      </p:sp>
      <p:pic>
        <p:nvPicPr>
          <p:cNvPr id="6" name="Picture 2" descr="http://maverickphilosopher.typepad.com/.a/6a010535ce1cf6970c0120a7e4dab1970b-320w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1600200"/>
            <a:ext cx="2156773" cy="3897327"/>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1"/>
          </p:nvPr>
        </p:nvSpPr>
        <p:spPr/>
        <p:txBody>
          <a:bodyPr/>
          <a:lstStyle/>
          <a:p>
            <a:fld id="{1B1E715D-2617-4890-9294-667741D25189}" type="slidenum">
              <a:rPr lang="en-US" smtClean="0"/>
              <a:pPr/>
              <a:t>26</a:t>
            </a:fld>
            <a:endParaRPr lang="en-US"/>
          </a:p>
        </p:txBody>
      </p:sp>
    </p:spTree>
    <p:extLst>
      <p:ext uri="{BB962C8B-B14F-4D97-AF65-F5344CB8AC3E}">
        <p14:creationId xmlns:p14="http://schemas.microsoft.com/office/powerpoint/2010/main" val="8205849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2503610" y="1295400"/>
            <a:ext cx="6640390" cy="4724400"/>
          </a:xfrm>
        </p:spPr>
        <p:txBody>
          <a:bodyPr>
            <a:normAutofit/>
          </a:bodyPr>
          <a:lstStyle/>
          <a:p>
            <a:pPr marL="0" indent="0">
              <a:buNone/>
            </a:pPr>
            <a:endParaRPr lang="en-US" sz="1600" dirty="0"/>
          </a:p>
          <a:p>
            <a:pPr marL="0" indent="0">
              <a:buNone/>
            </a:pPr>
            <a:endParaRPr lang="en-US" sz="1600" dirty="0"/>
          </a:p>
        </p:txBody>
      </p:sp>
      <p:sp>
        <p:nvSpPr>
          <p:cNvPr id="3" name="Title 2"/>
          <p:cNvSpPr>
            <a:spLocks noGrp="1"/>
          </p:cNvSpPr>
          <p:nvPr>
            <p:ph type="title"/>
          </p:nvPr>
        </p:nvSpPr>
        <p:spPr>
          <a:xfrm>
            <a:off x="457200" y="381000"/>
            <a:ext cx="7086600" cy="990600"/>
          </a:xfrm>
        </p:spPr>
        <p:txBody>
          <a:bodyPr>
            <a:normAutofit/>
          </a:bodyPr>
          <a:lstStyle/>
          <a:p>
            <a:pPr algn="l"/>
            <a:r>
              <a:rPr lang="en-US" sz="5400" dirty="0" smtClean="0"/>
              <a:t>Myth or Fact?</a:t>
            </a:r>
            <a:endParaRPr lang="en-US" sz="5400" dirty="0"/>
          </a:p>
        </p:txBody>
      </p:sp>
      <p:sp>
        <p:nvSpPr>
          <p:cNvPr id="4" name="AutoShape 2" descr="data:image/jpeg;base64,/9j/4AAQSkZJRgABAQAAAQABAAD/2wCEAAkGBhQSEBQUEhQWExUWGBcZFxgWFxcYGRcYGBYcFBoVGRgaHCYgGRkjGhoYIC8iJCcpLCwsHB8yNTwtNSY3LCsBCQoKDgwOGg8PGiwkHyQpKSw1LDAuKSwsLCksLCkpLCwsLCksLCwpLCwsLCwsKSwsLCwsLCk0LCwsKSksKSwsLP/AABEIAGUAuAMBIgACEQEDEQH/xAAcAAAABwEBAAAAAAAAAAAAAAAAAgMEBQYHAQj/xAA5EAACAgAFAgUDAgQEBgMAAAABAgMRAAQSITEFQQYTIlFhBzJxgZEUI0KxFlKhwRUzYnLR8FNjkv/EABoBAAIDAQEAAAAAAAAAAAAAAAIDAAEFBAb/xAAuEQACAgEDAwMCBAcAAAAAAAAAAQIRAxIhQQQTMRRRYQWRMnGxwSIjUoHh8PH/2gAMAwEAAhEDEQA/AMfk6FKoulPwskbNxdaVYtYAPbscIjpklA0KO+zKQPzvt+uNqzf1UkUFh5VAatjmWtq7BtNdtvjnfFO6h12SWYyqFaTQyB/V5LK0YUXE4K6w2pyft1dtgcMeOSdCVng97KVlOiTykLFE8jb7IpY7EA7DiiQP1GEst02SSTy0Ul7I08GwCSDdVVHn2xqXQfFcmVgWJLYbsdTKTZoGgYjpQhRS9t+b2mc59RndV/lK7aNzK7MC3pN6Iwqgh1J397GmyCXZn7C/V4uWZNF4NzTLGwjAEgBQtJEoYNxRZxzx+dsIT+Gp0lMRQGQafSrxt99Fd1Yg3Y79xjZcz4xVxpVVRNgFA3q7snSAOSdKjTZs3h70/wAdlXJdi6Fa0BFjHajqVNTbAiia3wXpsnsB6/DdWYPmOmNESJKBr+lo332rhuDfOEn6e4YqQLHI1J+2x5+OcegZfG2trbyiP/shdiF7gNqsk0OSRtx2C0njulKR7LQUeXHpIYki1jIfXq2AWjV9zuK9Nk9ivX4W6swTI+F8zMzrDC0rJRZY9LkAnTdKSSL224wZ/COcEhjOWm1gAsmhtQDcEjkA43XOT9Rl1eXCjxoCdcqxLqk3soNIYqu66xs1bWDZqubYPnFfNmeGWz/LGiXLy2ACiOrBo1YcoQbs1V7csZpy08nc9oa+DLYPD2YdtKQuxDFDQv1rytjaxz+N+MOMv4PzjhCMvIFewjMNCMQCaDvSk0D37Y3GDruWhmaVX0vIAHY5atSqDoX0nVtZ3LEna7ArDybxhk09SkSMQihVikAURhvL2b0rWth6R3HNY6OxkutLOddVhavUjz5L4czCsEaMhjqIW1shTTGrugb3+D7Y5/hzMamXyXJStQAvTfF1jdJeuZN3lcQqZJQodwHViV2U/wDLOkg0f2J1FcRHQuu5HpuoHM5rMOw3WgEU6vMvSauTVYLFjztX9MninBXJFw6jHkdRdmPjok2rSInLVdBSSRdWK5F+2DN0Kcb+VJW2+hqBPAJ4s/643g/UbKyQn+HdUlUqSk2XLErZLEKHGrgWdXc8nDHN/UKdWIgky4BPIy7AWaFkiQDYVvRJrtiY8Msn4STzwh5ZiJ6PLvcbCiQQRRBHIIO9/GDS9DnVA7QyKjbKxRgrEgtQY7HYE7HgE42dfqJmiaOZFCqLQLpY1vfJRdW4aiQBuDdB14g8bmWLy1eAkkamKu6g70bLNwSp2phRI9sE+nmgI9VjfJg38C/+Vv2Pfivf9PY4djw9mNejyJS+9oI3Lihq3ULY9Pq37b8Y3+bxXlEYBZoHjAAAETs4OkoapRuVNdttrI5gs39SJl0iKRGGtyfTLdCUqihXb/41RjvsSbu8DHDOXAcuohHkxTM5F42ZZFKMpIZWGllIqwyndeRzggyrXWk37Ub/AG5xq/ifxSuZWGUenMQksQ8SmGXcHRILIYnSPVpAosNtqZ9F8TrlHleORVJYtcsczFn9QHlFWtVIam4agvwBTxTXlBLNCXhmcf8ADn9u4HI3JFihybGBjb5fqbId0nyqmiLdc6wNsDQogopAG55522oYvszL7sfcz0MTt3O3bezW5O1cc4Vkbc8b3tYI5I2N7jnn47YaZFrDK12KIpdWo6gAOAU5PvwBydl2zDNQJJA4BJNduP8AT9K7Y0E7ZjzjSpigkPuTga8Ja8F8zDfAirHozGFVzeIvzcdEuGagXiT4Jv8AjbqgBXtZv5NnEt4WzsSZuJsxvGNW1FrZlKIoUbkl2UD5IxU0zOJjwzOpzuWV6KNKisDwVe0IP/62+arA5ZXBr4Lw4VHJF/JrMv1HyvrFS2u2yqVsbG5UYxoASoJdlqx71iq9e69FOjeblM1GoCP5jQEqt6lWR2BtVBDXY4BHBw58aZjyxLErGU+WurzyGbc6lVSGUqBVlypJbT6rXZXN9Rj/AIcOsh3W3eQs7Ky0Lay5IVhYUahttd2fJ5Jxb+T2OLG0r4KdHKfLSzuUXV8kqCf9cIEjBJ57LEXRdyNq5YsdrNbtdWasDtggjcqWA2F917VdAmzW10Dzj2MZVFfkjwU8dTkl4t/qPIMo0zpFEyRs7BdbmlAINn5bsBdkntd4lupfS/KZNA2azU7sbP8AKWFCB3bQ4kZgO5sACrOC+A2Rc6FmVddER+YdOmQMAWX3kCaqHJo40LxX1sQ5GR5FvZRVqAWY6QDqBWgfext3usY31DI+5Xwej+lYv5f5sx7xH4A/hpFWDMa5CC6xSKsUlDsjBjG7D29JPAvcYjocxqFkFWumBFEMLDKQdxvex965xcIvFUwzKSZyFGjPoGyki2M1FaJUVoGhwp0ojAbNdAyUHlxhR+T+SBeB+nzk5NcB/U8cVFPkkGkwVsxhqZcJu+NdyZjKA5bMYSabDcvghbAahigKvLffCTH53wmz/phEvgHIdGAuTgYZNKbrgDv747hWsd2yTB5ruK/Tmj7i+34wo0gJJAAFkgC6HsBqJNDjck/J5wgoJ4+T+gwZef8AzsPyT2GGLzZztN7CjPghOBKCpIPI5/vf4wW8Fdlaa8nScC8crHVxdk5DKcH5Fe+x/t+h/wB8J5iRVXjfvydq/PG+C5jNM7lieWJOwFk7nYABRfYUMck+sxxdeTpj08nv4NVzXiKsrDmZDIpzAV5Gjk8oFgnlMQ3BAZftvbkbbmLVGmy+Z0Ka8p2QEeo0PMNDvsCboWT+prK/UXOxRLCkyCJVCBBl4CCoFAHUhvjnEbn/ABfm510vOwQiiiBIlI/6liVQf1xhvCu5qT5s3I5/5bhXA9ee/wC+3t2I7VWHceeVUXQ24ILAht6bUVDcBNh8kmz8VSLOFABZr2O42Ha+P0xePC3gTP5yPX5aQROLV5ti3tpWmko+/pG4IvHoI9bCS3POz6Gd7bjdcwpdVW5D5iaCLBJMoKqB/msj23/fGseIumDNwSQljoctuq6jVsBQsbD/AGxB+F/p5BDmFaSR55I2VkoCOIeoqH0glmZWC2Ca3B3sEWjrUJSGeeOMCVV80ULDhaMiFe7EKRdAn0+22d1mRZq08Gl0GL06afJlPW+iaVnl0pEIiSulXQ6ivlAfzFUgEvqNk3W1c4qsgrti8w+Mos/mstloxq8zMRF2a/WiP5pHqFKpCXXcCtrJKfinwRLFI5yyxPCzagNSrJGFHrj/AJmkeWrWfusDT7bl0GRY01PawvqOOWRpw3ootH5/bCZxLdU6ZPlmUZiF4SRS2qgNpG9Mnpc9zve++IuXnGumpK0zHacXTQS9jx+wv9PbCbHB1AsWaFiyBZAvcgWLNdrGE5EFnSSRZokAEi9iRZokb1e2Bb3oNLawgQHV6gtAkXq3NgaRQ5770NsIMR7b3d32rivzvfxhwK3sXYoXexvmhz+D74bsuFtDk9hNuNucDHCawMAOVjtZdq25vjfji/b4wdJKw2SSt+MO4UjCa5H31FfLUHWfSTr1FSirqoVux3274mqhWjV4HS9VeogCoEWopUcYouACW9Pr4H3X7874QWQAVXcb2eAK01dbmt6vbnDdCKNncVQrnffe9qG/e+MFLVzgklwC0+RwWxIdF6eZ5vLUgGj3Wwa2KqzrrI50g3VkA1hz4BjjbPxieNZYlSZpEZBICqRM16f6iCBQ5s4vfT/EMflvInTcskKCVVUqmosbtiFUgRny2Vq1MSBsALxy9T1ChcTr6bpHkqRTuoeC2SGV9auysNBU6QTpLPl5IpFEkOYoBlVtmClR6iLrbJ3/AG/bb/TGof4ucMUzWSiZ2jjKUup1hR2f+YQjKFTRqrheffCL5+ESaYenZaawdKLlgzkIxVioRKcCilqaUgk86RlOUbo0/TSe6r7mZNFvf/tYIU/P+uNTzOch9KjosHmO6hY2yhVyp7jWFDH0uLXYbE8btxmMsIpXbp2V0xoreYuUTSxIQsgtq81RIDQJA0m7va9UU+QfTyrj7lb+lPQlznVFEgVo4UaVlaiGrSqqV7jWyn9MejHSx7/iv7d8UDKwzZNm05bKwWBqMQipKOyuAiMQzEcE7gcA4c5LxoZgQAykuAl5eX1qfMUiPS1uoMdmTahdgbXbyK9NAvE6smJ5QskakKJGL8d1KldXyPMEfPGoXuLxL5oHdlFsLquSNiVF9zQI+QMV7qPiOMMix5eSaTTr9EXnNGrGtTBDtegV6hqoVdWCf4xQ+XoieUkAssMM0pjDMyo0gUAxj0nZhq2NDbF2tgdLITpXgRYOpy5qNR5bxqIlXhZJyRLpHIUICQCNhNz6drSnRA1eb6rYahvV+UqEg/JX+2IifxSAVRIJTKyyssa5eQMEQgW4Z08vZq+fjUAeT+Lz5evSkYLKNLRSs+otp0mMKDqLNsV1DirvC55F5YyGOT2RI9V6IkqrDIBNH69SEVZVUXzLWtDC6BBsGQEbCsYx4v8ADD5HMmM6mQjVE7D717g1sXU0GquxoA41NPEkgBZogjEVpkgkhci9ZIaQHUDwdjv+N4ufxHFm3R5sgsuXLemabLyaCDsGV2BHpWr2ohWo74fg6xY5bX8oDN0Uskf3Mj0++E2OJ/x9FGufcQRrDEyQOioFC00YJICkrZN8E7jFcLY2Yz1RUjFljcJOLAzYRfCjN7bYSbF2RITY7VQ5u+/FVzVd+OcDBZMcwtj0GjNn498OI5yraloH1dhQDAqQAQa2Ygdx233wqmXodhv8c1xjogvj4r5J2r84JR23FvJvsNiMArRqqPtxhwYK2PIsfqDVYOY7Isk2fVte182T6jVntg/AKkTf0+U/xUhXUGGXmYEV20gizenUpK3vz82NQ8L+Hkn6dGhYK5zDyAEkFo4s0Q6mjZBR9J/7l+MUb6WtXUnCj7svOq0oH26CCQpoMdNkg/d3xaulzvrhy6RTJLlxmFGl2QETzq4SkBcgaUtjS0GYE7HGP1bSyW1x4NnpbeHTH38kx4kyiDNxznQ8TJEr9w0UryxSGx/TUoP6A9sR/U+gpEqoNJOWihiWSlDWjBnYEUVJaR9tVWfnEdJmszLl0y4glSRMr5HllVKl49SuFKm2FaBTOADuB7z2fy+YzSzkZaTL66apQARszHURqANpHx/m9+MzNrdqP9S+3J3Qio1q9n+oU9JC9UViQpOaJCkH1fy2IIYknZTsopdzte+IvM5KIdMjEbrOpeW3UFfuaMAesBiNGk3VMKO4IOJPqedzCzCf+EksTBkjosSAhs6grKhNqPzY4FmMjymaOW/hBl3Ml+aJWWSgWAFNsRVqeGO3AvBKTdp+bf22L0/hd7JL9y3ZrpcbZnOMG9bLlwyeWIwFWQsH8wqfOshh8UV25xCdByoWXpjELtHImy1wJ2PpP2iwPni+MSM0k7PN5OTIllKLM5nLBTGLUBXC0tPdrVgk7nEdkcpmo5Yx/BlpMuJ0hl8xVhKSnWpddO5CmrQ1dg1Yw2SbyN8f5OeNqH/Pagk0fodGKp5k0EsT/wAwKWCCERyNDTIdYDLIfT6l7isG6WqtmMsSqhjJMjMHYttC+pGY/eRMr78bA83h7nfC+YVjpjXMoxhZtMnkSBot9BfSQ8DHldjuffZCbpmagaKcQPM0cs0kqRkCw4Y0hf7qMlAe2o8jdUceRKN/6hmqP8XyRHS8rDqKEqi/8Ok9Uo1BQXitpNwWJJGofB5usHjQCXKadG2biB8qJo0+5hWlwGA3q63IxGZRp8qyaoJyxynkOFuNwaWmjPlsorSaut+d7wIupOvlyJDmpFimjkJkYSAKm5AcRIOOFXvya2wvT+G+H/c6NMrk14a+CZ6jlUXLSKZo2GYfOSI0ZZ0jj0iJms8UxBIAoEkdrLbOkS6XB8tkgjSWEuyOunSteWVKSxa9NMjCidybIxC53roMDxSaoyZMwVYnhZwDpKmiWV1DV6R6QefSAevIyACNVIjEQEciiFVLIxkjjKald/KX7mNUSL5LJb6q5RUIShpbXh/BU/FMxedbIJEEC3VfbHXF8/PfnviG0E3XYX+B/wCnEl1hy0pJq9MY242WtqFVQGI91x6LAqxRXweY6mV5pV7iWnbn8f799sEOHKIN73Pb8/Pxhu6e+GCrsaSPvWBhR0x3C9x6kqLNN0FtBYTZXbhvPGknggNp0k7r/VQ1L74ayZYxq5JjdF2LxujAkerSFvUT32rbnYi7xn/rVlFRvKy7ljZjVhCEB2X1+WbAIB2G9KNzq2pec8fxSZgTmOQOYmia/LKhSKoIV0sKJGlhp42JF4R35DV00fApmOjSBPN8uo/SNakMh1ekEMCRue39sKdK6O828SRyHzET1PQto5HAI2sEJzqFFQN7wv4T+pWXy8fkTZcNDcjVpST1loymlGof0EkbDUQdqozafVrpoYFcrLHosoVWH0tfIW6FrakjcAtp3Jsn1DcaBXS07sb5PwPmwzvHLBlzGnr05idSqqoDsXRDsdJY+qvbbYNoMrnMxFvm5PL2vXmMwygk1poEiwb9xsd/ZbMfVfKvGFaKRmKsrsREusFmbQQijSrXuFNEc2bJlemfWDIx5dAIzG4K6oxCroaYFiGYqQWFmjdEjcjC+77oZ2fZlBGZeh/Mkqht5slHbY/d+2OM5/zN8Wzf+cN5eoxs7lSqqWYgWLAZ2ZR77ChhGXOJzrU+2/t+N8cbseOTIb+5u39TD+xvBZMzwC5/Gom/erO2I4dQuzsB+dxXuO/6c/GGssiFi138b3f5wavkqiXlzG+7H9z+2No+jqySZCpEBjTMOY2ZdVgKCav2kJAI/wCr238/nOb2SSfauK4xoXg/6mjJ5SJC7akc2BpbVFcjhFBQgNrc6mYi1Iq9OC3IlRpXVvBDCRpleMqoLG1YPIQWbQwHpUcKWu/cXijT9EimzxYyMYpZ5BcUrekBmVaZWokhVY/93zhDM/VoNJI/8RMVlFPD5QCqFsIUYSjSdJ9S8N72bB/D/XOl5RpSJkJbRoqLMnSt6yruAdVE0NiRp5PGF6HwGXLwp4fSNEY6zIFAOuWaRdeylgjOV3qxYP3bcYQ8UeFiyhoCySKQvoeRbUmuzDdbGIBvqyimPToaOQadIk0ukgINytpBEYJUekeqmN+7nN/WXL6v+Q72TuJ4lF8d0sD5Nf64HRIZaJnoXQ/4d1eaaaVXZYrLuwUuQlOrObBNDYGudsUaJs7K6lmkQObKxyaVUHlUUP6V3AG/cYeSfVeB9SvBwwo+cSpF6gdJjBYBtzRUmhQHZ14l+rOUmiRSjTkEEWugIdJBKkdyaG2wqxuAcOw/wXasTmjrSSZW8zlGkMkjhgQAzs7qeQa9RPwRv8dhiJliYSeWVIksDRR1bjUPTV8EHjjF9k+o+Rj0KCwKmyVhX1KUIBCnZD9p2JP2htgVwB9d4EJK5aViSxsyoCDwCaXkhQTR21EDjfq7/sjl9KuWZ9nYXiLCRHQglSGRgbuiu45wiVeRvSoBaiKFA32HtuDtfPtiwda8fQ5rMJOYliZWdjsrn+kpQb0SMNJskKdxpqrwXo/1ChyjtPDE7TNIxqQKwVD6QFkYs4JUsCK5qywAAF5mHHBFEK3TW/qaJd1AJlQBiyhxpbgit74HF3QIxqWX+ruTNskZumFOMrCQw0nVqLWb4FVRU82NPcTusLsxMGJxzAwMJHAwMDAxCAx3AwMQgMDAwMSyjmBgYGIWDHccwMQh0YGBgYogLwLwMDFkBgYGBiEBgYGBiEBgYGBiEBeBgYGIQ//Z"/>
          <p:cNvSpPr>
            <a:spLocks noChangeAspect="1" noChangeArrowheads="1"/>
          </p:cNvSpPr>
          <p:nvPr/>
        </p:nvSpPr>
        <p:spPr bwMode="auto">
          <a:xfrm>
            <a:off x="63500" y="-407988"/>
            <a:ext cx="1495425" cy="8286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TextBox 4"/>
          <p:cNvSpPr txBox="1"/>
          <p:nvPr/>
        </p:nvSpPr>
        <p:spPr>
          <a:xfrm>
            <a:off x="2132850" y="1582271"/>
            <a:ext cx="5279146" cy="4401205"/>
          </a:xfrm>
          <a:prstGeom prst="rect">
            <a:avLst/>
          </a:prstGeom>
          <a:noFill/>
        </p:spPr>
        <p:txBody>
          <a:bodyPr wrap="square" rtlCol="0">
            <a:spAutoFit/>
          </a:bodyPr>
          <a:lstStyle/>
          <a:p>
            <a:pPr algn="ctr"/>
            <a:r>
              <a:rPr lang="en-US" sz="4000" i="1" dirty="0" smtClean="0">
                <a:latin typeface="Calibri" pitchFamily="34" charset="0"/>
                <a:cs typeface="Calibri" pitchFamily="34" charset="0"/>
              </a:rPr>
              <a:t>An employer cannot take measures to prevent a dangerous situation if this measure would impact the rights of people with disabilities.</a:t>
            </a:r>
            <a:endParaRPr lang="en-US" sz="4000" i="1" dirty="0">
              <a:latin typeface="Calibri" pitchFamily="34" charset="0"/>
              <a:cs typeface="Calibri" pitchFamily="34" charset="0"/>
            </a:endParaRPr>
          </a:p>
        </p:txBody>
      </p:sp>
      <p:pic>
        <p:nvPicPr>
          <p:cNvPr id="8" name="Picture 2" descr="http://maverickphilosopher.typepad.com/.a/6a010535ce1cf6970c0120a7e4dab1970b-320w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11996" y="2506842"/>
            <a:ext cx="1349406" cy="24384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ttp://t1.gstatic.com/images?q=tbn:ANd9GcSLDYq8wvVqmYErk1K1Q9JiNcCED7mCve2ObUbe_umksmA0OxnujxuHYZNh"/>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2743268"/>
            <a:ext cx="1578854" cy="1463659"/>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11"/>
          </p:nvPr>
        </p:nvSpPr>
        <p:spPr/>
        <p:txBody>
          <a:bodyPr/>
          <a:lstStyle/>
          <a:p>
            <a:fld id="{1B1E715D-2617-4890-9294-667741D25189}" type="slidenum">
              <a:rPr lang="en-US" smtClean="0"/>
              <a:pPr/>
              <a:t>27</a:t>
            </a:fld>
            <a:endParaRPr lang="en-US"/>
          </a:p>
        </p:txBody>
      </p:sp>
    </p:spTree>
    <p:extLst>
      <p:ext uri="{BB962C8B-B14F-4D97-AF65-F5344CB8AC3E}">
        <p14:creationId xmlns:p14="http://schemas.microsoft.com/office/powerpoint/2010/main" val="8552346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data:image/jpeg;base64,/9j/4AAQSkZJRgABAQAAAQABAAD/2wCEAAkGBhQSEBQUEhQWExUWGBcZFxgWFxcYGRcYGBYcFBoVGRgaHCYgGRkjGhoYIC8iJCcpLCwsHB8yNTwtNSY3LCsBCQoKDgwOGg8PGiwkHyQpKSw1LDAuKSwsLCksLCkpLCwsLCksLCwpLCwsLCwsKSwsLCwsLCk0LCwsKSksKSwsLP/AABEIAGUAuAMBIgACEQEDEQH/xAAcAAAABwEBAAAAAAAAAAAAAAAAAgMEBQYHAQj/xAA5EAACAgAFAgUDAgQEBgMAAAABAgMRAAQSITEFQQYTIlFhBzJxgZEUI0KxFlKhwRUzYnLR8FNjkv/EABoBAAIDAQEAAAAAAAAAAAAAAAIDAAEFBAb/xAAuEQACAgEDAwMCBAcAAAAAAAAAAQIRAxIhQQQTMRRRYQWRMnGxwSIjUoHh8PH/2gAMAwEAAhEDEQA/AMfk6FKoulPwskbNxdaVYtYAPbscIjpklA0KO+zKQPzvt+uNqzf1UkUFh5VAatjmWtq7BtNdtvjnfFO6h12SWYyqFaTQyB/V5LK0YUXE4K6w2pyft1dtgcMeOSdCVng97KVlOiTykLFE8jb7IpY7EA7DiiQP1GEst02SSTy0Ul7I08GwCSDdVVHn2xqXQfFcmVgWJLYbsdTKTZoGgYjpQhRS9t+b2mc59RndV/lK7aNzK7MC3pN6Iwqgh1J397GmyCXZn7C/V4uWZNF4NzTLGwjAEgBQtJEoYNxRZxzx+dsIT+Gp0lMRQGQafSrxt99Fd1Yg3Y79xjZcz4xVxpVVRNgFA3q7snSAOSdKjTZs3h70/wAdlXJdi6Fa0BFjHajqVNTbAiia3wXpsnsB6/DdWYPmOmNESJKBr+lo332rhuDfOEn6e4YqQLHI1J+2x5+OcegZfG2trbyiP/shdiF7gNqsk0OSRtx2C0njulKR7LQUeXHpIYki1jIfXq2AWjV9zuK9Nk9ivX4W6swTI+F8zMzrDC0rJRZY9LkAnTdKSSL224wZ/COcEhjOWm1gAsmhtQDcEjkA43XOT9Rl1eXCjxoCdcqxLqk3soNIYqu66xs1bWDZqubYPnFfNmeGWz/LGiXLy2ACiOrBo1YcoQbs1V7csZpy08nc9oa+DLYPD2YdtKQuxDFDQv1rytjaxz+N+MOMv4PzjhCMvIFewjMNCMQCaDvSk0D37Y3GDruWhmaVX0vIAHY5atSqDoX0nVtZ3LEna7ArDybxhk09SkSMQihVikAURhvL2b0rWth6R3HNY6OxkutLOddVhavUjz5L4czCsEaMhjqIW1shTTGrugb3+D7Y5/hzMamXyXJStQAvTfF1jdJeuZN3lcQqZJQodwHViV2U/wDLOkg0f2J1FcRHQuu5HpuoHM5rMOw3WgEU6vMvSauTVYLFjztX9MninBXJFw6jHkdRdmPjok2rSInLVdBSSRdWK5F+2DN0Kcb+VJW2+hqBPAJ4s/643g/UbKyQn+HdUlUqSk2XLErZLEKHGrgWdXc8nDHN/UKdWIgky4BPIy7AWaFkiQDYVvRJrtiY8Msn4STzwh5ZiJ6PLvcbCiQQRRBHIIO9/GDS9DnVA7QyKjbKxRgrEgtQY7HYE7HgE42dfqJmiaOZFCqLQLpY1vfJRdW4aiQBuDdB14g8bmWLy1eAkkamKu6g70bLNwSp2phRI9sE+nmgI9VjfJg38C/+Vv2Pfivf9PY4djw9mNejyJS+9oI3Lihq3ULY9Pq37b8Y3+bxXlEYBZoHjAAAETs4OkoapRuVNdttrI5gs39SJl0iKRGGtyfTLdCUqihXb/41RjvsSbu8DHDOXAcuohHkxTM5F42ZZFKMpIZWGllIqwyndeRzggyrXWk37Ub/AG5xq/ifxSuZWGUenMQksQ8SmGXcHRILIYnSPVpAosNtqZ9F8TrlHleORVJYtcsczFn9QHlFWtVIam4agvwBTxTXlBLNCXhmcf8ADn9u4HI3JFihybGBjb5fqbId0nyqmiLdc6wNsDQogopAG55522oYvszL7sfcz0MTt3O3bezW5O1cc4Vkbc8b3tYI5I2N7jnn47YaZFrDK12KIpdWo6gAOAU5PvwBydl2zDNQJJA4BJNduP8AT9K7Y0E7ZjzjSpigkPuTga8Ja8F8zDfAirHozGFVzeIvzcdEuGagXiT4Jv8AjbqgBXtZv5NnEt4WzsSZuJsxvGNW1FrZlKIoUbkl2UD5IxU0zOJjwzOpzuWV6KNKisDwVe0IP/62+arA5ZXBr4Lw4VHJF/JrMv1HyvrFS2u2yqVsbG5UYxoASoJdlqx71iq9e69FOjeblM1GoCP5jQEqt6lWR2BtVBDXY4BHBw58aZjyxLErGU+WurzyGbc6lVSGUqBVlypJbT6rXZXN9Rj/AIcOsh3W3eQs7Ky0Lay5IVhYUahttd2fJ5Jxb+T2OLG0r4KdHKfLSzuUXV8kqCf9cIEjBJ57LEXRdyNq5YsdrNbtdWasDtggjcqWA2F917VdAmzW10Dzj2MZVFfkjwU8dTkl4t/qPIMo0zpFEyRs7BdbmlAINn5bsBdkntd4lupfS/KZNA2azU7sbP8AKWFCB3bQ4kZgO5sACrOC+A2Rc6FmVddER+YdOmQMAWX3kCaqHJo40LxX1sQ5GR5FvZRVqAWY6QDqBWgfext3usY31DI+5Xwej+lYv5f5sx7xH4A/hpFWDMa5CC6xSKsUlDsjBjG7D29JPAvcYjocxqFkFWumBFEMLDKQdxvex965xcIvFUwzKSZyFGjPoGyki2M1FaJUVoGhwp0ojAbNdAyUHlxhR+T+SBeB+nzk5NcB/U8cVFPkkGkwVsxhqZcJu+NdyZjKA5bMYSabDcvghbAahigKvLffCTH53wmz/phEvgHIdGAuTgYZNKbrgDv747hWsd2yTB5ruK/Tmj7i+34wo0gJJAAFkgC6HsBqJNDjck/J5wgoJ4+T+gwZef8AzsPyT2GGLzZztN7CjPghOBKCpIPI5/vf4wW8Fdlaa8nScC8crHVxdk5DKcH5Fe+x/t+h/wB8J5iRVXjfvydq/PG+C5jNM7lieWJOwFk7nYABRfYUMck+sxxdeTpj08nv4NVzXiKsrDmZDIpzAV5Gjk8oFgnlMQ3BAZftvbkbbmLVGmy+Z0Ka8p2QEeo0PMNDvsCboWT+prK/UXOxRLCkyCJVCBBl4CCoFAHUhvjnEbn/ABfm510vOwQiiiBIlI/6liVQf1xhvCu5qT5s3I5/5bhXA9ee/wC+3t2I7VWHceeVUXQ24ILAht6bUVDcBNh8kmz8VSLOFABZr2O42Ha+P0xePC3gTP5yPX5aQROLV5ti3tpWmko+/pG4IvHoI9bCS3POz6Gd7bjdcwpdVW5D5iaCLBJMoKqB/msj23/fGseIumDNwSQljoctuq6jVsBQsbD/AGxB+F/p5BDmFaSR55I2VkoCOIeoqH0glmZWC2Ca3B3sEWjrUJSGeeOMCVV80ULDhaMiFe7EKRdAn0+22d1mRZq08Gl0GL06afJlPW+iaVnl0pEIiSulXQ6ivlAfzFUgEvqNk3W1c4qsgrti8w+Mos/mstloxq8zMRF2a/WiP5pHqFKpCXXcCtrJKfinwRLFI5yyxPCzagNSrJGFHrj/AJmkeWrWfusDT7bl0GRY01PawvqOOWRpw3ootH5/bCZxLdU6ZPlmUZiF4SRS2qgNpG9Mnpc9zve++IuXnGumpK0zHacXTQS9jx+wv9PbCbHB1AsWaFiyBZAvcgWLNdrGE5EFnSSRZokAEi9iRZokb1e2Bb3oNLawgQHV6gtAkXq3NgaRQ5770NsIMR7b3d32rivzvfxhwK3sXYoXexvmhz+D74bsuFtDk9hNuNucDHCawMAOVjtZdq25vjfji/b4wdJKw2SSt+MO4UjCa5H31FfLUHWfSTr1FSirqoVux3274mqhWjV4HS9VeogCoEWopUcYouACW9Pr4H3X7874QWQAVXcb2eAK01dbmt6vbnDdCKNncVQrnffe9qG/e+MFLVzgklwC0+RwWxIdF6eZ5vLUgGj3Wwa2KqzrrI50g3VkA1hz4BjjbPxieNZYlSZpEZBICqRM16f6iCBQ5s4vfT/EMflvInTcskKCVVUqmosbtiFUgRny2Vq1MSBsALxy9T1ChcTr6bpHkqRTuoeC2SGV9auysNBU6QTpLPl5IpFEkOYoBlVtmClR6iLrbJ3/AG/bb/TGof4ucMUzWSiZ2jjKUup1hR2f+YQjKFTRqrheffCL5+ESaYenZaawdKLlgzkIxVioRKcCilqaUgk86RlOUbo0/TSe6r7mZNFvf/tYIU/P+uNTzOch9KjosHmO6hY2yhVyp7jWFDH0uLXYbE8btxmMsIpXbp2V0xoreYuUTSxIQsgtq81RIDQJA0m7va9UU+QfTyrj7lb+lPQlznVFEgVo4UaVlaiGrSqqV7jWyn9MejHSx7/iv7d8UDKwzZNm05bKwWBqMQipKOyuAiMQzEcE7gcA4c5LxoZgQAykuAl5eX1qfMUiPS1uoMdmTahdgbXbyK9NAvE6smJ5QskakKJGL8d1KldXyPMEfPGoXuLxL5oHdlFsLquSNiVF9zQI+QMV7qPiOMMix5eSaTTr9EXnNGrGtTBDtegV6hqoVdWCf4xQ+XoieUkAssMM0pjDMyo0gUAxj0nZhq2NDbF2tgdLITpXgRYOpy5qNR5bxqIlXhZJyRLpHIUICQCNhNz6drSnRA1eb6rYahvV+UqEg/JX+2IifxSAVRIJTKyyssa5eQMEQgW4Z08vZq+fjUAeT+Lz5evSkYLKNLRSs+otp0mMKDqLNsV1DirvC55F5YyGOT2RI9V6IkqrDIBNH69SEVZVUXzLWtDC6BBsGQEbCsYx4v8ADD5HMmM6mQjVE7D717g1sXU0GquxoA41NPEkgBZogjEVpkgkhci9ZIaQHUDwdjv+N4ufxHFm3R5sgsuXLemabLyaCDsGV2BHpWr2ohWo74fg6xY5bX8oDN0Uskf3Mj0++E2OJ/x9FGufcQRrDEyQOioFC00YJICkrZN8E7jFcLY2Yz1RUjFljcJOLAzYRfCjN7bYSbF2RITY7VQ5u+/FVzVd+OcDBZMcwtj0GjNn498OI5yraloH1dhQDAqQAQa2Ygdx233wqmXodhv8c1xjogvj4r5J2r84JR23FvJvsNiMArRqqPtxhwYK2PIsfqDVYOY7Isk2fVte182T6jVntg/AKkTf0+U/xUhXUGGXmYEV20gizenUpK3vz82NQ8L+Hkn6dGhYK5zDyAEkFo4s0Q6mjZBR9J/7l+MUb6WtXUnCj7svOq0oH26CCQpoMdNkg/d3xaulzvrhy6RTJLlxmFGl2QETzq4SkBcgaUtjS0GYE7HGP1bSyW1x4NnpbeHTH38kx4kyiDNxznQ8TJEr9w0UryxSGx/TUoP6A9sR/U+gpEqoNJOWihiWSlDWjBnYEUVJaR9tVWfnEdJmszLl0y4glSRMr5HllVKl49SuFKm2FaBTOADuB7z2fy+YzSzkZaTL66apQARszHURqANpHx/m9+MzNrdqP9S+3J3Qio1q9n+oU9JC9UViQpOaJCkH1fy2IIYknZTsopdzte+IvM5KIdMjEbrOpeW3UFfuaMAesBiNGk3VMKO4IOJPqedzCzCf+EksTBkjosSAhs6grKhNqPzY4FmMjymaOW/hBl3Ml+aJWWSgWAFNsRVqeGO3AvBKTdp+bf22L0/hd7JL9y3ZrpcbZnOMG9bLlwyeWIwFWQsH8wqfOshh8UV25xCdByoWXpjELtHImy1wJ2PpP2iwPni+MSM0k7PN5OTIllKLM5nLBTGLUBXC0tPdrVgk7nEdkcpmo5Yx/BlpMuJ0hl8xVhKSnWpddO5CmrQ1dg1Yw2SbyN8f5OeNqH/Pagk0fodGKp5k0EsT/wAwKWCCERyNDTIdYDLIfT6l7isG6WqtmMsSqhjJMjMHYttC+pGY/eRMr78bA83h7nfC+YVjpjXMoxhZtMnkSBot9BfSQ8DHldjuffZCbpmagaKcQPM0cs0kqRkCw4Y0hf7qMlAe2o8jdUceRKN/6hmqP8XyRHS8rDqKEqi/8Ok9Uo1BQXitpNwWJJGofB5usHjQCXKadG2biB8qJo0+5hWlwGA3q63IxGZRp8qyaoJyxynkOFuNwaWmjPlsorSaut+d7wIupOvlyJDmpFimjkJkYSAKm5AcRIOOFXvya2wvT+G+H/c6NMrk14a+CZ6jlUXLSKZo2GYfOSI0ZZ0jj0iJms8UxBIAoEkdrLbOkS6XB8tkgjSWEuyOunSteWVKSxa9NMjCidybIxC53roMDxSaoyZMwVYnhZwDpKmiWV1DV6R6QefSAevIyACNVIjEQEciiFVLIxkjjKald/KX7mNUSL5LJb6q5RUIShpbXh/BU/FMxedbIJEEC3VfbHXF8/PfnviG0E3XYX+B/wCnEl1hy0pJq9MY242WtqFVQGI91x6LAqxRXweY6mV5pV7iWnbn8f799sEOHKIN73Pb8/Pxhu6e+GCrsaSPvWBhR0x3C9x6kqLNN0FtBYTZXbhvPGknggNp0k7r/VQ1L74ayZYxq5JjdF2LxujAkerSFvUT32rbnYi7xn/rVlFRvKy7ljZjVhCEB2X1+WbAIB2G9KNzq2pec8fxSZgTmOQOYmia/LKhSKoIV0sKJGlhp42JF4R35DV00fApmOjSBPN8uo/SNakMh1ekEMCRue39sKdK6O828SRyHzET1PQto5HAI2sEJzqFFQN7wv4T+pWXy8fkTZcNDcjVpST1loymlGof0EkbDUQdqozafVrpoYFcrLHosoVWH0tfIW6FrakjcAtp3Jsn1DcaBXS07sb5PwPmwzvHLBlzGnr05idSqqoDsXRDsdJY+qvbbYNoMrnMxFvm5PL2vXmMwygk1poEiwb9xsd/ZbMfVfKvGFaKRmKsrsREusFmbQQijSrXuFNEc2bJlemfWDIx5dAIzG4K6oxCroaYFiGYqQWFmjdEjcjC+77oZ2fZlBGZeh/Mkqht5slHbY/d+2OM5/zN8Wzf+cN5eoxs7lSqqWYgWLAZ2ZR77ChhGXOJzrU+2/t+N8cbseOTIb+5u39TD+xvBZMzwC5/Gom/erO2I4dQuzsB+dxXuO/6c/GGssiFi138b3f5wavkqiXlzG+7H9z+2No+jqySZCpEBjTMOY2ZdVgKCav2kJAI/wCr238/nOb2SSfauK4xoXg/6mjJ5SJC7akc2BpbVFcjhFBQgNrc6mYi1Iq9OC3IlRpXVvBDCRpleMqoLG1YPIQWbQwHpUcKWu/cXijT9EimzxYyMYpZ5BcUrekBmVaZWokhVY/93zhDM/VoNJI/8RMVlFPD5QCqFsIUYSjSdJ9S8N72bB/D/XOl5RpSJkJbRoqLMnSt6yruAdVE0NiRp5PGF6HwGXLwp4fSNEY6zIFAOuWaRdeylgjOV3qxYP3bcYQ8UeFiyhoCySKQvoeRbUmuzDdbGIBvqyimPToaOQadIk0ukgINytpBEYJUekeqmN+7nN/WXL6v+Q72TuJ4lF8d0sD5Nf64HRIZaJnoXQ/4d1eaaaVXZYrLuwUuQlOrObBNDYGudsUaJs7K6lmkQObKxyaVUHlUUP6V3AG/cYeSfVeB9SvBwwo+cSpF6gdJjBYBtzRUmhQHZ14l+rOUmiRSjTkEEWugIdJBKkdyaG2wqxuAcOw/wXasTmjrSSZW8zlGkMkjhgQAzs7qeQa9RPwRv8dhiJliYSeWVIksDRR1bjUPTV8EHjjF9k+o+Rj0KCwKmyVhX1KUIBCnZD9p2JP2htgVwB9d4EJK5aViSxsyoCDwCaXkhQTR21EDjfq7/sjl9KuWZ9nYXiLCRHQglSGRgbuiu45wiVeRvSoBaiKFA32HtuDtfPtiwda8fQ5rMJOYliZWdjsrn+kpQb0SMNJskKdxpqrwXo/1ChyjtPDE7TNIxqQKwVD6QFkYs4JUsCK5qywAAF5mHHBFEK3TW/qaJd1AJlQBiyhxpbgit74HF3QIxqWX+ruTNskZumFOMrCQw0nVqLWb4FVRU82NPcTusLsxMGJxzAwMJHAwMDAxCAx3AwMQgMDAwMSyjmBgYGIWDHccwMQh0YGBgYogLwLwMDFkBgYGBiEBgYGBiEBgYGBiEBeBgYGIQ//Z"/>
          <p:cNvSpPr>
            <a:spLocks noChangeAspect="1" noChangeArrowheads="1"/>
          </p:cNvSpPr>
          <p:nvPr/>
        </p:nvSpPr>
        <p:spPr bwMode="auto">
          <a:xfrm>
            <a:off x="63500" y="-407988"/>
            <a:ext cx="1495425" cy="8286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TextBox 4"/>
          <p:cNvSpPr txBox="1"/>
          <p:nvPr/>
        </p:nvSpPr>
        <p:spPr>
          <a:xfrm>
            <a:off x="2143125" y="1447800"/>
            <a:ext cx="6705600" cy="4893647"/>
          </a:xfrm>
          <a:prstGeom prst="rect">
            <a:avLst/>
          </a:prstGeom>
          <a:noFill/>
        </p:spPr>
        <p:txBody>
          <a:bodyPr wrap="square" rtlCol="0">
            <a:spAutoFit/>
          </a:bodyPr>
          <a:lstStyle/>
          <a:p>
            <a:pPr algn="ctr"/>
            <a:endParaRPr lang="en-US" sz="3600" i="1" dirty="0" smtClean="0">
              <a:latin typeface="Calibri" pitchFamily="34" charset="0"/>
              <a:cs typeface="Calibri" pitchFamily="34" charset="0"/>
            </a:endParaRPr>
          </a:p>
          <a:p>
            <a:pPr algn="ctr"/>
            <a:r>
              <a:rPr lang="en-US" sz="3600" i="1" dirty="0" smtClean="0">
                <a:latin typeface="Calibri" pitchFamily="34" charset="0"/>
                <a:cs typeface="Calibri" pitchFamily="34" charset="0"/>
              </a:rPr>
              <a:t>Employers cannot take </a:t>
            </a:r>
          </a:p>
          <a:p>
            <a:pPr algn="ctr"/>
            <a:r>
              <a:rPr lang="en-US" sz="3600" i="1" dirty="0" smtClean="0">
                <a:latin typeface="Calibri" pitchFamily="34" charset="0"/>
                <a:cs typeface="Calibri" pitchFamily="34" charset="0"/>
              </a:rPr>
              <a:t>measures to prevent a dangerous situation if this effects the rights of people with disabilities.</a:t>
            </a:r>
          </a:p>
          <a:p>
            <a:pPr algn="ctr"/>
            <a:endParaRPr lang="en-US" sz="3600" i="1" dirty="0">
              <a:latin typeface="Calibri" pitchFamily="34" charset="0"/>
              <a:cs typeface="Calibri" pitchFamily="34" charset="0"/>
            </a:endParaRPr>
          </a:p>
          <a:p>
            <a:r>
              <a:rPr lang="en-US" sz="2400" dirty="0" smtClean="0">
                <a:latin typeface="Calibri" pitchFamily="34" charset="0"/>
                <a:cs typeface="Calibri" pitchFamily="34" charset="0"/>
              </a:rPr>
              <a:t>A credible, legitimate direct threat can “trump” the ADA.  But this threat must be based on real evidence, not vague suppositions or ungrounded fears that “something could happen.”</a:t>
            </a:r>
            <a:endParaRPr lang="en-US" sz="2400" dirty="0">
              <a:latin typeface="Calibri" pitchFamily="34" charset="0"/>
              <a:cs typeface="Calibri" pitchFamily="34" charset="0"/>
            </a:endParaRPr>
          </a:p>
        </p:txBody>
      </p:sp>
      <p:pic>
        <p:nvPicPr>
          <p:cNvPr id="8" name="Picture 4" descr="http://t1.gstatic.com/images?q=tbn:ANd9GcSLDYq8wvVqmYErk1K1Q9JiNcCED7mCve2ObUbe_umksmA0OxnujxuHYZN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0143" y="2514600"/>
            <a:ext cx="1762125" cy="1633559"/>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1"/>
          </p:nvPr>
        </p:nvSpPr>
        <p:spPr/>
        <p:txBody>
          <a:bodyPr/>
          <a:lstStyle/>
          <a:p>
            <a:fld id="{1B1E715D-2617-4890-9294-667741D25189}" type="slidenum">
              <a:rPr lang="en-US" smtClean="0"/>
              <a:pPr/>
              <a:t>28</a:t>
            </a:fld>
            <a:endParaRPr lang="en-US"/>
          </a:p>
        </p:txBody>
      </p:sp>
    </p:spTree>
    <p:extLst>
      <p:ext uri="{BB962C8B-B14F-4D97-AF65-F5344CB8AC3E}">
        <p14:creationId xmlns:p14="http://schemas.microsoft.com/office/powerpoint/2010/main" val="34941748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81000"/>
            <a:ext cx="7086600" cy="990600"/>
          </a:xfrm>
        </p:spPr>
        <p:txBody>
          <a:bodyPr>
            <a:normAutofit/>
          </a:bodyPr>
          <a:lstStyle/>
          <a:p>
            <a:pPr algn="l"/>
            <a:r>
              <a:rPr lang="en-US" sz="5400" dirty="0" smtClean="0"/>
              <a:t>Myth or Fact?</a:t>
            </a:r>
            <a:endParaRPr lang="en-US" sz="5400" dirty="0"/>
          </a:p>
        </p:txBody>
      </p:sp>
      <p:sp>
        <p:nvSpPr>
          <p:cNvPr id="4" name="AutoShape 2" descr="data:image/jpeg;base64,/9j/4AAQSkZJRgABAQAAAQABAAD/2wCEAAkGBhQSEBQUEhQWExUWGBcZFxgWFxcYGRcYGBYcFBoVGRgaHCYgGRkjGhoYIC8iJCcpLCwsHB8yNTwtNSY3LCsBCQoKDgwOGg8PGiwkHyQpKSw1LDAuKSwsLCksLCkpLCwsLCksLCwpLCwsLCwsKSwsLCwsLCk0LCwsKSksKSwsLP/AABEIAGUAuAMBIgACEQEDEQH/xAAcAAAABwEBAAAAAAAAAAAAAAAAAgMEBQYHAQj/xAA5EAACAgAFAgUDAgQEBgMAAAABAgMRAAQSITEFQQYTIlFhBzJxgZEUI0KxFlKhwRUzYnLR8FNjkv/EABoBAAIDAQEAAAAAAAAAAAAAAAIDAAEFBAb/xAAuEQACAgEDAwMCBAcAAAAAAAAAAQIRAxIhQQQTMRRRYQWRMnGxwSIjUoHh8PH/2gAMAwEAAhEDEQA/AMfk6FKoulPwskbNxdaVYtYAPbscIjpklA0KO+zKQPzvt+uNqzf1UkUFh5VAatjmWtq7BtNdtvjnfFO6h12SWYyqFaTQyB/V5LK0YUXE4K6w2pyft1dtgcMeOSdCVng97KVlOiTykLFE8jb7IpY7EA7DiiQP1GEst02SSTy0Ul7I08GwCSDdVVHn2xqXQfFcmVgWJLYbsdTKTZoGgYjpQhRS9t+b2mc59RndV/lK7aNzK7MC3pN6Iwqgh1J397GmyCXZn7C/V4uWZNF4NzTLGwjAEgBQtJEoYNxRZxzx+dsIT+Gp0lMRQGQafSrxt99Fd1Yg3Y79xjZcz4xVxpVVRNgFA3q7snSAOSdKjTZs3h70/wAdlXJdi6Fa0BFjHajqVNTbAiia3wXpsnsB6/DdWYPmOmNESJKBr+lo332rhuDfOEn6e4YqQLHI1J+2x5+OcegZfG2trbyiP/shdiF7gNqsk0OSRtx2C0njulKR7LQUeXHpIYki1jIfXq2AWjV9zuK9Nk9ivX4W6swTI+F8zMzrDC0rJRZY9LkAnTdKSSL224wZ/COcEhjOWm1gAsmhtQDcEjkA43XOT9Rl1eXCjxoCdcqxLqk3soNIYqu66xs1bWDZqubYPnFfNmeGWz/LGiXLy2ACiOrBo1YcoQbs1V7csZpy08nc9oa+DLYPD2YdtKQuxDFDQv1rytjaxz+N+MOMv4PzjhCMvIFewjMNCMQCaDvSk0D37Y3GDruWhmaVX0vIAHY5atSqDoX0nVtZ3LEna7ArDybxhk09SkSMQihVikAURhvL2b0rWth6R3HNY6OxkutLOddVhavUjz5L4czCsEaMhjqIW1shTTGrugb3+D7Y5/hzMamXyXJStQAvTfF1jdJeuZN3lcQqZJQodwHViV2U/wDLOkg0f2J1FcRHQuu5HpuoHM5rMOw3WgEU6vMvSauTVYLFjztX9MninBXJFw6jHkdRdmPjok2rSInLVdBSSRdWK5F+2DN0Kcb+VJW2+hqBPAJ4s/643g/UbKyQn+HdUlUqSk2XLErZLEKHGrgWdXc8nDHN/UKdWIgky4BPIy7AWaFkiQDYVvRJrtiY8Msn4STzwh5ZiJ6PLvcbCiQQRRBHIIO9/GDS9DnVA7QyKjbKxRgrEgtQY7HYE7HgE42dfqJmiaOZFCqLQLpY1vfJRdW4aiQBuDdB14g8bmWLy1eAkkamKu6g70bLNwSp2phRI9sE+nmgI9VjfJg38C/+Vv2Pfivf9PY4djw9mNejyJS+9oI3Lihq3ULY9Pq37b8Y3+bxXlEYBZoHjAAAETs4OkoapRuVNdttrI5gs39SJl0iKRGGtyfTLdCUqihXb/41RjvsSbu8DHDOXAcuohHkxTM5F42ZZFKMpIZWGllIqwyndeRzggyrXWk37Ub/AG5xq/ifxSuZWGUenMQksQ8SmGXcHRILIYnSPVpAosNtqZ9F8TrlHleORVJYtcsczFn9QHlFWtVIam4agvwBTxTXlBLNCXhmcf8ADn9u4HI3JFihybGBjb5fqbId0nyqmiLdc6wNsDQogopAG55522oYvszL7sfcz0MTt3O3bezW5O1cc4Vkbc8b3tYI5I2N7jnn47YaZFrDK12KIpdWo6gAOAU5PvwBydl2zDNQJJA4BJNduP8AT9K7Y0E7ZjzjSpigkPuTga8Ja8F8zDfAirHozGFVzeIvzcdEuGagXiT4Jv8AjbqgBXtZv5NnEt4WzsSZuJsxvGNW1FrZlKIoUbkl2UD5IxU0zOJjwzOpzuWV6KNKisDwVe0IP/62+arA5ZXBr4Lw4VHJF/JrMv1HyvrFS2u2yqVsbG5UYxoASoJdlqx71iq9e69FOjeblM1GoCP5jQEqt6lWR2BtVBDXY4BHBw58aZjyxLErGU+WurzyGbc6lVSGUqBVlypJbT6rXZXN9Rj/AIcOsh3W3eQs7Ky0Lay5IVhYUahttd2fJ5Jxb+T2OLG0r4KdHKfLSzuUXV8kqCf9cIEjBJ57LEXRdyNq5YsdrNbtdWasDtggjcqWA2F917VdAmzW10Dzj2MZVFfkjwU8dTkl4t/qPIMo0zpFEyRs7BdbmlAINn5bsBdkntd4lupfS/KZNA2azU7sbP8AKWFCB3bQ4kZgO5sACrOC+A2Rc6FmVddER+YdOmQMAWX3kCaqHJo40LxX1sQ5GR5FvZRVqAWY6QDqBWgfext3usY31DI+5Xwej+lYv5f5sx7xH4A/hpFWDMa5CC6xSKsUlDsjBjG7D29JPAvcYjocxqFkFWumBFEMLDKQdxvex965xcIvFUwzKSZyFGjPoGyki2M1FaJUVoGhwp0ojAbNdAyUHlxhR+T+SBeB+nzk5NcB/U8cVFPkkGkwVsxhqZcJu+NdyZjKA5bMYSabDcvghbAahigKvLffCTH53wmz/phEvgHIdGAuTgYZNKbrgDv747hWsd2yTB5ruK/Tmj7i+34wo0gJJAAFkgC6HsBqJNDjck/J5wgoJ4+T+gwZef8AzsPyT2GGLzZztN7CjPghOBKCpIPI5/vf4wW8Fdlaa8nScC8crHVxdk5DKcH5Fe+x/t+h/wB8J5iRVXjfvydq/PG+C5jNM7lieWJOwFk7nYABRfYUMck+sxxdeTpj08nv4NVzXiKsrDmZDIpzAV5Gjk8oFgnlMQ3BAZftvbkbbmLVGmy+Z0Ka8p2QEeo0PMNDvsCboWT+prK/UXOxRLCkyCJVCBBl4CCoFAHUhvjnEbn/ABfm510vOwQiiiBIlI/6liVQf1xhvCu5qT5s3I5/5bhXA9ee/wC+3t2I7VWHceeVUXQ24ILAht6bUVDcBNh8kmz8VSLOFABZr2O42Ha+P0xePC3gTP5yPX5aQROLV5ti3tpWmko+/pG4IvHoI9bCS3POz6Gd7bjdcwpdVW5D5iaCLBJMoKqB/msj23/fGseIumDNwSQljoctuq6jVsBQsbD/AGxB+F/p5BDmFaSR55I2VkoCOIeoqH0glmZWC2Ca3B3sEWjrUJSGeeOMCVV80ULDhaMiFe7EKRdAn0+22d1mRZq08Gl0GL06afJlPW+iaVnl0pEIiSulXQ6ivlAfzFUgEvqNk3W1c4qsgrti8w+Mos/mstloxq8zMRF2a/WiP5pHqFKpCXXcCtrJKfinwRLFI5yyxPCzagNSrJGFHrj/AJmkeWrWfusDT7bl0GRY01PawvqOOWRpw3ootH5/bCZxLdU6ZPlmUZiF4SRS2qgNpG9Mnpc9zve++IuXnGumpK0zHacXTQS9jx+wv9PbCbHB1AsWaFiyBZAvcgWLNdrGE5EFnSSRZokAEi9iRZokb1e2Bb3oNLawgQHV6gtAkXq3NgaRQ5770NsIMR7b3d32rivzvfxhwK3sXYoXexvmhz+D74bsuFtDk9hNuNucDHCawMAOVjtZdq25vjfji/b4wdJKw2SSt+MO4UjCa5H31FfLUHWfSTr1FSirqoVux3274mqhWjV4HS9VeogCoEWopUcYouACW9Pr4H3X7874QWQAVXcb2eAK01dbmt6vbnDdCKNncVQrnffe9qG/e+MFLVzgklwC0+RwWxIdF6eZ5vLUgGj3Wwa2KqzrrI50g3VkA1hz4BjjbPxieNZYlSZpEZBICqRM16f6iCBQ5s4vfT/EMflvInTcskKCVVUqmosbtiFUgRny2Vq1MSBsALxy9T1ChcTr6bpHkqRTuoeC2SGV9auysNBU6QTpLPl5IpFEkOYoBlVtmClR6iLrbJ3/AG/bb/TGof4ucMUzWSiZ2jjKUup1hR2f+YQjKFTRqrheffCL5+ESaYenZaawdKLlgzkIxVioRKcCilqaUgk86RlOUbo0/TSe6r7mZNFvf/tYIU/P+uNTzOch9KjosHmO6hY2yhVyp7jWFDH0uLXYbE8btxmMsIpXbp2V0xoreYuUTSxIQsgtq81RIDQJA0m7va9UU+QfTyrj7lb+lPQlznVFEgVo4UaVlaiGrSqqV7jWyn9MejHSx7/iv7d8UDKwzZNm05bKwWBqMQipKOyuAiMQzEcE7gcA4c5LxoZgQAykuAl5eX1qfMUiPS1uoMdmTahdgbXbyK9NAvE6smJ5QskakKJGL8d1KldXyPMEfPGoXuLxL5oHdlFsLquSNiVF9zQI+QMV7qPiOMMix5eSaTTr9EXnNGrGtTBDtegV6hqoVdWCf4xQ+XoieUkAssMM0pjDMyo0gUAxj0nZhq2NDbF2tgdLITpXgRYOpy5qNR5bxqIlXhZJyRLpHIUICQCNhNz6drSnRA1eb6rYahvV+UqEg/JX+2IifxSAVRIJTKyyssa5eQMEQgW4Z08vZq+fjUAeT+Lz5evSkYLKNLRSs+otp0mMKDqLNsV1DirvC55F5YyGOT2RI9V6IkqrDIBNH69SEVZVUXzLWtDC6BBsGQEbCsYx4v8ADD5HMmM6mQjVE7D717g1sXU0GquxoA41NPEkgBZogjEVpkgkhci9ZIaQHUDwdjv+N4ufxHFm3R5sgsuXLemabLyaCDsGV2BHpWr2ohWo74fg6xY5bX8oDN0Uskf3Mj0++E2OJ/x9FGufcQRrDEyQOioFC00YJICkrZN8E7jFcLY2Yz1RUjFljcJOLAzYRfCjN7bYSbF2RITY7VQ5u+/FVzVd+OcDBZMcwtj0GjNn498OI5yraloH1dhQDAqQAQa2Ygdx233wqmXodhv8c1xjogvj4r5J2r84JR23FvJvsNiMArRqqPtxhwYK2PIsfqDVYOY7Isk2fVte182T6jVntg/AKkTf0+U/xUhXUGGXmYEV20gizenUpK3vz82NQ8L+Hkn6dGhYK5zDyAEkFo4s0Q6mjZBR9J/7l+MUb6WtXUnCj7svOq0oH26CCQpoMdNkg/d3xaulzvrhy6RTJLlxmFGl2QETzq4SkBcgaUtjS0GYE7HGP1bSyW1x4NnpbeHTH38kx4kyiDNxznQ8TJEr9w0UryxSGx/TUoP6A9sR/U+gpEqoNJOWihiWSlDWjBnYEUVJaR9tVWfnEdJmszLl0y4glSRMr5HllVKl49SuFKm2FaBTOADuB7z2fy+YzSzkZaTL66apQARszHURqANpHx/m9+MzNrdqP9S+3J3Qio1q9n+oU9JC9UViQpOaJCkH1fy2IIYknZTsopdzte+IvM5KIdMjEbrOpeW3UFfuaMAesBiNGk3VMKO4IOJPqedzCzCf+EksTBkjosSAhs6grKhNqPzY4FmMjymaOW/hBl3Ml+aJWWSgWAFNsRVqeGO3AvBKTdp+bf22L0/hd7JL9y3ZrpcbZnOMG9bLlwyeWIwFWQsH8wqfOshh8UV25xCdByoWXpjELtHImy1wJ2PpP2iwPni+MSM0k7PN5OTIllKLM5nLBTGLUBXC0tPdrVgk7nEdkcpmo5Yx/BlpMuJ0hl8xVhKSnWpddO5CmrQ1dg1Yw2SbyN8f5OeNqH/Pagk0fodGKp5k0EsT/wAwKWCCERyNDTIdYDLIfT6l7isG6WqtmMsSqhjJMjMHYttC+pGY/eRMr78bA83h7nfC+YVjpjXMoxhZtMnkSBot9BfSQ8DHldjuffZCbpmagaKcQPM0cs0kqRkCw4Y0hf7qMlAe2o8jdUceRKN/6hmqP8XyRHS8rDqKEqi/8Ok9Uo1BQXitpNwWJJGofB5usHjQCXKadG2biB8qJo0+5hWlwGA3q63IxGZRp8qyaoJyxynkOFuNwaWmjPlsorSaut+d7wIupOvlyJDmpFimjkJkYSAKm5AcRIOOFXvya2wvT+G+H/c6NMrk14a+CZ6jlUXLSKZo2GYfOSI0ZZ0jj0iJms8UxBIAoEkdrLbOkS6XB8tkgjSWEuyOunSteWVKSxa9NMjCidybIxC53roMDxSaoyZMwVYnhZwDpKmiWV1DV6R6QefSAevIyACNVIjEQEciiFVLIxkjjKald/KX7mNUSL5LJb6q5RUIShpbXh/BU/FMxedbIJEEC3VfbHXF8/PfnviG0E3XYX+B/wCnEl1hy0pJq9MY242WtqFVQGI91x6LAqxRXweY6mV5pV7iWnbn8f799sEOHKIN73Pb8/Pxhu6e+GCrsaSPvWBhR0x3C9x6kqLNN0FtBYTZXbhvPGknggNp0k7r/VQ1L74ayZYxq5JjdF2LxujAkerSFvUT32rbnYi7xn/rVlFRvKy7ljZjVhCEB2X1+WbAIB2G9KNzq2pec8fxSZgTmOQOYmia/LKhSKoIV0sKJGlhp42JF4R35DV00fApmOjSBPN8uo/SNakMh1ekEMCRue39sKdK6O828SRyHzET1PQto5HAI2sEJzqFFQN7wv4T+pWXy8fkTZcNDcjVpST1loymlGof0EkbDUQdqozafVrpoYFcrLHosoVWH0tfIW6FrakjcAtp3Jsn1DcaBXS07sb5PwPmwzvHLBlzGnr05idSqqoDsXRDsdJY+qvbbYNoMrnMxFvm5PL2vXmMwygk1poEiwb9xsd/ZbMfVfKvGFaKRmKsrsREusFmbQQijSrXuFNEc2bJlemfWDIx5dAIzG4K6oxCroaYFiGYqQWFmjdEjcjC+77oZ2fZlBGZeh/Mkqht5slHbY/d+2OM5/zN8Wzf+cN5eoxs7lSqqWYgWLAZ2ZR77ChhGXOJzrU+2/t+N8cbseOTIb+5u39TD+xvBZMzwC5/Gom/erO2I4dQuzsB+dxXuO/6c/GGssiFi138b3f5wavkqiXlzG+7H9z+2No+jqySZCpEBjTMOY2ZdVgKCav2kJAI/wCr238/nOb2SSfauK4xoXg/6mjJ5SJC7akc2BpbVFcjhFBQgNrc6mYi1Iq9OC3IlRpXVvBDCRpleMqoLG1YPIQWbQwHpUcKWu/cXijT9EimzxYyMYpZ5BcUrekBmVaZWokhVY/93zhDM/VoNJI/8RMVlFPD5QCqFsIUYSjSdJ9S8N72bB/D/XOl5RpSJkJbRoqLMnSt6yruAdVE0NiRp5PGF6HwGXLwp4fSNEY6zIFAOuWaRdeylgjOV3qxYP3bcYQ8UeFiyhoCySKQvoeRbUmuzDdbGIBvqyimPToaOQadIk0ukgINytpBEYJUekeqmN+7nN/WXL6v+Q72TuJ4lF8d0sD5Nf64HRIZaJnoXQ/4d1eaaaVXZYrLuwUuQlOrObBNDYGudsUaJs7K6lmkQObKxyaVUHlUUP6V3AG/cYeSfVeB9SvBwwo+cSpF6gdJjBYBtzRUmhQHZ14l+rOUmiRSjTkEEWugIdJBKkdyaG2wqxuAcOw/wXasTmjrSSZW8zlGkMkjhgQAzs7qeQa9RPwRv8dhiJliYSeWVIksDRR1bjUPTV8EHjjF9k+o+Rj0KCwKmyVhX1KUIBCnZD9p2JP2htgVwB9d4EJK5aViSxsyoCDwCaXkhQTR21EDjfq7/sjl9KuWZ9nYXiLCRHQglSGRgbuiu45wiVeRvSoBaiKFA32HtuDtfPtiwda8fQ5rMJOYliZWdjsrn+kpQb0SMNJskKdxpqrwXo/1ChyjtPDE7TNIxqQKwVD6QFkYs4JUsCK5qywAAF5mHHBFEK3TW/qaJd1AJlQBiyhxpbgit74HF3QIxqWX+ruTNskZumFOMrCQw0nVqLWb4FVRU82NPcTusLsxMGJxzAwMJHAwMDAxCAx3AwMQgMDAwMSyjmBgYGIWDHccwMQh0YGBgYogLwLwMDFkBgYGBiEBgYGBiEBgYGBiEBeBgYGIQ//Z"/>
          <p:cNvSpPr>
            <a:spLocks noChangeAspect="1" noChangeArrowheads="1"/>
          </p:cNvSpPr>
          <p:nvPr/>
        </p:nvSpPr>
        <p:spPr bwMode="auto">
          <a:xfrm>
            <a:off x="63500" y="-407988"/>
            <a:ext cx="1495425" cy="8286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TextBox 4"/>
          <p:cNvSpPr txBox="1"/>
          <p:nvPr/>
        </p:nvSpPr>
        <p:spPr>
          <a:xfrm>
            <a:off x="2006641" y="2167111"/>
            <a:ext cx="5172075" cy="2800767"/>
          </a:xfrm>
          <a:prstGeom prst="rect">
            <a:avLst/>
          </a:prstGeom>
          <a:noFill/>
        </p:spPr>
        <p:txBody>
          <a:bodyPr wrap="square" rtlCol="0">
            <a:spAutoFit/>
          </a:bodyPr>
          <a:lstStyle/>
          <a:p>
            <a:pPr algn="ctr"/>
            <a:r>
              <a:rPr lang="en-US" sz="4400" i="1" dirty="0" smtClean="0">
                <a:latin typeface="Calibri" pitchFamily="34" charset="0"/>
                <a:cs typeface="Calibri" pitchFamily="34" charset="0"/>
              </a:rPr>
              <a:t>An employee who is currently using drugs illegally can be terminated. </a:t>
            </a:r>
            <a:endParaRPr lang="en-US" sz="4400" i="1" dirty="0">
              <a:latin typeface="Calibri" pitchFamily="34" charset="0"/>
              <a:cs typeface="Calibri" pitchFamily="34" charset="0"/>
            </a:endParaRPr>
          </a:p>
        </p:txBody>
      </p:sp>
      <p:pic>
        <p:nvPicPr>
          <p:cNvPr id="8" name="Picture 2" descr="http://maverickphilosopher.typepad.com/.a/6a010535ce1cf6970c0120a7e4dab1970b-320w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55078" y="2667000"/>
            <a:ext cx="1424462" cy="257402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ttp://t1.gstatic.com/images?q=tbn:ANd9GcSLDYq8wvVqmYErk1K1Q9JiNcCED7mCve2ObUbe_umksmA0OxnujxuHYZNh"/>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1" y="3497743"/>
            <a:ext cx="1624520" cy="1505994"/>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1"/>
          </p:nvPr>
        </p:nvSpPr>
        <p:spPr/>
        <p:txBody>
          <a:bodyPr/>
          <a:lstStyle/>
          <a:p>
            <a:fld id="{1B1E715D-2617-4890-9294-667741D25189}" type="slidenum">
              <a:rPr lang="en-US" smtClean="0"/>
              <a:pPr/>
              <a:t>29</a:t>
            </a:fld>
            <a:endParaRPr lang="en-US"/>
          </a:p>
        </p:txBody>
      </p:sp>
    </p:spTree>
    <p:extLst>
      <p:ext uri="{BB962C8B-B14F-4D97-AF65-F5344CB8AC3E}">
        <p14:creationId xmlns:p14="http://schemas.microsoft.com/office/powerpoint/2010/main" val="22903174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Who Are We Talking About?</a:t>
            </a:r>
            <a:endParaRPr lang="en-US" dirty="0"/>
          </a:p>
        </p:txBody>
      </p:sp>
      <p:sp>
        <p:nvSpPr>
          <p:cNvPr id="3" name="Content Placeholder 2"/>
          <p:cNvSpPr>
            <a:spLocks noGrp="1"/>
          </p:cNvSpPr>
          <p:nvPr>
            <p:ph idx="1"/>
          </p:nvPr>
        </p:nvSpPr>
        <p:spPr>
          <a:xfrm>
            <a:off x="457200" y="1600200"/>
            <a:ext cx="8229600" cy="5257799"/>
          </a:xfrm>
        </p:spPr>
        <p:txBody>
          <a:bodyPr>
            <a:normAutofit fontScale="85000" lnSpcReduction="20000"/>
          </a:bodyPr>
          <a:lstStyle/>
          <a:p>
            <a:pPr>
              <a:lnSpc>
                <a:spcPct val="150000"/>
              </a:lnSpc>
            </a:pPr>
            <a:r>
              <a:rPr lang="en-US" dirty="0" smtClean="0"/>
              <a:t>10.4 % of Marylanders of working age (18-64) </a:t>
            </a:r>
          </a:p>
          <a:p>
            <a:pPr>
              <a:lnSpc>
                <a:spcPct val="150000"/>
              </a:lnSpc>
            </a:pPr>
            <a:r>
              <a:rPr lang="en-US" dirty="0" smtClean="0"/>
              <a:t>13.9% of 18-34 year olds in higher education</a:t>
            </a:r>
          </a:p>
          <a:p>
            <a:pPr>
              <a:lnSpc>
                <a:spcPct val="150000"/>
              </a:lnSpc>
            </a:pPr>
            <a:r>
              <a:rPr lang="en-US" dirty="0" smtClean="0"/>
              <a:t>Baby boomers are aging</a:t>
            </a:r>
          </a:p>
          <a:p>
            <a:pPr>
              <a:lnSpc>
                <a:spcPct val="150000"/>
              </a:lnSpc>
            </a:pPr>
            <a:r>
              <a:rPr lang="en-US" dirty="0" smtClean="0"/>
              <a:t>Of 69.6 million, 20 million families in U.S. have at least one family member with a disability</a:t>
            </a:r>
          </a:p>
          <a:p>
            <a:pPr>
              <a:lnSpc>
                <a:spcPct val="150000"/>
              </a:lnSpc>
            </a:pPr>
            <a:r>
              <a:rPr lang="en-US" dirty="0" smtClean="0"/>
              <a:t>Largest minority group in the United States</a:t>
            </a:r>
          </a:p>
          <a:p>
            <a:pPr>
              <a:lnSpc>
                <a:spcPct val="150000"/>
              </a:lnSpc>
            </a:pPr>
            <a:r>
              <a:rPr lang="en-US" dirty="0" smtClean="0"/>
              <a:t>3</a:t>
            </a:r>
            <a:r>
              <a:rPr lang="en-US" baseline="30000" dirty="0" smtClean="0"/>
              <a:t>rd</a:t>
            </a:r>
            <a:r>
              <a:rPr lang="en-US" dirty="0" smtClean="0"/>
              <a:t> largest market segment in the United States</a:t>
            </a:r>
          </a:p>
          <a:p>
            <a:pPr>
              <a:lnSpc>
                <a:spcPct val="150000"/>
              </a:lnSpc>
            </a:pPr>
            <a:r>
              <a:rPr lang="en-US" dirty="0" smtClean="0"/>
              <a:t>The unemployment rate for those with a disability is higher than for those with no disability</a:t>
            </a:r>
          </a:p>
          <a:p>
            <a:pPr>
              <a:buNone/>
            </a:pPr>
            <a:endParaRPr lang="en-US" dirty="0" smtClean="0"/>
          </a:p>
        </p:txBody>
      </p:sp>
    </p:spTree>
    <p:extLst>
      <p:ext uri="{BB962C8B-B14F-4D97-AF65-F5344CB8AC3E}">
        <p14:creationId xmlns:p14="http://schemas.microsoft.com/office/powerpoint/2010/main" val="34128044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data:image/jpeg;base64,/9j/4AAQSkZJRgABAQAAAQABAAD/2wCEAAkGBhQSEBQUEhQWExUWGBcZFxgWFxcYGRcYGBYcFBoVGRgaHCYgGRkjGhoYIC8iJCcpLCwsHB8yNTwtNSY3LCsBCQoKDgwOGg8PGiwkHyQpKSw1LDAuKSwsLCksLCkpLCwsLCksLCwpLCwsLCwsKSwsLCwsLCk0LCwsKSksKSwsLP/AABEIAGUAuAMBIgACEQEDEQH/xAAcAAAABwEBAAAAAAAAAAAAAAAAAgMEBQYHAQj/xAA5EAACAgAFAgUDAgQEBgMAAAABAgMRAAQSITEFQQYTIlFhBzJxgZEUI0KxFlKhwRUzYnLR8FNjkv/EABoBAAIDAQEAAAAAAAAAAAAAAAIDAAEFBAb/xAAuEQACAgEDAwMCBAcAAAAAAAAAAQIRAxIhQQQTMRRRYQWRMnGxwSIjUoHh8PH/2gAMAwEAAhEDEQA/AMfk6FKoulPwskbNxdaVYtYAPbscIjpklA0KO+zKQPzvt+uNqzf1UkUFh5VAatjmWtq7BtNdtvjnfFO6h12SWYyqFaTQyB/V5LK0YUXE4K6w2pyft1dtgcMeOSdCVng97KVlOiTykLFE8jb7IpY7EA7DiiQP1GEst02SSTy0Ul7I08GwCSDdVVHn2xqXQfFcmVgWJLYbsdTKTZoGgYjpQhRS9t+b2mc59RndV/lK7aNzK7MC3pN6Iwqgh1J397GmyCXZn7C/V4uWZNF4NzTLGwjAEgBQtJEoYNxRZxzx+dsIT+Gp0lMRQGQafSrxt99Fd1Yg3Y79xjZcz4xVxpVVRNgFA3q7snSAOSdKjTZs3h70/wAdlXJdi6Fa0BFjHajqVNTbAiia3wXpsnsB6/DdWYPmOmNESJKBr+lo332rhuDfOEn6e4YqQLHI1J+2x5+OcegZfG2trbyiP/shdiF7gNqsk0OSRtx2C0njulKR7LQUeXHpIYki1jIfXq2AWjV9zuK9Nk9ivX4W6swTI+F8zMzrDC0rJRZY9LkAnTdKSSL224wZ/COcEhjOWm1gAsmhtQDcEjkA43XOT9Rl1eXCjxoCdcqxLqk3soNIYqu66xs1bWDZqubYPnFfNmeGWz/LGiXLy2ACiOrBo1YcoQbs1V7csZpy08nc9oa+DLYPD2YdtKQuxDFDQv1rytjaxz+N+MOMv4PzjhCMvIFewjMNCMQCaDvSk0D37Y3GDruWhmaVX0vIAHY5atSqDoX0nVtZ3LEna7ArDybxhk09SkSMQihVikAURhvL2b0rWth6R3HNY6OxkutLOddVhavUjz5L4czCsEaMhjqIW1shTTGrugb3+D7Y5/hzMamXyXJStQAvTfF1jdJeuZN3lcQqZJQodwHViV2U/wDLOkg0f2J1FcRHQuu5HpuoHM5rMOw3WgEU6vMvSauTVYLFjztX9MninBXJFw6jHkdRdmPjok2rSInLVdBSSRdWK5F+2DN0Kcb+VJW2+hqBPAJ4s/643g/UbKyQn+HdUlUqSk2XLErZLEKHGrgWdXc8nDHN/UKdWIgky4BPIy7AWaFkiQDYVvRJrtiY8Msn4STzwh5ZiJ6PLvcbCiQQRRBHIIO9/GDS9DnVA7QyKjbKxRgrEgtQY7HYE7HgE42dfqJmiaOZFCqLQLpY1vfJRdW4aiQBuDdB14g8bmWLy1eAkkamKu6g70bLNwSp2phRI9sE+nmgI9VjfJg38C/+Vv2Pfivf9PY4djw9mNejyJS+9oI3Lihq3ULY9Pq37b8Y3+bxXlEYBZoHjAAAETs4OkoapRuVNdttrI5gs39SJl0iKRGGtyfTLdCUqihXb/41RjvsSbu8DHDOXAcuohHkxTM5F42ZZFKMpIZWGllIqwyndeRzggyrXWk37Ub/AG5xq/ifxSuZWGUenMQksQ8SmGXcHRILIYnSPVpAosNtqZ9F8TrlHleORVJYtcsczFn9QHlFWtVIam4agvwBTxTXlBLNCXhmcf8ADn9u4HI3JFihybGBjb5fqbId0nyqmiLdc6wNsDQogopAG55522oYvszL7sfcz0MTt3O3bezW5O1cc4Vkbc8b3tYI5I2N7jnn47YaZFrDK12KIpdWo6gAOAU5PvwBydl2zDNQJJA4BJNduP8AT9K7Y0E7ZjzjSpigkPuTga8Ja8F8zDfAirHozGFVzeIvzcdEuGagXiT4Jv8AjbqgBXtZv5NnEt4WzsSZuJsxvGNW1FrZlKIoUbkl2UD5IxU0zOJjwzOpzuWV6KNKisDwVe0IP/62+arA5ZXBr4Lw4VHJF/JrMv1HyvrFS2u2yqVsbG5UYxoASoJdlqx71iq9e69FOjeblM1GoCP5jQEqt6lWR2BtVBDXY4BHBw58aZjyxLErGU+WurzyGbc6lVSGUqBVlypJbT6rXZXN9Rj/AIcOsh3W3eQs7Ky0Lay5IVhYUahttd2fJ5Jxb+T2OLG0r4KdHKfLSzuUXV8kqCf9cIEjBJ57LEXRdyNq5YsdrNbtdWasDtggjcqWA2F917VdAmzW10Dzj2MZVFfkjwU8dTkl4t/qPIMo0zpFEyRs7BdbmlAINn5bsBdkntd4lupfS/KZNA2azU7sbP8AKWFCB3bQ4kZgO5sACrOC+A2Rc6FmVddER+YdOmQMAWX3kCaqHJo40LxX1sQ5GR5FvZRVqAWY6QDqBWgfext3usY31DI+5Xwej+lYv5f5sx7xH4A/hpFWDMa5CC6xSKsUlDsjBjG7D29JPAvcYjocxqFkFWumBFEMLDKQdxvex965xcIvFUwzKSZyFGjPoGyki2M1FaJUVoGhwp0ojAbNdAyUHlxhR+T+SBeB+nzk5NcB/U8cVFPkkGkwVsxhqZcJu+NdyZjKA5bMYSabDcvghbAahigKvLffCTH53wmz/phEvgHIdGAuTgYZNKbrgDv747hWsd2yTB5ruK/Tmj7i+34wo0gJJAAFkgC6HsBqJNDjck/J5wgoJ4+T+gwZef8AzsPyT2GGLzZztN7CjPghOBKCpIPI5/vf4wW8Fdlaa8nScC8crHVxdk5DKcH5Fe+x/t+h/wB8J5iRVXjfvydq/PG+C5jNM7lieWJOwFk7nYABRfYUMck+sxxdeTpj08nv4NVzXiKsrDmZDIpzAV5Gjk8oFgnlMQ3BAZftvbkbbmLVGmy+Z0Ka8p2QEeo0PMNDvsCboWT+prK/UXOxRLCkyCJVCBBl4CCoFAHUhvjnEbn/ABfm510vOwQiiiBIlI/6liVQf1xhvCu5qT5s3I5/5bhXA9ee/wC+3t2I7VWHceeVUXQ24ILAht6bUVDcBNh8kmz8VSLOFABZr2O42Ha+P0xePC3gTP5yPX5aQROLV5ti3tpWmko+/pG4IvHoI9bCS3POz6Gd7bjdcwpdVW5D5iaCLBJMoKqB/msj23/fGseIumDNwSQljoctuq6jVsBQsbD/AGxB+F/p5BDmFaSR55I2VkoCOIeoqH0glmZWC2Ca3B3sEWjrUJSGeeOMCVV80ULDhaMiFe7EKRdAn0+22d1mRZq08Gl0GL06afJlPW+iaVnl0pEIiSulXQ6ivlAfzFUgEvqNk3W1c4qsgrti8w+Mos/mstloxq8zMRF2a/WiP5pHqFKpCXXcCtrJKfinwRLFI5yyxPCzagNSrJGFHrj/AJmkeWrWfusDT7bl0GRY01PawvqOOWRpw3ootH5/bCZxLdU6ZPlmUZiF4SRS2qgNpG9Mnpc9zve++IuXnGumpK0zHacXTQS9jx+wv9PbCbHB1AsWaFiyBZAvcgWLNdrGE5EFnSSRZokAEi9iRZokb1e2Bb3oNLawgQHV6gtAkXq3NgaRQ5770NsIMR7b3d32rivzvfxhwK3sXYoXexvmhz+D74bsuFtDk9hNuNucDHCawMAOVjtZdq25vjfji/b4wdJKw2SSt+MO4UjCa5H31FfLUHWfSTr1FSirqoVux3274mqhWjV4HS9VeogCoEWopUcYouACW9Pr4H3X7874QWQAVXcb2eAK01dbmt6vbnDdCKNncVQrnffe9qG/e+MFLVzgklwC0+RwWxIdF6eZ5vLUgGj3Wwa2KqzrrI50g3VkA1hz4BjjbPxieNZYlSZpEZBICqRM16f6iCBQ5s4vfT/EMflvInTcskKCVVUqmosbtiFUgRny2Vq1MSBsALxy9T1ChcTr6bpHkqRTuoeC2SGV9auysNBU6QTpLPl5IpFEkOYoBlVtmClR6iLrbJ3/AG/bb/TGof4ucMUzWSiZ2jjKUup1hR2f+YQjKFTRqrheffCL5+ESaYenZaawdKLlgzkIxVioRKcCilqaUgk86RlOUbo0/TSe6r7mZNFvf/tYIU/P+uNTzOch9KjosHmO6hY2yhVyp7jWFDH0uLXYbE8btxmMsIpXbp2V0xoreYuUTSxIQsgtq81RIDQJA0m7va9UU+QfTyrj7lb+lPQlznVFEgVo4UaVlaiGrSqqV7jWyn9MejHSx7/iv7d8UDKwzZNm05bKwWBqMQipKOyuAiMQzEcE7gcA4c5LxoZgQAykuAl5eX1qfMUiPS1uoMdmTahdgbXbyK9NAvE6smJ5QskakKJGL8d1KldXyPMEfPGoXuLxL5oHdlFsLquSNiVF9zQI+QMV7qPiOMMix5eSaTTr9EXnNGrGtTBDtegV6hqoVdWCf4xQ+XoieUkAssMM0pjDMyo0gUAxj0nZhq2NDbF2tgdLITpXgRYOpy5qNR5bxqIlXhZJyRLpHIUICQCNhNz6drSnRA1eb6rYahvV+UqEg/JX+2IifxSAVRIJTKyyssa5eQMEQgW4Z08vZq+fjUAeT+Lz5evSkYLKNLRSs+otp0mMKDqLNsV1DirvC55F5YyGOT2RI9V6IkqrDIBNH69SEVZVUXzLWtDC6BBsGQEbCsYx4v8ADD5HMmM6mQjVE7D717g1sXU0GquxoA41NPEkgBZogjEVpkgkhci9ZIaQHUDwdjv+N4ufxHFm3R5sgsuXLemabLyaCDsGV2BHpWr2ohWo74fg6xY5bX8oDN0Uskf3Mj0++E2OJ/x9FGufcQRrDEyQOioFC00YJICkrZN8E7jFcLY2Yz1RUjFljcJOLAzYRfCjN7bYSbF2RITY7VQ5u+/FVzVd+OcDBZMcwtj0GjNn498OI5yraloH1dhQDAqQAQa2Ygdx233wqmXodhv8c1xjogvj4r5J2r84JR23FvJvsNiMArRqqPtxhwYK2PIsfqDVYOY7Isk2fVte182T6jVntg/AKkTf0+U/xUhXUGGXmYEV20gizenUpK3vz82NQ8L+Hkn6dGhYK5zDyAEkFo4s0Q6mjZBR9J/7l+MUb6WtXUnCj7svOq0oH26CCQpoMdNkg/d3xaulzvrhy6RTJLlxmFGl2QETzq4SkBcgaUtjS0GYE7HGP1bSyW1x4NnpbeHTH38kx4kyiDNxznQ8TJEr9w0UryxSGx/TUoP6A9sR/U+gpEqoNJOWihiWSlDWjBnYEUVJaR9tVWfnEdJmszLl0y4glSRMr5HllVKl49SuFKm2FaBTOADuB7z2fy+YzSzkZaTL66apQARszHURqANpHx/m9+MzNrdqP9S+3J3Qio1q9n+oU9JC9UViQpOaJCkH1fy2IIYknZTsopdzte+IvM5KIdMjEbrOpeW3UFfuaMAesBiNGk3VMKO4IOJPqedzCzCf+EksTBkjosSAhs6grKhNqPzY4FmMjymaOW/hBl3Ml+aJWWSgWAFNsRVqeGO3AvBKTdp+bf22L0/hd7JL9y3ZrpcbZnOMG9bLlwyeWIwFWQsH8wqfOshh8UV25xCdByoWXpjELtHImy1wJ2PpP2iwPni+MSM0k7PN5OTIllKLM5nLBTGLUBXC0tPdrVgk7nEdkcpmo5Yx/BlpMuJ0hl8xVhKSnWpddO5CmrQ1dg1Yw2SbyN8f5OeNqH/Pagk0fodGKp5k0EsT/wAwKWCCERyNDTIdYDLIfT6l7isG6WqtmMsSqhjJMjMHYttC+pGY/eRMr78bA83h7nfC+YVjpjXMoxhZtMnkSBot9BfSQ8DHldjuffZCbpmagaKcQPM0cs0kqRkCw4Y0hf7qMlAe2o8jdUceRKN/6hmqP8XyRHS8rDqKEqi/8Ok9Uo1BQXitpNwWJJGofB5usHjQCXKadG2biB8qJo0+5hWlwGA3q63IxGZRp8qyaoJyxynkOFuNwaWmjPlsorSaut+d7wIupOvlyJDmpFimjkJkYSAKm5AcRIOOFXvya2wvT+G+H/c6NMrk14a+CZ6jlUXLSKZo2GYfOSI0ZZ0jj0iJms8UxBIAoEkdrLbOkS6XB8tkgjSWEuyOunSteWVKSxa9NMjCidybIxC53roMDxSaoyZMwVYnhZwDpKmiWV1DV6R6QefSAevIyACNVIjEQEciiFVLIxkjjKald/KX7mNUSL5LJb6q5RUIShpbXh/BU/FMxedbIJEEC3VfbHXF8/PfnviG0E3XYX+B/wCnEl1hy0pJq9MY242WtqFVQGI91x6LAqxRXweY6mV5pV7iWnbn8f799sEOHKIN73Pb8/Pxhu6e+GCrsaSPvWBhR0x3C9x6kqLNN0FtBYTZXbhvPGknggNp0k7r/VQ1L74ayZYxq5JjdF2LxujAkerSFvUT32rbnYi7xn/rVlFRvKy7ljZjVhCEB2X1+WbAIB2G9KNzq2pec8fxSZgTmOQOYmia/LKhSKoIV0sKJGlhp42JF4R35DV00fApmOjSBPN8uo/SNakMh1ekEMCRue39sKdK6O828SRyHzET1PQto5HAI2sEJzqFFQN7wv4T+pWXy8fkTZcNDcjVpST1loymlGof0EkbDUQdqozafVrpoYFcrLHosoVWH0tfIW6FrakjcAtp3Jsn1DcaBXS07sb5PwPmwzvHLBlzGnr05idSqqoDsXRDsdJY+qvbbYNoMrnMxFvm5PL2vXmMwygk1poEiwb9xsd/ZbMfVfKvGFaKRmKsrsREusFmbQQijSrXuFNEc2bJlemfWDIx5dAIzG4K6oxCroaYFiGYqQWFmjdEjcjC+77oZ2fZlBGZeh/Mkqht5slHbY/d+2OM5/zN8Wzf+cN5eoxs7lSqqWYgWLAZ2ZR77ChhGXOJzrU+2/t+N8cbseOTIb+5u39TD+xvBZMzwC5/Gom/erO2I4dQuzsB+dxXuO/6c/GGssiFi138b3f5wavkqiXlzG+7H9z+2No+jqySZCpEBjTMOY2ZdVgKCav2kJAI/wCr238/nOb2SSfauK4xoXg/6mjJ5SJC7akc2BpbVFcjhFBQgNrc6mYi1Iq9OC3IlRpXVvBDCRpleMqoLG1YPIQWbQwHpUcKWu/cXijT9EimzxYyMYpZ5BcUrekBmVaZWokhVY/93zhDM/VoNJI/8RMVlFPD5QCqFsIUYSjSdJ9S8N72bB/D/XOl5RpSJkJbRoqLMnSt6yruAdVE0NiRp5PGF6HwGXLwp4fSNEY6zIFAOuWaRdeylgjOV3qxYP3bcYQ8UeFiyhoCySKQvoeRbUmuzDdbGIBvqyimPToaOQadIk0ukgINytpBEYJUekeqmN+7nN/WXL6v+Q72TuJ4lF8d0sD5Nf64HRIZaJnoXQ/4d1eaaaVXZYrLuwUuQlOrObBNDYGudsUaJs7K6lmkQObKxyaVUHlUUP6V3AG/cYeSfVeB9SvBwwo+cSpF6gdJjBYBtzRUmhQHZ14l+rOUmiRSjTkEEWugIdJBKkdyaG2wqxuAcOw/wXasTmjrSSZW8zlGkMkjhgQAzs7qeQa9RPwRv8dhiJliYSeWVIksDRR1bjUPTV8EHjjF9k+o+Rj0KCwKmyVhX1KUIBCnZD9p2JP2htgVwB9d4EJK5aViSxsyoCDwCaXkhQTR21EDjfq7/sjl9KuWZ9nYXiLCRHQglSGRgbuiu45wiVeRvSoBaiKFA32HtuDtfPtiwda8fQ5rMJOYliZWdjsrn+kpQb0SMNJskKdxpqrwXo/1ChyjtPDE7TNIxqQKwVD6QFkYs4JUsCK5qywAAF5mHHBFEK3TW/qaJd1AJlQBiyhxpbgit74HF3QIxqWX+ruTNskZumFOMrCQw0nVqLWb4FVRU82NPcTusLsxMGJxzAwMJHAwMDAxCAx3AwMQgMDAwMSyjmBgYGIWDHccwMQh0YGBgYogLwLwMDFkBgYGBiEBgYGBiEBgYGBiEBeBgYGIQ//Z"/>
          <p:cNvSpPr>
            <a:spLocks noChangeAspect="1" noChangeArrowheads="1"/>
          </p:cNvSpPr>
          <p:nvPr/>
        </p:nvSpPr>
        <p:spPr bwMode="auto">
          <a:xfrm>
            <a:off x="63500" y="-407988"/>
            <a:ext cx="1495425" cy="8286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TextBox 4"/>
          <p:cNvSpPr txBox="1"/>
          <p:nvPr/>
        </p:nvSpPr>
        <p:spPr>
          <a:xfrm>
            <a:off x="2604061" y="1399309"/>
            <a:ext cx="6172200" cy="1938992"/>
          </a:xfrm>
          <a:prstGeom prst="rect">
            <a:avLst/>
          </a:prstGeom>
          <a:noFill/>
        </p:spPr>
        <p:txBody>
          <a:bodyPr wrap="square" rtlCol="0">
            <a:spAutoFit/>
          </a:bodyPr>
          <a:lstStyle/>
          <a:p>
            <a:pPr algn="ctr"/>
            <a:r>
              <a:rPr lang="en-US" sz="4000" i="1" dirty="0">
                <a:latin typeface="Calibri" pitchFamily="34" charset="0"/>
                <a:cs typeface="Calibri" pitchFamily="34" charset="0"/>
              </a:rPr>
              <a:t>An employee who is currently using </a:t>
            </a:r>
            <a:r>
              <a:rPr lang="en-US" sz="4000" i="1" dirty="0" smtClean="0">
                <a:latin typeface="Calibri" pitchFamily="34" charset="0"/>
                <a:cs typeface="Calibri" pitchFamily="34" charset="0"/>
              </a:rPr>
              <a:t>drugs illegally can </a:t>
            </a:r>
            <a:r>
              <a:rPr lang="en-US" sz="4000" i="1" dirty="0">
                <a:latin typeface="Calibri" pitchFamily="34" charset="0"/>
                <a:cs typeface="Calibri" pitchFamily="34" charset="0"/>
              </a:rPr>
              <a:t>be terminated. </a:t>
            </a:r>
          </a:p>
        </p:txBody>
      </p:sp>
      <p:sp>
        <p:nvSpPr>
          <p:cNvPr id="9" name="Title 2"/>
          <p:cNvSpPr>
            <a:spLocks noGrp="1"/>
          </p:cNvSpPr>
          <p:nvPr>
            <p:ph type="title"/>
          </p:nvPr>
        </p:nvSpPr>
        <p:spPr>
          <a:xfrm>
            <a:off x="2897672" y="3276599"/>
            <a:ext cx="5911839" cy="2373327"/>
          </a:xfrm>
        </p:spPr>
        <p:txBody>
          <a:bodyPr>
            <a:noAutofit/>
          </a:bodyPr>
          <a:lstStyle/>
          <a:p>
            <a:pPr algn="l"/>
            <a:r>
              <a:rPr lang="en-US" sz="2000" b="0" dirty="0"/>
              <a:t>An employee who is currently using drugs illegally can be terminated. The ADA protects those with a </a:t>
            </a:r>
            <a:r>
              <a:rPr lang="en-US" sz="2000" b="0" u="sng" dirty="0"/>
              <a:t>history</a:t>
            </a:r>
            <a:r>
              <a:rPr lang="en-US" sz="2000" b="0" dirty="0"/>
              <a:t> of illegal use of drugs. Employers cannot terminate an employee for a history of drug addiction, based on their record of disability. Employees currently using drugs illegally can be terminated using a fair and uniformly applied policy. </a:t>
            </a:r>
          </a:p>
        </p:txBody>
      </p:sp>
      <p:pic>
        <p:nvPicPr>
          <p:cNvPr id="6" name="Picture 2" descr="http://maverickphilosopher.typepad.com/.a/6a010535ce1cf6970c0120a7e4dab1970b-320w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538" y="1752600"/>
            <a:ext cx="2156773" cy="3897327"/>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1"/>
          </p:nvPr>
        </p:nvSpPr>
        <p:spPr/>
        <p:txBody>
          <a:bodyPr/>
          <a:lstStyle/>
          <a:p>
            <a:fld id="{1B1E715D-2617-4890-9294-667741D25189}" type="slidenum">
              <a:rPr lang="en-US" smtClean="0"/>
              <a:pPr/>
              <a:t>30</a:t>
            </a:fld>
            <a:endParaRPr lang="en-US"/>
          </a:p>
        </p:txBody>
      </p:sp>
    </p:spTree>
    <p:extLst>
      <p:ext uri="{BB962C8B-B14F-4D97-AF65-F5344CB8AC3E}">
        <p14:creationId xmlns:p14="http://schemas.microsoft.com/office/powerpoint/2010/main" val="83775679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2503610" y="1295400"/>
            <a:ext cx="6640390" cy="4724400"/>
          </a:xfrm>
        </p:spPr>
        <p:txBody>
          <a:bodyPr>
            <a:normAutofit/>
          </a:bodyPr>
          <a:lstStyle/>
          <a:p>
            <a:pPr marL="0" indent="0">
              <a:buNone/>
            </a:pPr>
            <a:endParaRPr lang="en-US" sz="1600" dirty="0"/>
          </a:p>
          <a:p>
            <a:pPr marL="0" indent="0">
              <a:buNone/>
            </a:pPr>
            <a:endParaRPr lang="en-US" sz="1600" dirty="0"/>
          </a:p>
        </p:txBody>
      </p:sp>
      <p:sp>
        <p:nvSpPr>
          <p:cNvPr id="3" name="Title 2"/>
          <p:cNvSpPr>
            <a:spLocks noGrp="1"/>
          </p:cNvSpPr>
          <p:nvPr>
            <p:ph type="title"/>
          </p:nvPr>
        </p:nvSpPr>
        <p:spPr>
          <a:xfrm>
            <a:off x="457200" y="381000"/>
            <a:ext cx="7086600" cy="990600"/>
          </a:xfrm>
        </p:spPr>
        <p:txBody>
          <a:bodyPr>
            <a:normAutofit/>
          </a:bodyPr>
          <a:lstStyle/>
          <a:p>
            <a:pPr algn="l"/>
            <a:r>
              <a:rPr lang="en-US" sz="5400" dirty="0" smtClean="0"/>
              <a:t>Myth or Fact?</a:t>
            </a:r>
            <a:endParaRPr lang="en-US" sz="5400" dirty="0"/>
          </a:p>
        </p:txBody>
      </p:sp>
      <p:sp>
        <p:nvSpPr>
          <p:cNvPr id="4" name="AutoShape 2" descr="data:image/jpeg;base64,/9j/4AAQSkZJRgABAQAAAQABAAD/2wCEAAkGBhQSEBQUEhQWExUWGBcZFxgWFxcYGRcYGBYcFBoVGRgaHCYgGRkjGhoYIC8iJCcpLCwsHB8yNTwtNSY3LCsBCQoKDgwOGg8PGiwkHyQpKSw1LDAuKSwsLCksLCkpLCwsLCksLCwpLCwsLCwsKSwsLCwsLCk0LCwsKSksKSwsLP/AABEIAGUAuAMBIgACEQEDEQH/xAAcAAAABwEBAAAAAAAAAAAAAAAAAgMEBQYHAQj/xAA5EAACAgAFAgUDAgQEBgMAAAABAgMRAAQSITEFQQYTIlFhBzJxgZEUI0KxFlKhwRUzYnLR8FNjkv/EABoBAAIDAQEAAAAAAAAAAAAAAAIDAAEFBAb/xAAuEQACAgEDAwMCBAcAAAAAAAAAAQIRAxIhQQQTMRRRYQWRMnGxwSIjUoHh8PH/2gAMAwEAAhEDEQA/AMfk6FKoulPwskbNxdaVYtYAPbscIjpklA0KO+zKQPzvt+uNqzf1UkUFh5VAatjmWtq7BtNdtvjnfFO6h12SWYyqFaTQyB/V5LK0YUXE4K6w2pyft1dtgcMeOSdCVng97KVlOiTykLFE8jb7IpY7EA7DiiQP1GEst02SSTy0Ul7I08GwCSDdVVHn2xqXQfFcmVgWJLYbsdTKTZoGgYjpQhRS9t+b2mc59RndV/lK7aNzK7MC3pN6Iwqgh1J397GmyCXZn7C/V4uWZNF4NzTLGwjAEgBQtJEoYNxRZxzx+dsIT+Gp0lMRQGQafSrxt99Fd1Yg3Y79xjZcz4xVxpVVRNgFA3q7snSAOSdKjTZs3h70/wAdlXJdi6Fa0BFjHajqVNTbAiia3wXpsnsB6/DdWYPmOmNESJKBr+lo332rhuDfOEn6e4YqQLHI1J+2x5+OcegZfG2trbyiP/shdiF7gNqsk0OSRtx2C0njulKR7LQUeXHpIYki1jIfXq2AWjV9zuK9Nk9ivX4W6swTI+F8zMzrDC0rJRZY9LkAnTdKSSL224wZ/COcEhjOWm1gAsmhtQDcEjkA43XOT9Rl1eXCjxoCdcqxLqk3soNIYqu66xs1bWDZqubYPnFfNmeGWz/LGiXLy2ACiOrBo1YcoQbs1V7csZpy08nc9oa+DLYPD2YdtKQuxDFDQv1rytjaxz+N+MOMv4PzjhCMvIFewjMNCMQCaDvSk0D37Y3GDruWhmaVX0vIAHY5atSqDoX0nVtZ3LEna7ArDybxhk09SkSMQihVikAURhvL2b0rWth6R3HNY6OxkutLOddVhavUjz5L4czCsEaMhjqIW1shTTGrugb3+D7Y5/hzMamXyXJStQAvTfF1jdJeuZN3lcQqZJQodwHViV2U/wDLOkg0f2J1FcRHQuu5HpuoHM5rMOw3WgEU6vMvSauTVYLFjztX9MninBXJFw6jHkdRdmPjok2rSInLVdBSSRdWK5F+2DN0Kcb+VJW2+hqBPAJ4s/643g/UbKyQn+HdUlUqSk2XLErZLEKHGrgWdXc8nDHN/UKdWIgky4BPIy7AWaFkiQDYVvRJrtiY8Msn4STzwh5ZiJ6PLvcbCiQQRRBHIIO9/GDS9DnVA7QyKjbKxRgrEgtQY7HYE7HgE42dfqJmiaOZFCqLQLpY1vfJRdW4aiQBuDdB14g8bmWLy1eAkkamKu6g70bLNwSp2phRI9sE+nmgI9VjfJg38C/+Vv2Pfivf9PY4djw9mNejyJS+9oI3Lihq3ULY9Pq37b8Y3+bxXlEYBZoHjAAAETs4OkoapRuVNdttrI5gs39SJl0iKRGGtyfTLdCUqihXb/41RjvsSbu8DHDOXAcuohHkxTM5F42ZZFKMpIZWGllIqwyndeRzggyrXWk37Ub/AG5xq/ifxSuZWGUenMQksQ8SmGXcHRILIYnSPVpAosNtqZ9F8TrlHleORVJYtcsczFn9QHlFWtVIam4agvwBTxTXlBLNCXhmcf8ADn9u4HI3JFihybGBjb5fqbId0nyqmiLdc6wNsDQogopAG55522oYvszL7sfcz0MTt3O3bezW5O1cc4Vkbc8b3tYI5I2N7jnn47YaZFrDK12KIpdWo6gAOAU5PvwBydl2zDNQJJA4BJNduP8AT9K7Y0E7ZjzjSpigkPuTga8Ja8F8zDfAirHozGFVzeIvzcdEuGagXiT4Jv8AjbqgBXtZv5NnEt4WzsSZuJsxvGNW1FrZlKIoUbkl2UD5IxU0zOJjwzOpzuWV6KNKisDwVe0IP/62+arA5ZXBr4Lw4VHJF/JrMv1HyvrFS2u2yqVsbG5UYxoASoJdlqx71iq9e69FOjeblM1GoCP5jQEqt6lWR2BtVBDXY4BHBw58aZjyxLErGU+WurzyGbc6lVSGUqBVlypJbT6rXZXN9Rj/AIcOsh3W3eQs7Ky0Lay5IVhYUahttd2fJ5Jxb+T2OLG0r4KdHKfLSzuUXV8kqCf9cIEjBJ57LEXRdyNq5YsdrNbtdWasDtggjcqWA2F917VdAmzW10Dzj2MZVFfkjwU8dTkl4t/qPIMo0zpFEyRs7BdbmlAINn5bsBdkntd4lupfS/KZNA2azU7sbP8AKWFCB3bQ4kZgO5sACrOC+A2Rc6FmVddER+YdOmQMAWX3kCaqHJo40LxX1sQ5GR5FvZRVqAWY6QDqBWgfext3usY31DI+5Xwej+lYv5f5sx7xH4A/hpFWDMa5CC6xSKsUlDsjBjG7D29JPAvcYjocxqFkFWumBFEMLDKQdxvex965xcIvFUwzKSZyFGjPoGyki2M1FaJUVoGhwp0ojAbNdAyUHlxhR+T+SBeB+nzk5NcB/U8cVFPkkGkwVsxhqZcJu+NdyZjKA5bMYSabDcvghbAahigKvLffCTH53wmz/phEvgHIdGAuTgYZNKbrgDv747hWsd2yTB5ruK/Tmj7i+34wo0gJJAAFkgC6HsBqJNDjck/J5wgoJ4+T+gwZef8AzsPyT2GGLzZztN7CjPghOBKCpIPI5/vf4wW8Fdlaa8nScC8crHVxdk5DKcH5Fe+x/t+h/wB8J5iRVXjfvydq/PG+C5jNM7lieWJOwFk7nYABRfYUMck+sxxdeTpj08nv4NVzXiKsrDmZDIpzAV5Gjk8oFgnlMQ3BAZftvbkbbmLVGmy+Z0Ka8p2QEeo0PMNDvsCboWT+prK/UXOxRLCkyCJVCBBl4CCoFAHUhvjnEbn/ABfm510vOwQiiiBIlI/6liVQf1xhvCu5qT5s3I5/5bhXA9ee/wC+3t2I7VWHceeVUXQ24ILAht6bUVDcBNh8kmz8VSLOFABZr2O42Ha+P0xePC3gTP5yPX5aQROLV5ti3tpWmko+/pG4IvHoI9bCS3POz6Gd7bjdcwpdVW5D5iaCLBJMoKqB/msj23/fGseIumDNwSQljoctuq6jVsBQsbD/AGxB+F/p5BDmFaSR55I2VkoCOIeoqH0glmZWC2Ca3B3sEWjrUJSGeeOMCVV80ULDhaMiFe7EKRdAn0+22d1mRZq08Gl0GL06afJlPW+iaVnl0pEIiSulXQ6ivlAfzFUgEvqNk3W1c4qsgrti8w+Mos/mstloxq8zMRF2a/WiP5pHqFKpCXXcCtrJKfinwRLFI5yyxPCzagNSrJGFHrj/AJmkeWrWfusDT7bl0GRY01PawvqOOWRpw3ootH5/bCZxLdU6ZPlmUZiF4SRS2qgNpG9Mnpc9zve++IuXnGumpK0zHacXTQS9jx+wv9PbCbHB1AsWaFiyBZAvcgWLNdrGE5EFnSSRZokAEi9iRZokb1e2Bb3oNLawgQHV6gtAkXq3NgaRQ5770NsIMR7b3d32rivzvfxhwK3sXYoXexvmhz+D74bsuFtDk9hNuNucDHCawMAOVjtZdq25vjfji/b4wdJKw2SSt+MO4UjCa5H31FfLUHWfSTr1FSirqoVux3274mqhWjV4HS9VeogCoEWopUcYouACW9Pr4H3X7874QWQAVXcb2eAK01dbmt6vbnDdCKNncVQrnffe9qG/e+MFLVzgklwC0+RwWxIdF6eZ5vLUgGj3Wwa2KqzrrI50g3VkA1hz4BjjbPxieNZYlSZpEZBICqRM16f6iCBQ5s4vfT/EMflvInTcskKCVVUqmosbtiFUgRny2Vq1MSBsALxy9T1ChcTr6bpHkqRTuoeC2SGV9auysNBU6QTpLPl5IpFEkOYoBlVtmClR6iLrbJ3/AG/bb/TGof4ucMUzWSiZ2jjKUup1hR2f+YQjKFTRqrheffCL5+ESaYenZaawdKLlgzkIxVioRKcCilqaUgk86RlOUbo0/TSe6r7mZNFvf/tYIU/P+uNTzOch9KjosHmO6hY2yhVyp7jWFDH0uLXYbE8btxmMsIpXbp2V0xoreYuUTSxIQsgtq81RIDQJA0m7va9UU+QfTyrj7lb+lPQlznVFEgVo4UaVlaiGrSqqV7jWyn9MejHSx7/iv7d8UDKwzZNm05bKwWBqMQipKOyuAiMQzEcE7gcA4c5LxoZgQAykuAl5eX1qfMUiPS1uoMdmTahdgbXbyK9NAvE6smJ5QskakKJGL8d1KldXyPMEfPGoXuLxL5oHdlFsLquSNiVF9zQI+QMV7qPiOMMix5eSaTTr9EXnNGrGtTBDtegV6hqoVdWCf4xQ+XoieUkAssMM0pjDMyo0gUAxj0nZhq2NDbF2tgdLITpXgRYOpy5qNR5bxqIlXhZJyRLpHIUICQCNhNz6drSnRA1eb6rYahvV+UqEg/JX+2IifxSAVRIJTKyyssa5eQMEQgW4Z08vZq+fjUAeT+Lz5evSkYLKNLRSs+otp0mMKDqLNsV1DirvC55F5YyGOT2RI9V6IkqrDIBNH69SEVZVUXzLWtDC6BBsGQEbCsYx4v8ADD5HMmM6mQjVE7D717g1sXU0GquxoA41NPEkgBZogjEVpkgkhci9ZIaQHUDwdjv+N4ufxHFm3R5sgsuXLemabLyaCDsGV2BHpWr2ohWo74fg6xY5bX8oDN0Uskf3Mj0++E2OJ/x9FGufcQRrDEyQOioFC00YJICkrZN8E7jFcLY2Yz1RUjFljcJOLAzYRfCjN7bYSbF2RITY7VQ5u+/FVzVd+OcDBZMcwtj0GjNn498OI5yraloH1dhQDAqQAQa2Ygdx233wqmXodhv8c1xjogvj4r5J2r84JR23FvJvsNiMArRqqPtxhwYK2PIsfqDVYOY7Isk2fVte182T6jVntg/AKkTf0+U/xUhXUGGXmYEV20gizenUpK3vz82NQ8L+Hkn6dGhYK5zDyAEkFo4s0Q6mjZBR9J/7l+MUb6WtXUnCj7svOq0oH26CCQpoMdNkg/d3xaulzvrhy6RTJLlxmFGl2QETzq4SkBcgaUtjS0GYE7HGP1bSyW1x4NnpbeHTH38kx4kyiDNxznQ8TJEr9w0UryxSGx/TUoP6A9sR/U+gpEqoNJOWihiWSlDWjBnYEUVJaR9tVWfnEdJmszLl0y4glSRMr5HllVKl49SuFKm2FaBTOADuB7z2fy+YzSzkZaTL66apQARszHURqANpHx/m9+MzNrdqP9S+3J3Qio1q9n+oU9JC9UViQpOaJCkH1fy2IIYknZTsopdzte+IvM5KIdMjEbrOpeW3UFfuaMAesBiNGk3VMKO4IOJPqedzCzCf+EksTBkjosSAhs6grKhNqPzY4FmMjymaOW/hBl3Ml+aJWWSgWAFNsRVqeGO3AvBKTdp+bf22L0/hd7JL9y3ZrpcbZnOMG9bLlwyeWIwFWQsH8wqfOshh8UV25xCdByoWXpjELtHImy1wJ2PpP2iwPni+MSM0k7PN5OTIllKLM5nLBTGLUBXC0tPdrVgk7nEdkcpmo5Yx/BlpMuJ0hl8xVhKSnWpddO5CmrQ1dg1Yw2SbyN8f5OeNqH/Pagk0fodGKp5k0EsT/wAwKWCCERyNDTIdYDLIfT6l7isG6WqtmMsSqhjJMjMHYttC+pGY/eRMr78bA83h7nfC+YVjpjXMoxhZtMnkSBot9BfSQ8DHldjuffZCbpmagaKcQPM0cs0kqRkCw4Y0hf7qMlAe2o8jdUceRKN/6hmqP8XyRHS8rDqKEqi/8Ok9Uo1BQXitpNwWJJGofB5usHjQCXKadG2biB8qJo0+5hWlwGA3q63IxGZRp8qyaoJyxynkOFuNwaWmjPlsorSaut+d7wIupOvlyJDmpFimjkJkYSAKm5AcRIOOFXvya2wvT+G+H/c6NMrk14a+CZ6jlUXLSKZo2GYfOSI0ZZ0jj0iJms8UxBIAoEkdrLbOkS6XB8tkgjSWEuyOunSteWVKSxa9NMjCidybIxC53roMDxSaoyZMwVYnhZwDpKmiWV1DV6R6QefSAevIyACNVIjEQEciiFVLIxkjjKald/KX7mNUSL5LJb6q5RUIShpbXh/BU/FMxedbIJEEC3VfbHXF8/PfnviG0E3XYX+B/wCnEl1hy0pJq9MY242WtqFVQGI91x6LAqxRXweY6mV5pV7iWnbn8f799sEOHKIN73Pb8/Pxhu6e+GCrsaSPvWBhR0x3C9x6kqLNN0FtBYTZXbhvPGknggNp0k7r/VQ1L74ayZYxq5JjdF2LxujAkerSFvUT32rbnYi7xn/rVlFRvKy7ljZjVhCEB2X1+WbAIB2G9KNzq2pec8fxSZgTmOQOYmia/LKhSKoIV0sKJGlhp42JF4R35DV00fApmOjSBPN8uo/SNakMh1ekEMCRue39sKdK6O828SRyHzET1PQto5HAI2sEJzqFFQN7wv4T+pWXy8fkTZcNDcjVpST1loymlGof0EkbDUQdqozafVrpoYFcrLHosoVWH0tfIW6FrakjcAtp3Jsn1DcaBXS07sb5PwPmwzvHLBlzGnr05idSqqoDsXRDsdJY+qvbbYNoMrnMxFvm5PL2vXmMwygk1poEiwb9xsd/ZbMfVfKvGFaKRmKsrsREusFmbQQijSrXuFNEc2bJlemfWDIx5dAIzG4K6oxCroaYFiGYqQWFmjdEjcjC+77oZ2fZlBGZeh/Mkqht5slHbY/d+2OM5/zN8Wzf+cN5eoxs7lSqqWYgWLAZ2ZR77ChhGXOJzrU+2/t+N8cbseOTIb+5u39TD+xvBZMzwC5/Gom/erO2I4dQuzsB+dxXuO/6c/GGssiFi138b3f5wavkqiXlzG+7H9z+2No+jqySZCpEBjTMOY2ZdVgKCav2kJAI/wCr238/nOb2SSfauK4xoXg/6mjJ5SJC7akc2BpbVFcjhFBQgNrc6mYi1Iq9OC3IlRpXVvBDCRpleMqoLG1YPIQWbQwHpUcKWu/cXijT9EimzxYyMYpZ5BcUrekBmVaZWokhVY/93zhDM/VoNJI/8RMVlFPD5QCqFsIUYSjSdJ9S8N72bB/D/XOl5RpSJkJbRoqLMnSt6yruAdVE0NiRp5PGF6HwGXLwp4fSNEY6zIFAOuWaRdeylgjOV3qxYP3bcYQ8UeFiyhoCySKQvoeRbUmuzDdbGIBvqyimPToaOQadIk0ukgINytpBEYJUekeqmN+7nN/WXL6v+Q72TuJ4lF8d0sD5Nf64HRIZaJnoXQ/4d1eaaaVXZYrLuwUuQlOrObBNDYGudsUaJs7K6lmkQObKxyaVUHlUUP6V3AG/cYeSfVeB9SvBwwo+cSpF6gdJjBYBtzRUmhQHZ14l+rOUmiRSjTkEEWugIdJBKkdyaG2wqxuAcOw/wXasTmjrSSZW8zlGkMkjhgQAzs7qeQa9RPwRv8dhiJliYSeWVIksDRR1bjUPTV8EHjjF9k+o+Rj0KCwKmyVhX1KUIBCnZD9p2JP2htgVwB9d4EJK5aViSxsyoCDwCaXkhQTR21EDjfq7/sjl9KuWZ9nYXiLCRHQglSGRgbuiu45wiVeRvSoBaiKFA32HtuDtfPtiwda8fQ5rMJOYliZWdjsrn+kpQb0SMNJskKdxpqrwXo/1ChyjtPDE7TNIxqQKwVD6QFkYs4JUsCK5qywAAF5mHHBFEK3TW/qaJd1AJlQBiyhxpbgit74HF3QIxqWX+ruTNskZumFOMrCQw0nVqLWb4FVRU82NPcTusLsxMGJxzAwMJHAwMDAxCAx3AwMQgMDAwMSyjmBgYGIWDHccwMQh0YGBgYogLwLwMDFkBgYGBiEBgYGBiEBgYGBiEBeBgYGIQ//Z"/>
          <p:cNvSpPr>
            <a:spLocks noChangeAspect="1" noChangeArrowheads="1"/>
          </p:cNvSpPr>
          <p:nvPr/>
        </p:nvSpPr>
        <p:spPr bwMode="auto">
          <a:xfrm>
            <a:off x="63500" y="-407988"/>
            <a:ext cx="1495425" cy="8286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TextBox 4"/>
          <p:cNvSpPr txBox="1"/>
          <p:nvPr/>
        </p:nvSpPr>
        <p:spPr>
          <a:xfrm>
            <a:off x="1996556" y="1447800"/>
            <a:ext cx="5358522" cy="4154984"/>
          </a:xfrm>
          <a:prstGeom prst="rect">
            <a:avLst/>
          </a:prstGeom>
          <a:noFill/>
        </p:spPr>
        <p:txBody>
          <a:bodyPr wrap="square" rtlCol="0">
            <a:spAutoFit/>
          </a:bodyPr>
          <a:lstStyle/>
          <a:p>
            <a:pPr algn="ctr"/>
            <a:r>
              <a:rPr lang="en-US" sz="4400" i="1" dirty="0" smtClean="0">
                <a:latin typeface="Calibri" pitchFamily="34" charset="0"/>
                <a:cs typeface="Calibri" pitchFamily="34" charset="0"/>
              </a:rPr>
              <a:t>A job applicant can be screened out if it’s obvious that a disability will stand in the way of being able to do the job.   </a:t>
            </a:r>
            <a:endParaRPr lang="en-US" sz="4400" i="1" dirty="0">
              <a:latin typeface="Calibri" pitchFamily="34" charset="0"/>
              <a:cs typeface="Calibri" pitchFamily="34" charset="0"/>
            </a:endParaRPr>
          </a:p>
        </p:txBody>
      </p:sp>
      <p:pic>
        <p:nvPicPr>
          <p:cNvPr id="8" name="Picture 4" descr="http://t1.gstatic.com/images?q=tbn:ANd9GcSLDYq8wvVqmYErk1K1Q9JiNcCED7mCve2ObUbe_umksmA0OxnujxuHYZN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2036" y="2967140"/>
            <a:ext cx="1624520" cy="150599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maverickphilosopher.typepad.com/.a/6a010535ce1cf6970c0120a7e4dab1970b-320wi"/>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55078" y="2667000"/>
            <a:ext cx="1424462" cy="2574028"/>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11"/>
          </p:nvPr>
        </p:nvSpPr>
        <p:spPr/>
        <p:txBody>
          <a:bodyPr/>
          <a:lstStyle/>
          <a:p>
            <a:fld id="{1B1E715D-2617-4890-9294-667741D25189}" type="slidenum">
              <a:rPr lang="en-US" smtClean="0"/>
              <a:pPr/>
              <a:t>31</a:t>
            </a:fld>
            <a:endParaRPr lang="en-US"/>
          </a:p>
        </p:txBody>
      </p:sp>
    </p:spTree>
    <p:extLst>
      <p:ext uri="{BB962C8B-B14F-4D97-AF65-F5344CB8AC3E}">
        <p14:creationId xmlns:p14="http://schemas.microsoft.com/office/powerpoint/2010/main" val="200200349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data:image/jpeg;base64,/9j/4AAQSkZJRgABAQAAAQABAAD/2wCEAAkGBhQSEBQUEhQWExUWGBcZFxgWFxcYGRcYGBYcFBoVGRgaHCYgGRkjGhoYIC8iJCcpLCwsHB8yNTwtNSY3LCsBCQoKDgwOGg8PGiwkHyQpKSw1LDAuKSwsLCksLCkpLCwsLCksLCwpLCwsLCwsKSwsLCwsLCk0LCwsKSksKSwsLP/AABEIAGUAuAMBIgACEQEDEQH/xAAcAAAABwEBAAAAAAAAAAAAAAAAAgMEBQYHAQj/xAA5EAACAgAFAgUDAgQEBgMAAAABAgMRAAQSITEFQQYTIlFhBzJxgZEUI0KxFlKhwRUzYnLR8FNjkv/EABoBAAIDAQEAAAAAAAAAAAAAAAIDAAEFBAb/xAAuEQACAgEDAwMCBAcAAAAAAAAAAQIRAxIhQQQTMRRRYQWRMnGxwSIjUoHh8PH/2gAMAwEAAhEDEQA/AMfk6FKoulPwskbNxdaVYtYAPbscIjpklA0KO+zKQPzvt+uNqzf1UkUFh5VAatjmWtq7BtNdtvjnfFO6h12SWYyqFaTQyB/V5LK0YUXE4K6w2pyft1dtgcMeOSdCVng97KVlOiTykLFE8jb7IpY7EA7DiiQP1GEst02SSTy0Ul7I08GwCSDdVVHn2xqXQfFcmVgWJLYbsdTKTZoGgYjpQhRS9t+b2mc59RndV/lK7aNzK7MC3pN6Iwqgh1J397GmyCXZn7C/V4uWZNF4NzTLGwjAEgBQtJEoYNxRZxzx+dsIT+Gp0lMRQGQafSrxt99Fd1Yg3Y79xjZcz4xVxpVVRNgFA3q7snSAOSdKjTZs3h70/wAdlXJdi6Fa0BFjHajqVNTbAiia3wXpsnsB6/DdWYPmOmNESJKBr+lo332rhuDfOEn6e4YqQLHI1J+2x5+OcegZfG2trbyiP/shdiF7gNqsk0OSRtx2C0njulKR7LQUeXHpIYki1jIfXq2AWjV9zuK9Nk9ivX4W6swTI+F8zMzrDC0rJRZY9LkAnTdKSSL224wZ/COcEhjOWm1gAsmhtQDcEjkA43XOT9Rl1eXCjxoCdcqxLqk3soNIYqu66xs1bWDZqubYPnFfNmeGWz/LGiXLy2ACiOrBo1YcoQbs1V7csZpy08nc9oa+DLYPD2YdtKQuxDFDQv1rytjaxz+N+MOMv4PzjhCMvIFewjMNCMQCaDvSk0D37Y3GDruWhmaVX0vIAHY5atSqDoX0nVtZ3LEna7ArDybxhk09SkSMQihVikAURhvL2b0rWth6R3HNY6OxkutLOddVhavUjz5L4czCsEaMhjqIW1shTTGrugb3+D7Y5/hzMamXyXJStQAvTfF1jdJeuZN3lcQqZJQodwHViV2U/wDLOkg0f2J1FcRHQuu5HpuoHM5rMOw3WgEU6vMvSauTVYLFjztX9MninBXJFw6jHkdRdmPjok2rSInLVdBSSRdWK5F+2DN0Kcb+VJW2+hqBPAJ4s/643g/UbKyQn+HdUlUqSk2XLErZLEKHGrgWdXc8nDHN/UKdWIgky4BPIy7AWaFkiQDYVvRJrtiY8Msn4STzwh5ZiJ6PLvcbCiQQRRBHIIO9/GDS9DnVA7QyKjbKxRgrEgtQY7HYE7HgE42dfqJmiaOZFCqLQLpY1vfJRdW4aiQBuDdB14g8bmWLy1eAkkamKu6g70bLNwSp2phRI9sE+nmgI9VjfJg38C/+Vv2Pfivf9PY4djw9mNejyJS+9oI3Lihq3ULY9Pq37b8Y3+bxXlEYBZoHjAAAETs4OkoapRuVNdttrI5gs39SJl0iKRGGtyfTLdCUqihXb/41RjvsSbu8DHDOXAcuohHkxTM5F42ZZFKMpIZWGllIqwyndeRzggyrXWk37Ub/AG5xq/ifxSuZWGUenMQksQ8SmGXcHRILIYnSPVpAosNtqZ9F8TrlHleORVJYtcsczFn9QHlFWtVIam4agvwBTxTXlBLNCXhmcf8ADn9u4HI3JFihybGBjb5fqbId0nyqmiLdc6wNsDQogopAG55522oYvszL7sfcz0MTt3O3bezW5O1cc4Vkbc8b3tYI5I2N7jnn47YaZFrDK12KIpdWo6gAOAU5PvwBydl2zDNQJJA4BJNduP8AT9K7Y0E7ZjzjSpigkPuTga8Ja8F8zDfAirHozGFVzeIvzcdEuGagXiT4Jv8AjbqgBXtZv5NnEt4WzsSZuJsxvGNW1FrZlKIoUbkl2UD5IxU0zOJjwzOpzuWV6KNKisDwVe0IP/62+arA5ZXBr4Lw4VHJF/JrMv1HyvrFS2u2yqVsbG5UYxoASoJdlqx71iq9e69FOjeblM1GoCP5jQEqt6lWR2BtVBDXY4BHBw58aZjyxLErGU+WurzyGbc6lVSGUqBVlypJbT6rXZXN9Rj/AIcOsh3W3eQs7Ky0Lay5IVhYUahttd2fJ5Jxb+T2OLG0r4KdHKfLSzuUXV8kqCf9cIEjBJ57LEXRdyNq5YsdrNbtdWasDtggjcqWA2F917VdAmzW10Dzj2MZVFfkjwU8dTkl4t/qPIMo0zpFEyRs7BdbmlAINn5bsBdkntd4lupfS/KZNA2azU7sbP8AKWFCB3bQ4kZgO5sACrOC+A2Rc6FmVddER+YdOmQMAWX3kCaqHJo40LxX1sQ5GR5FvZRVqAWY6QDqBWgfext3usY31DI+5Xwej+lYv5f5sx7xH4A/hpFWDMa5CC6xSKsUlDsjBjG7D29JPAvcYjocxqFkFWumBFEMLDKQdxvex965xcIvFUwzKSZyFGjPoGyki2M1FaJUVoGhwp0ojAbNdAyUHlxhR+T+SBeB+nzk5NcB/U8cVFPkkGkwVsxhqZcJu+NdyZjKA5bMYSabDcvghbAahigKvLffCTH53wmz/phEvgHIdGAuTgYZNKbrgDv747hWsd2yTB5ruK/Tmj7i+34wo0gJJAAFkgC6HsBqJNDjck/J5wgoJ4+T+gwZef8AzsPyT2GGLzZztN7CjPghOBKCpIPI5/vf4wW8Fdlaa8nScC8crHVxdk5DKcH5Fe+x/t+h/wB8J5iRVXjfvydq/PG+C5jNM7lieWJOwFk7nYABRfYUMck+sxxdeTpj08nv4NVzXiKsrDmZDIpzAV5Gjk8oFgnlMQ3BAZftvbkbbmLVGmy+Z0Ka8p2QEeo0PMNDvsCboWT+prK/UXOxRLCkyCJVCBBl4CCoFAHUhvjnEbn/ABfm510vOwQiiiBIlI/6liVQf1xhvCu5qT5s3I5/5bhXA9ee/wC+3t2I7VWHceeVUXQ24ILAht6bUVDcBNh8kmz8VSLOFABZr2O42Ha+P0xePC3gTP5yPX5aQROLV5ti3tpWmko+/pG4IvHoI9bCS3POz6Gd7bjdcwpdVW5D5iaCLBJMoKqB/msj23/fGseIumDNwSQljoctuq6jVsBQsbD/AGxB+F/p5BDmFaSR55I2VkoCOIeoqH0glmZWC2Ca3B3sEWjrUJSGeeOMCVV80ULDhaMiFe7EKRdAn0+22d1mRZq08Gl0GL06afJlPW+iaVnl0pEIiSulXQ6ivlAfzFUgEvqNk3W1c4qsgrti8w+Mos/mstloxq8zMRF2a/WiP5pHqFKpCXXcCtrJKfinwRLFI5yyxPCzagNSrJGFHrj/AJmkeWrWfusDT7bl0GRY01PawvqOOWRpw3ootH5/bCZxLdU6ZPlmUZiF4SRS2qgNpG9Mnpc9zve++IuXnGumpK0zHacXTQS9jx+wv9PbCbHB1AsWaFiyBZAvcgWLNdrGE5EFnSSRZokAEi9iRZokb1e2Bb3oNLawgQHV6gtAkXq3NgaRQ5770NsIMR7b3d32rivzvfxhwK3sXYoXexvmhz+D74bsuFtDk9hNuNucDHCawMAOVjtZdq25vjfji/b4wdJKw2SSt+MO4UjCa5H31FfLUHWfSTr1FSirqoVux3274mqhWjV4HS9VeogCoEWopUcYouACW9Pr4H3X7874QWQAVXcb2eAK01dbmt6vbnDdCKNncVQrnffe9qG/e+MFLVzgklwC0+RwWxIdF6eZ5vLUgGj3Wwa2KqzrrI50g3VkA1hz4BjjbPxieNZYlSZpEZBICqRM16f6iCBQ5s4vfT/EMflvInTcskKCVVUqmosbtiFUgRny2Vq1MSBsALxy9T1ChcTr6bpHkqRTuoeC2SGV9auysNBU6QTpLPl5IpFEkOYoBlVtmClR6iLrbJ3/AG/bb/TGof4ucMUzWSiZ2jjKUup1hR2f+YQjKFTRqrheffCL5+ESaYenZaawdKLlgzkIxVioRKcCilqaUgk86RlOUbo0/TSe6r7mZNFvf/tYIU/P+uNTzOch9KjosHmO6hY2yhVyp7jWFDH0uLXYbE8btxmMsIpXbp2V0xoreYuUTSxIQsgtq81RIDQJA0m7va9UU+QfTyrj7lb+lPQlznVFEgVo4UaVlaiGrSqqV7jWyn9MejHSx7/iv7d8UDKwzZNm05bKwWBqMQipKOyuAiMQzEcE7gcA4c5LxoZgQAykuAl5eX1qfMUiPS1uoMdmTahdgbXbyK9NAvE6smJ5QskakKJGL8d1KldXyPMEfPGoXuLxL5oHdlFsLquSNiVF9zQI+QMV7qPiOMMix5eSaTTr9EXnNGrGtTBDtegV6hqoVdWCf4xQ+XoieUkAssMM0pjDMyo0gUAxj0nZhq2NDbF2tgdLITpXgRYOpy5qNR5bxqIlXhZJyRLpHIUICQCNhNz6drSnRA1eb6rYahvV+UqEg/JX+2IifxSAVRIJTKyyssa5eQMEQgW4Z08vZq+fjUAeT+Lz5evSkYLKNLRSs+otp0mMKDqLNsV1DirvC55F5YyGOT2RI9V6IkqrDIBNH69SEVZVUXzLWtDC6BBsGQEbCsYx4v8ADD5HMmM6mQjVE7D717g1sXU0GquxoA41NPEkgBZogjEVpkgkhci9ZIaQHUDwdjv+N4ufxHFm3R5sgsuXLemabLyaCDsGV2BHpWr2ohWo74fg6xY5bX8oDN0Uskf3Mj0++E2OJ/x9FGufcQRrDEyQOioFC00YJICkrZN8E7jFcLY2Yz1RUjFljcJOLAzYRfCjN7bYSbF2RITY7VQ5u+/FVzVd+OcDBZMcwtj0GjNn498OI5yraloH1dhQDAqQAQa2Ygdx233wqmXodhv8c1xjogvj4r5J2r84JR23FvJvsNiMArRqqPtxhwYK2PIsfqDVYOY7Isk2fVte182T6jVntg/AKkTf0+U/xUhXUGGXmYEV20gizenUpK3vz82NQ8L+Hkn6dGhYK5zDyAEkFo4s0Q6mjZBR9J/7l+MUb6WtXUnCj7svOq0oH26CCQpoMdNkg/d3xaulzvrhy6RTJLlxmFGl2QETzq4SkBcgaUtjS0GYE7HGP1bSyW1x4NnpbeHTH38kx4kyiDNxznQ8TJEr9w0UryxSGx/TUoP6A9sR/U+gpEqoNJOWihiWSlDWjBnYEUVJaR9tVWfnEdJmszLl0y4glSRMr5HllVKl49SuFKm2FaBTOADuB7z2fy+YzSzkZaTL66apQARszHURqANpHx/m9+MzNrdqP9S+3J3Qio1q9n+oU9JC9UViQpOaJCkH1fy2IIYknZTsopdzte+IvM5KIdMjEbrOpeW3UFfuaMAesBiNGk3VMKO4IOJPqedzCzCf+EksTBkjosSAhs6grKhNqPzY4FmMjymaOW/hBl3Ml+aJWWSgWAFNsRVqeGO3AvBKTdp+bf22L0/hd7JL9y3ZrpcbZnOMG9bLlwyeWIwFWQsH8wqfOshh8UV25xCdByoWXpjELtHImy1wJ2PpP2iwPni+MSM0k7PN5OTIllKLM5nLBTGLUBXC0tPdrVgk7nEdkcpmo5Yx/BlpMuJ0hl8xVhKSnWpddO5CmrQ1dg1Yw2SbyN8f5OeNqH/Pagk0fodGKp5k0EsT/wAwKWCCERyNDTIdYDLIfT6l7isG6WqtmMsSqhjJMjMHYttC+pGY/eRMr78bA83h7nfC+YVjpjXMoxhZtMnkSBot9BfSQ8DHldjuffZCbpmagaKcQPM0cs0kqRkCw4Y0hf7qMlAe2o8jdUceRKN/6hmqP8XyRHS8rDqKEqi/8Ok9Uo1BQXitpNwWJJGofB5usHjQCXKadG2biB8qJo0+5hWlwGA3q63IxGZRp8qyaoJyxynkOFuNwaWmjPlsorSaut+d7wIupOvlyJDmpFimjkJkYSAKm5AcRIOOFXvya2wvT+G+H/c6NMrk14a+CZ6jlUXLSKZo2GYfOSI0ZZ0jj0iJms8UxBIAoEkdrLbOkS6XB8tkgjSWEuyOunSteWVKSxa9NMjCidybIxC53roMDxSaoyZMwVYnhZwDpKmiWV1DV6R6QefSAevIyACNVIjEQEciiFVLIxkjjKald/KX7mNUSL5LJb6q5RUIShpbXh/BU/FMxedbIJEEC3VfbHXF8/PfnviG0E3XYX+B/wCnEl1hy0pJq9MY242WtqFVQGI91x6LAqxRXweY6mV5pV7iWnbn8f799sEOHKIN73Pb8/Pxhu6e+GCrsaSPvWBhR0x3C9x6kqLNN0FtBYTZXbhvPGknggNp0k7r/VQ1L74ayZYxq5JjdF2LxujAkerSFvUT32rbnYi7xn/rVlFRvKy7ljZjVhCEB2X1+WbAIB2G9KNzq2pec8fxSZgTmOQOYmia/LKhSKoIV0sKJGlhp42JF4R35DV00fApmOjSBPN8uo/SNakMh1ekEMCRue39sKdK6O828SRyHzET1PQto5HAI2sEJzqFFQN7wv4T+pWXy8fkTZcNDcjVpST1loymlGof0EkbDUQdqozafVrpoYFcrLHosoVWH0tfIW6FrakjcAtp3Jsn1DcaBXS07sb5PwPmwzvHLBlzGnr05idSqqoDsXRDsdJY+qvbbYNoMrnMxFvm5PL2vXmMwygk1poEiwb9xsd/ZbMfVfKvGFaKRmKsrsREusFmbQQijSrXuFNEc2bJlemfWDIx5dAIzG4K6oxCroaYFiGYqQWFmjdEjcjC+77oZ2fZlBGZeh/Mkqht5slHbY/d+2OM5/zN8Wzf+cN5eoxs7lSqqWYgWLAZ2ZR77ChhGXOJzrU+2/t+N8cbseOTIb+5u39TD+xvBZMzwC5/Gom/erO2I4dQuzsB+dxXuO/6c/GGssiFi138b3f5wavkqiXlzG+7H9z+2No+jqySZCpEBjTMOY2ZdVgKCav2kJAI/wCr238/nOb2SSfauK4xoXg/6mjJ5SJC7akc2BpbVFcjhFBQgNrc6mYi1Iq9OC3IlRpXVvBDCRpleMqoLG1YPIQWbQwHpUcKWu/cXijT9EimzxYyMYpZ5BcUrekBmVaZWokhVY/93zhDM/VoNJI/8RMVlFPD5QCqFsIUYSjSdJ9S8N72bB/D/XOl5RpSJkJbRoqLMnSt6yruAdVE0NiRp5PGF6HwGXLwp4fSNEY6zIFAOuWaRdeylgjOV3qxYP3bcYQ8UeFiyhoCySKQvoeRbUmuzDdbGIBvqyimPToaOQadIk0ukgINytpBEYJUekeqmN+7nN/WXL6v+Q72TuJ4lF8d0sD5Nf64HRIZaJnoXQ/4d1eaaaVXZYrLuwUuQlOrObBNDYGudsUaJs7K6lmkQObKxyaVUHlUUP6V3AG/cYeSfVeB9SvBwwo+cSpF6gdJjBYBtzRUmhQHZ14l+rOUmiRSjTkEEWugIdJBKkdyaG2wqxuAcOw/wXasTmjrSSZW8zlGkMkjhgQAzs7qeQa9RPwRv8dhiJliYSeWVIksDRR1bjUPTV8EHjjF9k+o+Rj0KCwKmyVhX1KUIBCnZD9p2JP2htgVwB9d4EJK5aViSxsyoCDwCaXkhQTR21EDjfq7/sjl9KuWZ9nYXiLCRHQglSGRgbuiu45wiVeRvSoBaiKFA32HtuDtfPtiwda8fQ5rMJOYliZWdjsrn+kpQb0SMNJskKdxpqrwXo/1ChyjtPDE7TNIxqQKwVD6QFkYs4JUsCK5qywAAF5mHHBFEK3TW/qaJd1AJlQBiyhxpbgit74HF3QIxqWX+ruTNskZumFOMrCQw0nVqLWb4FVRU82NPcTusLsxMGJxzAwMJHAwMDAxCAx3AwMQgMDAwMSyjmBgYGIWDHccwMQh0YGBgYogLwLwMDFkBgYGBiEBgYGBiEBgYGBiEBeBgYGIQ//Z"/>
          <p:cNvSpPr>
            <a:spLocks noChangeAspect="1" noChangeArrowheads="1"/>
          </p:cNvSpPr>
          <p:nvPr/>
        </p:nvSpPr>
        <p:spPr bwMode="auto">
          <a:xfrm>
            <a:off x="63500" y="-407988"/>
            <a:ext cx="1495425" cy="8286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TextBox 4"/>
          <p:cNvSpPr txBox="1"/>
          <p:nvPr/>
        </p:nvSpPr>
        <p:spPr>
          <a:xfrm>
            <a:off x="2524298" y="1519843"/>
            <a:ext cx="6248400" cy="5078313"/>
          </a:xfrm>
          <a:prstGeom prst="rect">
            <a:avLst/>
          </a:prstGeom>
          <a:noFill/>
        </p:spPr>
        <p:txBody>
          <a:bodyPr wrap="square" rtlCol="0">
            <a:spAutoFit/>
          </a:bodyPr>
          <a:lstStyle/>
          <a:p>
            <a:pPr algn="ctr"/>
            <a:r>
              <a:rPr lang="en-US" sz="3600" i="1" dirty="0" smtClean="0">
                <a:latin typeface="Calibri" pitchFamily="34" charset="0"/>
                <a:cs typeface="Calibri" pitchFamily="34" charset="0"/>
              </a:rPr>
              <a:t>Applicants can </a:t>
            </a:r>
            <a:r>
              <a:rPr lang="en-US" sz="3600" i="1" dirty="0">
                <a:latin typeface="Calibri" pitchFamily="34" charset="0"/>
                <a:cs typeface="Calibri" pitchFamily="34" charset="0"/>
              </a:rPr>
              <a:t>be </a:t>
            </a:r>
            <a:endParaRPr lang="en-US" sz="3600" i="1" dirty="0" smtClean="0">
              <a:latin typeface="Calibri" pitchFamily="34" charset="0"/>
              <a:cs typeface="Calibri" pitchFamily="34" charset="0"/>
            </a:endParaRPr>
          </a:p>
          <a:p>
            <a:pPr algn="ctr"/>
            <a:r>
              <a:rPr lang="en-US" sz="3600" i="1" dirty="0" smtClean="0">
                <a:latin typeface="Calibri" pitchFamily="34" charset="0"/>
                <a:cs typeface="Calibri" pitchFamily="34" charset="0"/>
              </a:rPr>
              <a:t>screened out </a:t>
            </a:r>
            <a:r>
              <a:rPr lang="en-US" sz="3600" i="1" dirty="0">
                <a:latin typeface="Calibri" pitchFamily="34" charset="0"/>
                <a:cs typeface="Calibri" pitchFamily="34" charset="0"/>
              </a:rPr>
              <a:t>if it’s obvious that a disability will stand in the way of being able to do the job.   </a:t>
            </a:r>
          </a:p>
          <a:p>
            <a:pPr algn="ctr"/>
            <a:endParaRPr lang="en-US" sz="3600" i="1" dirty="0">
              <a:latin typeface="Calibri" pitchFamily="34" charset="0"/>
              <a:cs typeface="Calibri" pitchFamily="34" charset="0"/>
            </a:endParaRPr>
          </a:p>
          <a:p>
            <a:r>
              <a:rPr lang="en-US" sz="2400" dirty="0" smtClean="0">
                <a:latin typeface="Calibri" pitchFamily="34" charset="0"/>
                <a:cs typeface="Calibri" pitchFamily="34" charset="0"/>
              </a:rPr>
              <a:t>The job application process must be made accessible to all who want to apply.  The employer must make all aspects of the application process accessible and provide accommodations to applicants who request them.  </a:t>
            </a:r>
            <a:endParaRPr lang="en-US" sz="2400" dirty="0">
              <a:latin typeface="Calibri" pitchFamily="34" charset="0"/>
              <a:cs typeface="Calibri" pitchFamily="34" charset="0"/>
            </a:endParaRPr>
          </a:p>
        </p:txBody>
      </p:sp>
      <p:pic>
        <p:nvPicPr>
          <p:cNvPr id="8" name="Picture 4" descr="http://t1.gstatic.com/images?q=tbn:ANd9GcSLDYq8wvVqmYErk1K1Q9JiNcCED7mCve2ObUbe_umksmA0OxnujxuHYZN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3746" y="2090106"/>
            <a:ext cx="2266241" cy="2100894"/>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1"/>
          </p:nvPr>
        </p:nvSpPr>
        <p:spPr/>
        <p:txBody>
          <a:bodyPr/>
          <a:lstStyle/>
          <a:p>
            <a:fld id="{1B1E715D-2617-4890-9294-667741D25189}" type="slidenum">
              <a:rPr lang="en-US" smtClean="0"/>
              <a:pPr/>
              <a:t>32</a:t>
            </a:fld>
            <a:endParaRPr lang="en-US"/>
          </a:p>
        </p:txBody>
      </p:sp>
    </p:spTree>
    <p:extLst>
      <p:ext uri="{BB962C8B-B14F-4D97-AF65-F5344CB8AC3E}">
        <p14:creationId xmlns:p14="http://schemas.microsoft.com/office/powerpoint/2010/main" val="182713439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2503610" y="1295400"/>
            <a:ext cx="6640390" cy="4724400"/>
          </a:xfrm>
        </p:spPr>
        <p:txBody>
          <a:bodyPr>
            <a:normAutofit/>
          </a:bodyPr>
          <a:lstStyle/>
          <a:p>
            <a:pPr marL="0" indent="0">
              <a:buNone/>
            </a:pPr>
            <a:endParaRPr lang="en-US" sz="1600" dirty="0"/>
          </a:p>
          <a:p>
            <a:pPr marL="0" indent="0">
              <a:buNone/>
            </a:pPr>
            <a:endParaRPr lang="en-US" sz="1600" dirty="0"/>
          </a:p>
        </p:txBody>
      </p:sp>
      <p:sp>
        <p:nvSpPr>
          <p:cNvPr id="3" name="Title 2"/>
          <p:cNvSpPr>
            <a:spLocks noGrp="1"/>
          </p:cNvSpPr>
          <p:nvPr>
            <p:ph type="title"/>
          </p:nvPr>
        </p:nvSpPr>
        <p:spPr>
          <a:xfrm>
            <a:off x="457200" y="381000"/>
            <a:ext cx="7086600" cy="990600"/>
          </a:xfrm>
        </p:spPr>
        <p:txBody>
          <a:bodyPr>
            <a:normAutofit/>
          </a:bodyPr>
          <a:lstStyle/>
          <a:p>
            <a:pPr algn="l"/>
            <a:r>
              <a:rPr lang="en-US" sz="5400" dirty="0" smtClean="0"/>
              <a:t>Myth or Fact?</a:t>
            </a:r>
            <a:endParaRPr lang="en-US" sz="5400" dirty="0"/>
          </a:p>
        </p:txBody>
      </p:sp>
      <p:sp>
        <p:nvSpPr>
          <p:cNvPr id="4" name="AutoShape 2" descr="data:image/jpeg;base64,/9j/4AAQSkZJRgABAQAAAQABAAD/2wCEAAkGBhQSEBQUEhQWExUWGBcZFxgWFxcYGRcYGBYcFBoVGRgaHCYgGRkjGhoYIC8iJCcpLCwsHB8yNTwtNSY3LCsBCQoKDgwOGg8PGiwkHyQpKSw1LDAuKSwsLCksLCkpLCwsLCksLCwpLCwsLCwsKSwsLCwsLCk0LCwsKSksKSwsLP/AABEIAGUAuAMBIgACEQEDEQH/xAAcAAAABwEBAAAAAAAAAAAAAAAAAgMEBQYHAQj/xAA5EAACAgAFAgUDAgQEBgMAAAABAgMRAAQSITEFQQYTIlFhBzJxgZEUI0KxFlKhwRUzYnLR8FNjkv/EABoBAAIDAQEAAAAAAAAAAAAAAAIDAAEFBAb/xAAuEQACAgEDAwMCBAcAAAAAAAAAAQIRAxIhQQQTMRRRYQWRMnGxwSIjUoHh8PH/2gAMAwEAAhEDEQA/AMfk6FKoulPwskbNxdaVYtYAPbscIjpklA0KO+zKQPzvt+uNqzf1UkUFh5VAatjmWtq7BtNdtvjnfFO6h12SWYyqFaTQyB/V5LK0YUXE4K6w2pyft1dtgcMeOSdCVng97KVlOiTykLFE8jb7IpY7EA7DiiQP1GEst02SSTy0Ul7I08GwCSDdVVHn2xqXQfFcmVgWJLYbsdTKTZoGgYjpQhRS9t+b2mc59RndV/lK7aNzK7MC3pN6Iwqgh1J397GmyCXZn7C/V4uWZNF4NzTLGwjAEgBQtJEoYNxRZxzx+dsIT+Gp0lMRQGQafSrxt99Fd1Yg3Y79xjZcz4xVxpVVRNgFA3q7snSAOSdKjTZs3h70/wAdlXJdi6Fa0BFjHajqVNTbAiia3wXpsnsB6/DdWYPmOmNESJKBr+lo332rhuDfOEn6e4YqQLHI1J+2x5+OcegZfG2trbyiP/shdiF7gNqsk0OSRtx2C0njulKR7LQUeXHpIYki1jIfXq2AWjV9zuK9Nk9ivX4W6swTI+F8zMzrDC0rJRZY9LkAnTdKSSL224wZ/COcEhjOWm1gAsmhtQDcEjkA43XOT9Rl1eXCjxoCdcqxLqk3soNIYqu66xs1bWDZqubYPnFfNmeGWz/LGiXLy2ACiOrBo1YcoQbs1V7csZpy08nc9oa+DLYPD2YdtKQuxDFDQv1rytjaxz+N+MOMv4PzjhCMvIFewjMNCMQCaDvSk0D37Y3GDruWhmaVX0vIAHY5atSqDoX0nVtZ3LEna7ArDybxhk09SkSMQihVikAURhvL2b0rWth6R3HNY6OxkutLOddVhavUjz5L4czCsEaMhjqIW1shTTGrugb3+D7Y5/hzMamXyXJStQAvTfF1jdJeuZN3lcQqZJQodwHViV2U/wDLOkg0f2J1FcRHQuu5HpuoHM5rMOw3WgEU6vMvSauTVYLFjztX9MninBXJFw6jHkdRdmPjok2rSInLVdBSSRdWK5F+2DN0Kcb+VJW2+hqBPAJ4s/643g/UbKyQn+HdUlUqSk2XLErZLEKHGrgWdXc8nDHN/UKdWIgky4BPIy7AWaFkiQDYVvRJrtiY8Msn4STzwh5ZiJ6PLvcbCiQQRRBHIIO9/GDS9DnVA7QyKjbKxRgrEgtQY7HYE7HgE42dfqJmiaOZFCqLQLpY1vfJRdW4aiQBuDdB14g8bmWLy1eAkkamKu6g70bLNwSp2phRI9sE+nmgI9VjfJg38C/+Vv2Pfivf9PY4djw9mNejyJS+9oI3Lihq3ULY9Pq37b8Y3+bxXlEYBZoHjAAAETs4OkoapRuVNdttrI5gs39SJl0iKRGGtyfTLdCUqihXb/41RjvsSbu8DHDOXAcuohHkxTM5F42ZZFKMpIZWGllIqwyndeRzggyrXWk37Ub/AG5xq/ifxSuZWGUenMQksQ8SmGXcHRILIYnSPVpAosNtqZ9F8TrlHleORVJYtcsczFn9QHlFWtVIam4agvwBTxTXlBLNCXhmcf8ADn9u4HI3JFihybGBjb5fqbId0nyqmiLdc6wNsDQogopAG55522oYvszL7sfcz0MTt3O3bezW5O1cc4Vkbc8b3tYI5I2N7jnn47YaZFrDK12KIpdWo6gAOAU5PvwBydl2zDNQJJA4BJNduP8AT9K7Y0E7ZjzjSpigkPuTga8Ja8F8zDfAirHozGFVzeIvzcdEuGagXiT4Jv8AjbqgBXtZv5NnEt4WzsSZuJsxvGNW1FrZlKIoUbkl2UD5IxU0zOJjwzOpzuWV6KNKisDwVe0IP/62+arA5ZXBr4Lw4VHJF/JrMv1HyvrFS2u2yqVsbG5UYxoASoJdlqx71iq9e69FOjeblM1GoCP5jQEqt6lWR2BtVBDXY4BHBw58aZjyxLErGU+WurzyGbc6lVSGUqBVlypJbT6rXZXN9Rj/AIcOsh3W3eQs7Ky0Lay5IVhYUahttd2fJ5Jxb+T2OLG0r4KdHKfLSzuUXV8kqCf9cIEjBJ57LEXRdyNq5YsdrNbtdWasDtggjcqWA2F917VdAmzW10Dzj2MZVFfkjwU8dTkl4t/qPIMo0zpFEyRs7BdbmlAINn5bsBdkntd4lupfS/KZNA2azU7sbP8AKWFCB3bQ4kZgO5sACrOC+A2Rc6FmVddER+YdOmQMAWX3kCaqHJo40LxX1sQ5GR5FvZRVqAWY6QDqBWgfext3usY31DI+5Xwej+lYv5f5sx7xH4A/hpFWDMa5CC6xSKsUlDsjBjG7D29JPAvcYjocxqFkFWumBFEMLDKQdxvex965xcIvFUwzKSZyFGjPoGyki2M1FaJUVoGhwp0ojAbNdAyUHlxhR+T+SBeB+nzk5NcB/U8cVFPkkGkwVsxhqZcJu+NdyZjKA5bMYSabDcvghbAahigKvLffCTH53wmz/phEvgHIdGAuTgYZNKbrgDv747hWsd2yTB5ruK/Tmj7i+34wo0gJJAAFkgC6HsBqJNDjck/J5wgoJ4+T+gwZef8AzsPyT2GGLzZztN7CjPghOBKCpIPI5/vf4wW8Fdlaa8nScC8crHVxdk5DKcH5Fe+x/t+h/wB8J5iRVXjfvydq/PG+C5jNM7lieWJOwFk7nYABRfYUMck+sxxdeTpj08nv4NVzXiKsrDmZDIpzAV5Gjk8oFgnlMQ3BAZftvbkbbmLVGmy+Z0Ka8p2QEeo0PMNDvsCboWT+prK/UXOxRLCkyCJVCBBl4CCoFAHUhvjnEbn/ABfm510vOwQiiiBIlI/6liVQf1xhvCu5qT5s3I5/5bhXA9ee/wC+3t2I7VWHceeVUXQ24ILAht6bUVDcBNh8kmz8VSLOFABZr2O42Ha+P0xePC3gTP5yPX5aQROLV5ti3tpWmko+/pG4IvHoI9bCS3POz6Gd7bjdcwpdVW5D5iaCLBJMoKqB/msj23/fGseIumDNwSQljoctuq6jVsBQsbD/AGxB+F/p5BDmFaSR55I2VkoCOIeoqH0glmZWC2Ca3B3sEWjrUJSGeeOMCVV80ULDhaMiFe7EKRdAn0+22d1mRZq08Gl0GL06afJlPW+iaVnl0pEIiSulXQ6ivlAfzFUgEvqNk3W1c4qsgrti8w+Mos/mstloxq8zMRF2a/WiP5pHqFKpCXXcCtrJKfinwRLFI5yyxPCzagNSrJGFHrj/AJmkeWrWfusDT7bl0GRY01PawvqOOWRpw3ootH5/bCZxLdU6ZPlmUZiF4SRS2qgNpG9Mnpc9zve++IuXnGumpK0zHacXTQS9jx+wv9PbCbHB1AsWaFiyBZAvcgWLNdrGE5EFnSSRZokAEi9iRZokb1e2Bb3oNLawgQHV6gtAkXq3NgaRQ5770NsIMR7b3d32rivzvfxhwK3sXYoXexvmhz+D74bsuFtDk9hNuNucDHCawMAOVjtZdq25vjfji/b4wdJKw2SSt+MO4UjCa5H31FfLUHWfSTr1FSirqoVux3274mqhWjV4HS9VeogCoEWopUcYouACW9Pr4H3X7874QWQAVXcb2eAK01dbmt6vbnDdCKNncVQrnffe9qG/e+MFLVzgklwC0+RwWxIdF6eZ5vLUgGj3Wwa2KqzrrI50g3VkA1hz4BjjbPxieNZYlSZpEZBICqRM16f6iCBQ5s4vfT/EMflvInTcskKCVVUqmosbtiFUgRny2Vq1MSBsALxy9T1ChcTr6bpHkqRTuoeC2SGV9auysNBU6QTpLPl5IpFEkOYoBlVtmClR6iLrbJ3/AG/bb/TGof4ucMUzWSiZ2jjKUup1hR2f+YQjKFTRqrheffCL5+ESaYenZaawdKLlgzkIxVioRKcCilqaUgk86RlOUbo0/TSe6r7mZNFvf/tYIU/P+uNTzOch9KjosHmO6hY2yhVyp7jWFDH0uLXYbE8btxmMsIpXbp2V0xoreYuUTSxIQsgtq81RIDQJA0m7va9UU+QfTyrj7lb+lPQlznVFEgVo4UaVlaiGrSqqV7jWyn9MejHSx7/iv7d8UDKwzZNm05bKwWBqMQipKOyuAiMQzEcE7gcA4c5LxoZgQAykuAl5eX1qfMUiPS1uoMdmTahdgbXbyK9NAvE6smJ5QskakKJGL8d1KldXyPMEfPGoXuLxL5oHdlFsLquSNiVF9zQI+QMV7qPiOMMix5eSaTTr9EXnNGrGtTBDtegV6hqoVdWCf4xQ+XoieUkAssMM0pjDMyo0gUAxj0nZhq2NDbF2tgdLITpXgRYOpy5qNR5bxqIlXhZJyRLpHIUICQCNhNz6drSnRA1eb6rYahvV+UqEg/JX+2IifxSAVRIJTKyyssa5eQMEQgW4Z08vZq+fjUAeT+Lz5evSkYLKNLRSs+otp0mMKDqLNsV1DirvC55F5YyGOT2RI9V6IkqrDIBNH69SEVZVUXzLWtDC6BBsGQEbCsYx4v8ADD5HMmM6mQjVE7D717g1sXU0GquxoA41NPEkgBZogjEVpkgkhci9ZIaQHUDwdjv+N4ufxHFm3R5sgsuXLemabLyaCDsGV2BHpWr2ohWo74fg6xY5bX8oDN0Uskf3Mj0++E2OJ/x9FGufcQRrDEyQOioFC00YJICkrZN8E7jFcLY2Yz1RUjFljcJOLAzYRfCjN7bYSbF2RITY7VQ5u+/FVzVd+OcDBZMcwtj0GjNn498OI5yraloH1dhQDAqQAQa2Ygdx233wqmXodhv8c1xjogvj4r5J2r84JR23FvJvsNiMArRqqPtxhwYK2PIsfqDVYOY7Isk2fVte182T6jVntg/AKkTf0+U/xUhXUGGXmYEV20gizenUpK3vz82NQ8L+Hkn6dGhYK5zDyAEkFo4s0Q6mjZBR9J/7l+MUb6WtXUnCj7svOq0oH26CCQpoMdNkg/d3xaulzvrhy6RTJLlxmFGl2QETzq4SkBcgaUtjS0GYE7HGP1bSyW1x4NnpbeHTH38kx4kyiDNxznQ8TJEr9w0UryxSGx/TUoP6A9sR/U+gpEqoNJOWihiWSlDWjBnYEUVJaR9tVWfnEdJmszLl0y4glSRMr5HllVKl49SuFKm2FaBTOADuB7z2fy+YzSzkZaTL66apQARszHURqANpHx/m9+MzNrdqP9S+3J3Qio1q9n+oU9JC9UViQpOaJCkH1fy2IIYknZTsopdzte+IvM5KIdMjEbrOpeW3UFfuaMAesBiNGk3VMKO4IOJPqedzCzCf+EksTBkjosSAhs6grKhNqPzY4FmMjymaOW/hBl3Ml+aJWWSgWAFNsRVqeGO3AvBKTdp+bf22L0/hd7JL9y3ZrpcbZnOMG9bLlwyeWIwFWQsH8wqfOshh8UV25xCdByoWXpjELtHImy1wJ2PpP2iwPni+MSM0k7PN5OTIllKLM5nLBTGLUBXC0tPdrVgk7nEdkcpmo5Yx/BlpMuJ0hl8xVhKSnWpddO5CmrQ1dg1Yw2SbyN8f5OeNqH/Pagk0fodGKp5k0EsT/wAwKWCCERyNDTIdYDLIfT6l7isG6WqtmMsSqhjJMjMHYttC+pGY/eRMr78bA83h7nfC+YVjpjXMoxhZtMnkSBot9BfSQ8DHldjuffZCbpmagaKcQPM0cs0kqRkCw4Y0hf7qMlAe2o8jdUceRKN/6hmqP8XyRHS8rDqKEqi/8Ok9Uo1BQXitpNwWJJGofB5usHjQCXKadG2biB8qJo0+5hWlwGA3q63IxGZRp8qyaoJyxynkOFuNwaWmjPlsorSaut+d7wIupOvlyJDmpFimjkJkYSAKm5AcRIOOFXvya2wvT+G+H/c6NMrk14a+CZ6jlUXLSKZo2GYfOSI0ZZ0jj0iJms8UxBIAoEkdrLbOkS6XB8tkgjSWEuyOunSteWVKSxa9NMjCidybIxC53roMDxSaoyZMwVYnhZwDpKmiWV1DV6R6QefSAevIyACNVIjEQEciiFVLIxkjjKald/KX7mNUSL5LJb6q5RUIShpbXh/BU/FMxedbIJEEC3VfbHXF8/PfnviG0E3XYX+B/wCnEl1hy0pJq9MY242WtqFVQGI91x6LAqxRXweY6mV5pV7iWnbn8f799sEOHKIN73Pb8/Pxhu6e+GCrsaSPvWBhR0x3C9x6kqLNN0FtBYTZXbhvPGknggNp0k7r/VQ1L74ayZYxq5JjdF2LxujAkerSFvUT32rbnYi7xn/rVlFRvKy7ljZjVhCEB2X1+WbAIB2G9KNzq2pec8fxSZgTmOQOYmia/LKhSKoIV0sKJGlhp42JF4R35DV00fApmOjSBPN8uo/SNakMh1ekEMCRue39sKdK6O828SRyHzET1PQto5HAI2sEJzqFFQN7wv4T+pWXy8fkTZcNDcjVpST1loymlGof0EkbDUQdqozafVrpoYFcrLHosoVWH0tfIW6FrakjcAtp3Jsn1DcaBXS07sb5PwPmwzvHLBlzGnr05idSqqoDsXRDsdJY+qvbbYNoMrnMxFvm5PL2vXmMwygk1poEiwb9xsd/ZbMfVfKvGFaKRmKsrsREusFmbQQijSrXuFNEc2bJlemfWDIx5dAIzG4K6oxCroaYFiGYqQWFmjdEjcjC+77oZ2fZlBGZeh/Mkqht5slHbY/d+2OM5/zN8Wzf+cN5eoxs7lSqqWYgWLAZ2ZR77ChhGXOJzrU+2/t+N8cbseOTIb+5u39TD+xvBZMzwC5/Gom/erO2I4dQuzsB+dxXuO/6c/GGssiFi138b3f5wavkqiXlzG+7H9z+2No+jqySZCpEBjTMOY2ZdVgKCav2kJAI/wCr238/nOb2SSfauK4xoXg/6mjJ5SJC7akc2BpbVFcjhFBQgNrc6mYi1Iq9OC3IlRpXVvBDCRpleMqoLG1YPIQWbQwHpUcKWu/cXijT9EimzxYyMYpZ5BcUrekBmVaZWokhVY/93zhDM/VoNJI/8RMVlFPD5QCqFsIUYSjSdJ9S8N72bB/D/XOl5RpSJkJbRoqLMnSt6yruAdVE0NiRp5PGF6HwGXLwp4fSNEY6zIFAOuWaRdeylgjOV3qxYP3bcYQ8UeFiyhoCySKQvoeRbUmuzDdbGIBvqyimPToaOQadIk0ukgINytpBEYJUekeqmN+7nN/WXL6v+Q72TuJ4lF8d0sD5Nf64HRIZaJnoXQ/4d1eaaaVXZYrLuwUuQlOrObBNDYGudsUaJs7K6lmkQObKxyaVUHlUUP6V3AG/cYeSfVeB9SvBwwo+cSpF6gdJjBYBtzRUmhQHZ14l+rOUmiRSjTkEEWugIdJBKkdyaG2wqxuAcOw/wXasTmjrSSZW8zlGkMkjhgQAzs7qeQa9RPwRv8dhiJliYSeWVIksDRR1bjUPTV8EHjjF9k+o+Rj0KCwKmyVhX1KUIBCnZD9p2JP2htgVwB9d4EJK5aViSxsyoCDwCaXkhQTR21EDjfq7/sjl9KuWZ9nYXiLCRHQglSGRgbuiu45wiVeRvSoBaiKFA32HtuDtfPtiwda8fQ5rMJOYliZWdjsrn+kpQb0SMNJskKdxpqrwXo/1ChyjtPDE7TNIxqQKwVD6QFkYs4JUsCK5qywAAF5mHHBFEK3TW/qaJd1AJlQBiyhxpbgit74HF3QIxqWX+ruTNskZumFOMrCQw0nVqLWb4FVRU82NPcTusLsxMGJxzAwMJHAwMDAxCAx3AwMQgMDAwMSyjmBgYGIWDHccwMQh0YGBgYogLwLwMDFkBgYGBiEBgYGBiEBgYGBiEBeBgYGIQ//Z"/>
          <p:cNvSpPr>
            <a:spLocks noChangeAspect="1" noChangeArrowheads="1"/>
          </p:cNvSpPr>
          <p:nvPr/>
        </p:nvSpPr>
        <p:spPr bwMode="auto">
          <a:xfrm>
            <a:off x="63500" y="-407988"/>
            <a:ext cx="1495425" cy="8286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TextBox 4"/>
          <p:cNvSpPr txBox="1"/>
          <p:nvPr/>
        </p:nvSpPr>
        <p:spPr>
          <a:xfrm>
            <a:off x="2250141" y="1951532"/>
            <a:ext cx="4226859" cy="2800767"/>
          </a:xfrm>
          <a:prstGeom prst="rect">
            <a:avLst/>
          </a:prstGeom>
          <a:noFill/>
        </p:spPr>
        <p:txBody>
          <a:bodyPr wrap="square" rtlCol="0">
            <a:spAutoFit/>
          </a:bodyPr>
          <a:lstStyle/>
          <a:p>
            <a:pPr algn="ctr"/>
            <a:r>
              <a:rPr lang="en-US" sz="4400" i="1" dirty="0" smtClean="0">
                <a:latin typeface="Calibri" pitchFamily="34" charset="0"/>
                <a:cs typeface="Calibri" pitchFamily="34" charset="0"/>
              </a:rPr>
              <a:t>The average cost of an accommodation is about $500.   </a:t>
            </a:r>
            <a:endParaRPr lang="en-US" sz="4400" i="1" dirty="0">
              <a:latin typeface="Calibri" pitchFamily="34" charset="0"/>
              <a:cs typeface="Calibri" pitchFamily="34" charset="0"/>
            </a:endParaRPr>
          </a:p>
        </p:txBody>
      </p:sp>
      <p:pic>
        <p:nvPicPr>
          <p:cNvPr id="8" name="Picture 4" descr="http://t1.gstatic.com/images?q=tbn:ANd9GcSLDYq8wvVqmYErk1K1Q9JiNcCED7mCve2ObUbe_umksmA0OxnujxuHYZN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3072" y="3244013"/>
            <a:ext cx="1624520" cy="150599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maverickphilosopher.typepad.com/.a/6a010535ce1cf6970c0120a7e4dab1970b-320wi"/>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10400" y="2524441"/>
            <a:ext cx="1629834" cy="2945138"/>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11"/>
          </p:nvPr>
        </p:nvSpPr>
        <p:spPr/>
        <p:txBody>
          <a:bodyPr/>
          <a:lstStyle/>
          <a:p>
            <a:fld id="{1B1E715D-2617-4890-9294-667741D25189}" type="slidenum">
              <a:rPr lang="en-US" smtClean="0"/>
              <a:pPr/>
              <a:t>33</a:t>
            </a:fld>
            <a:endParaRPr lang="en-US"/>
          </a:p>
        </p:txBody>
      </p:sp>
    </p:spTree>
    <p:extLst>
      <p:ext uri="{BB962C8B-B14F-4D97-AF65-F5344CB8AC3E}">
        <p14:creationId xmlns:p14="http://schemas.microsoft.com/office/powerpoint/2010/main" val="260406166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data:image/jpeg;base64,/9j/4AAQSkZJRgABAQAAAQABAAD/2wCEAAkGBhQSEBQUEhQWExUWGBcZFxgWFxcYGRcYGBYcFBoVGRgaHCYgGRkjGhoYIC8iJCcpLCwsHB8yNTwtNSY3LCsBCQoKDgwOGg8PGiwkHyQpKSw1LDAuKSwsLCksLCkpLCwsLCksLCwpLCwsLCwsKSwsLCwsLCk0LCwsKSksKSwsLP/AABEIAGUAuAMBIgACEQEDEQH/xAAcAAAABwEBAAAAAAAAAAAAAAAAAgMEBQYHAQj/xAA5EAACAgAFAgUDAgQEBgMAAAABAgMRAAQSITEFQQYTIlFhBzJxgZEUI0KxFlKhwRUzYnLR8FNjkv/EABoBAAIDAQEAAAAAAAAAAAAAAAIDAAEFBAb/xAAuEQACAgEDAwMCBAcAAAAAAAAAAQIRAxIhQQQTMRRRYQWRMnGxwSIjUoHh8PH/2gAMAwEAAhEDEQA/AMfk6FKoulPwskbNxdaVYtYAPbscIjpklA0KO+zKQPzvt+uNqzf1UkUFh5VAatjmWtq7BtNdtvjnfFO6h12SWYyqFaTQyB/V5LK0YUXE4K6w2pyft1dtgcMeOSdCVng97KVlOiTykLFE8jb7IpY7EA7DiiQP1GEst02SSTy0Ul7I08GwCSDdVVHn2xqXQfFcmVgWJLYbsdTKTZoGgYjpQhRS9t+b2mc59RndV/lK7aNzK7MC3pN6Iwqgh1J397GmyCXZn7C/V4uWZNF4NzTLGwjAEgBQtJEoYNxRZxzx+dsIT+Gp0lMRQGQafSrxt99Fd1Yg3Y79xjZcz4xVxpVVRNgFA3q7snSAOSdKjTZs3h70/wAdlXJdi6Fa0BFjHajqVNTbAiia3wXpsnsB6/DdWYPmOmNESJKBr+lo332rhuDfOEn6e4YqQLHI1J+2x5+OcegZfG2trbyiP/shdiF7gNqsk0OSRtx2C0njulKR7LQUeXHpIYki1jIfXq2AWjV9zuK9Nk9ivX4W6swTI+F8zMzrDC0rJRZY9LkAnTdKSSL224wZ/COcEhjOWm1gAsmhtQDcEjkA43XOT9Rl1eXCjxoCdcqxLqk3soNIYqu66xs1bWDZqubYPnFfNmeGWz/LGiXLy2ACiOrBo1YcoQbs1V7csZpy08nc9oa+DLYPD2YdtKQuxDFDQv1rytjaxz+N+MOMv4PzjhCMvIFewjMNCMQCaDvSk0D37Y3GDruWhmaVX0vIAHY5atSqDoX0nVtZ3LEna7ArDybxhk09SkSMQihVikAURhvL2b0rWth6R3HNY6OxkutLOddVhavUjz5L4czCsEaMhjqIW1shTTGrugb3+D7Y5/hzMamXyXJStQAvTfF1jdJeuZN3lcQqZJQodwHViV2U/wDLOkg0f2J1FcRHQuu5HpuoHM5rMOw3WgEU6vMvSauTVYLFjztX9MninBXJFw6jHkdRdmPjok2rSInLVdBSSRdWK5F+2DN0Kcb+VJW2+hqBPAJ4s/643g/UbKyQn+HdUlUqSk2XLErZLEKHGrgWdXc8nDHN/UKdWIgky4BPIy7AWaFkiQDYVvRJrtiY8Msn4STzwh5ZiJ6PLvcbCiQQRRBHIIO9/GDS9DnVA7QyKjbKxRgrEgtQY7HYE7HgE42dfqJmiaOZFCqLQLpY1vfJRdW4aiQBuDdB14g8bmWLy1eAkkamKu6g70bLNwSp2phRI9sE+nmgI9VjfJg38C/+Vv2Pfivf9PY4djw9mNejyJS+9oI3Lihq3ULY9Pq37b8Y3+bxXlEYBZoHjAAAETs4OkoapRuVNdttrI5gs39SJl0iKRGGtyfTLdCUqihXb/41RjvsSbu8DHDOXAcuohHkxTM5F42ZZFKMpIZWGllIqwyndeRzggyrXWk37Ub/AG5xq/ifxSuZWGUenMQksQ8SmGXcHRILIYnSPVpAosNtqZ9F8TrlHleORVJYtcsczFn9QHlFWtVIam4agvwBTxTXlBLNCXhmcf8ADn9u4HI3JFihybGBjb5fqbId0nyqmiLdc6wNsDQogopAG55522oYvszL7sfcz0MTt3O3bezW5O1cc4Vkbc8b3tYI5I2N7jnn47YaZFrDK12KIpdWo6gAOAU5PvwBydl2zDNQJJA4BJNduP8AT9K7Y0E7ZjzjSpigkPuTga8Ja8F8zDfAirHozGFVzeIvzcdEuGagXiT4Jv8AjbqgBXtZv5NnEt4WzsSZuJsxvGNW1FrZlKIoUbkl2UD5IxU0zOJjwzOpzuWV6KNKisDwVe0IP/62+arA5ZXBr4Lw4VHJF/JrMv1HyvrFS2u2yqVsbG5UYxoASoJdlqx71iq9e69FOjeblM1GoCP5jQEqt6lWR2BtVBDXY4BHBw58aZjyxLErGU+WurzyGbc6lVSGUqBVlypJbT6rXZXN9Rj/AIcOsh3W3eQs7Ky0Lay5IVhYUahttd2fJ5Jxb+T2OLG0r4KdHKfLSzuUXV8kqCf9cIEjBJ57LEXRdyNq5YsdrNbtdWasDtggjcqWA2F917VdAmzW10Dzj2MZVFfkjwU8dTkl4t/qPIMo0zpFEyRs7BdbmlAINn5bsBdkntd4lupfS/KZNA2azU7sbP8AKWFCB3bQ4kZgO5sACrOC+A2Rc6FmVddER+YdOmQMAWX3kCaqHJo40LxX1sQ5GR5FvZRVqAWY6QDqBWgfext3usY31DI+5Xwej+lYv5f5sx7xH4A/hpFWDMa5CC6xSKsUlDsjBjG7D29JPAvcYjocxqFkFWumBFEMLDKQdxvex965xcIvFUwzKSZyFGjPoGyki2M1FaJUVoGhwp0ojAbNdAyUHlxhR+T+SBeB+nzk5NcB/U8cVFPkkGkwVsxhqZcJu+NdyZjKA5bMYSabDcvghbAahigKvLffCTH53wmz/phEvgHIdGAuTgYZNKbrgDv747hWsd2yTB5ruK/Tmj7i+34wo0gJJAAFkgC6HsBqJNDjck/J5wgoJ4+T+gwZef8AzsPyT2GGLzZztN7CjPghOBKCpIPI5/vf4wW8Fdlaa8nScC8crHVxdk5DKcH5Fe+x/t+h/wB8J5iRVXjfvydq/PG+C5jNM7lieWJOwFk7nYABRfYUMck+sxxdeTpj08nv4NVzXiKsrDmZDIpzAV5Gjk8oFgnlMQ3BAZftvbkbbmLVGmy+Z0Ka8p2QEeo0PMNDvsCboWT+prK/UXOxRLCkyCJVCBBl4CCoFAHUhvjnEbn/ABfm510vOwQiiiBIlI/6liVQf1xhvCu5qT5s3I5/5bhXA9ee/wC+3t2I7VWHceeVUXQ24ILAht6bUVDcBNh8kmz8VSLOFABZr2O42Ha+P0xePC3gTP5yPX5aQROLV5ti3tpWmko+/pG4IvHoI9bCS3POz6Gd7bjdcwpdVW5D5iaCLBJMoKqB/msj23/fGseIumDNwSQljoctuq6jVsBQsbD/AGxB+F/p5BDmFaSR55I2VkoCOIeoqH0glmZWC2Ca3B3sEWjrUJSGeeOMCVV80ULDhaMiFe7EKRdAn0+22d1mRZq08Gl0GL06afJlPW+iaVnl0pEIiSulXQ6ivlAfzFUgEvqNk3W1c4qsgrti8w+Mos/mstloxq8zMRF2a/WiP5pHqFKpCXXcCtrJKfinwRLFI5yyxPCzagNSrJGFHrj/AJmkeWrWfusDT7bl0GRY01PawvqOOWRpw3ootH5/bCZxLdU6ZPlmUZiF4SRS2qgNpG9Mnpc9zve++IuXnGumpK0zHacXTQS9jx+wv9PbCbHB1AsWaFiyBZAvcgWLNdrGE5EFnSSRZokAEi9iRZokb1e2Bb3oNLawgQHV6gtAkXq3NgaRQ5770NsIMR7b3d32rivzvfxhwK3sXYoXexvmhz+D74bsuFtDk9hNuNucDHCawMAOVjtZdq25vjfji/b4wdJKw2SSt+MO4UjCa5H31FfLUHWfSTr1FSirqoVux3274mqhWjV4HS9VeogCoEWopUcYouACW9Pr4H3X7874QWQAVXcb2eAK01dbmt6vbnDdCKNncVQrnffe9qG/e+MFLVzgklwC0+RwWxIdF6eZ5vLUgGj3Wwa2KqzrrI50g3VkA1hz4BjjbPxieNZYlSZpEZBICqRM16f6iCBQ5s4vfT/EMflvInTcskKCVVUqmosbtiFUgRny2Vq1MSBsALxy9T1ChcTr6bpHkqRTuoeC2SGV9auysNBU6QTpLPl5IpFEkOYoBlVtmClR6iLrbJ3/AG/bb/TGof4ucMUzWSiZ2jjKUup1hR2f+YQjKFTRqrheffCL5+ESaYenZaawdKLlgzkIxVioRKcCilqaUgk86RlOUbo0/TSe6r7mZNFvf/tYIU/P+uNTzOch9KjosHmO6hY2yhVyp7jWFDH0uLXYbE8btxmMsIpXbp2V0xoreYuUTSxIQsgtq81RIDQJA0m7va9UU+QfTyrj7lb+lPQlznVFEgVo4UaVlaiGrSqqV7jWyn9MejHSx7/iv7d8UDKwzZNm05bKwWBqMQipKOyuAiMQzEcE7gcA4c5LxoZgQAykuAl5eX1qfMUiPS1uoMdmTahdgbXbyK9NAvE6smJ5QskakKJGL8d1KldXyPMEfPGoXuLxL5oHdlFsLquSNiVF9zQI+QMV7qPiOMMix5eSaTTr9EXnNGrGtTBDtegV6hqoVdWCf4xQ+XoieUkAssMM0pjDMyo0gUAxj0nZhq2NDbF2tgdLITpXgRYOpy5qNR5bxqIlXhZJyRLpHIUICQCNhNz6drSnRA1eb6rYahvV+UqEg/JX+2IifxSAVRIJTKyyssa5eQMEQgW4Z08vZq+fjUAeT+Lz5evSkYLKNLRSs+otp0mMKDqLNsV1DirvC55F5YyGOT2RI9V6IkqrDIBNH69SEVZVUXzLWtDC6BBsGQEbCsYx4v8ADD5HMmM6mQjVE7D717g1sXU0GquxoA41NPEkgBZogjEVpkgkhci9ZIaQHUDwdjv+N4ufxHFm3R5sgsuXLemabLyaCDsGV2BHpWr2ohWo74fg6xY5bX8oDN0Uskf3Mj0++E2OJ/x9FGufcQRrDEyQOioFC00YJICkrZN8E7jFcLY2Yz1RUjFljcJOLAzYRfCjN7bYSbF2RITY7VQ5u+/FVzVd+OcDBZMcwtj0GjNn498OI5yraloH1dhQDAqQAQa2Ygdx233wqmXodhv8c1xjogvj4r5J2r84JR23FvJvsNiMArRqqPtxhwYK2PIsfqDVYOY7Isk2fVte182T6jVntg/AKkTf0+U/xUhXUGGXmYEV20gizenUpK3vz82NQ8L+Hkn6dGhYK5zDyAEkFo4s0Q6mjZBR9J/7l+MUb6WtXUnCj7svOq0oH26CCQpoMdNkg/d3xaulzvrhy6RTJLlxmFGl2QETzq4SkBcgaUtjS0GYE7HGP1bSyW1x4NnpbeHTH38kx4kyiDNxznQ8TJEr9w0UryxSGx/TUoP6A9sR/U+gpEqoNJOWihiWSlDWjBnYEUVJaR9tVWfnEdJmszLl0y4glSRMr5HllVKl49SuFKm2FaBTOADuB7z2fy+YzSzkZaTL66apQARszHURqANpHx/m9+MzNrdqP9S+3J3Qio1q9n+oU9JC9UViQpOaJCkH1fy2IIYknZTsopdzte+IvM5KIdMjEbrOpeW3UFfuaMAesBiNGk3VMKO4IOJPqedzCzCf+EksTBkjosSAhs6grKhNqPzY4FmMjymaOW/hBl3Ml+aJWWSgWAFNsRVqeGO3AvBKTdp+bf22L0/hd7JL9y3ZrpcbZnOMG9bLlwyeWIwFWQsH8wqfOshh8UV25xCdByoWXpjELtHImy1wJ2PpP2iwPni+MSM0k7PN5OTIllKLM5nLBTGLUBXC0tPdrVgk7nEdkcpmo5Yx/BlpMuJ0hl8xVhKSnWpddO5CmrQ1dg1Yw2SbyN8f5OeNqH/Pagk0fodGKp5k0EsT/wAwKWCCERyNDTIdYDLIfT6l7isG6WqtmMsSqhjJMjMHYttC+pGY/eRMr78bA83h7nfC+YVjpjXMoxhZtMnkSBot9BfSQ8DHldjuffZCbpmagaKcQPM0cs0kqRkCw4Y0hf7qMlAe2o8jdUceRKN/6hmqP8XyRHS8rDqKEqi/8Ok9Uo1BQXitpNwWJJGofB5usHjQCXKadG2biB8qJo0+5hWlwGA3q63IxGZRp8qyaoJyxynkOFuNwaWmjPlsorSaut+d7wIupOvlyJDmpFimjkJkYSAKm5AcRIOOFXvya2wvT+G+H/c6NMrk14a+CZ6jlUXLSKZo2GYfOSI0ZZ0jj0iJms8UxBIAoEkdrLbOkS6XB8tkgjSWEuyOunSteWVKSxa9NMjCidybIxC53roMDxSaoyZMwVYnhZwDpKmiWV1DV6R6QefSAevIyACNVIjEQEciiFVLIxkjjKald/KX7mNUSL5LJb6q5RUIShpbXh/BU/FMxedbIJEEC3VfbHXF8/PfnviG0E3XYX+B/wCnEl1hy0pJq9MY242WtqFVQGI91x6LAqxRXweY6mV5pV7iWnbn8f799sEOHKIN73Pb8/Pxhu6e+GCrsaSPvWBhR0x3C9x6kqLNN0FtBYTZXbhvPGknggNp0k7r/VQ1L74ayZYxq5JjdF2LxujAkerSFvUT32rbnYi7xn/rVlFRvKy7ljZjVhCEB2X1+WbAIB2G9KNzq2pec8fxSZgTmOQOYmia/LKhSKoIV0sKJGlhp42JF4R35DV00fApmOjSBPN8uo/SNakMh1ekEMCRue39sKdK6O828SRyHzET1PQto5HAI2sEJzqFFQN7wv4T+pWXy8fkTZcNDcjVpST1loymlGof0EkbDUQdqozafVrpoYFcrLHosoVWH0tfIW6FrakjcAtp3Jsn1DcaBXS07sb5PwPmwzvHLBlzGnr05idSqqoDsXRDsdJY+qvbbYNoMrnMxFvm5PL2vXmMwygk1poEiwb9xsd/ZbMfVfKvGFaKRmKsrsREusFmbQQijSrXuFNEc2bJlemfWDIx5dAIzG4K6oxCroaYFiGYqQWFmjdEjcjC+77oZ2fZlBGZeh/Mkqht5slHbY/d+2OM5/zN8Wzf+cN5eoxs7lSqqWYgWLAZ2ZR77ChhGXOJzrU+2/t+N8cbseOTIb+5u39TD+xvBZMzwC5/Gom/erO2I4dQuzsB+dxXuO/6c/GGssiFi138b3f5wavkqiXlzG+7H9z+2No+jqySZCpEBjTMOY2ZdVgKCav2kJAI/wCr238/nOb2SSfauK4xoXg/6mjJ5SJC7akc2BpbVFcjhFBQgNrc6mYi1Iq9OC3IlRpXVvBDCRpleMqoLG1YPIQWbQwHpUcKWu/cXijT9EimzxYyMYpZ5BcUrekBmVaZWokhVY/93zhDM/VoNJI/8RMVlFPD5QCqFsIUYSjSdJ9S8N72bB/D/XOl5RpSJkJbRoqLMnSt6yruAdVE0NiRp5PGF6HwGXLwp4fSNEY6zIFAOuWaRdeylgjOV3qxYP3bcYQ8UeFiyhoCySKQvoeRbUmuzDdbGIBvqyimPToaOQadIk0ukgINytpBEYJUekeqmN+7nN/WXL6v+Q72TuJ4lF8d0sD5Nf64HRIZaJnoXQ/4d1eaaaVXZYrLuwUuQlOrObBNDYGudsUaJs7K6lmkQObKxyaVUHlUUP6V3AG/cYeSfVeB9SvBwwo+cSpF6gdJjBYBtzRUmhQHZ14l+rOUmiRSjTkEEWugIdJBKkdyaG2wqxuAcOw/wXasTmjrSSZW8zlGkMkjhgQAzs7qeQa9RPwRv8dhiJliYSeWVIksDRR1bjUPTV8EHjjF9k+o+Rj0KCwKmyVhX1KUIBCnZD9p2JP2htgVwB9d4EJK5aViSxsyoCDwCaXkhQTR21EDjfq7/sjl9KuWZ9nYXiLCRHQglSGRgbuiu45wiVeRvSoBaiKFA32HtuDtfPtiwda8fQ5rMJOYliZWdjsrn+kpQb0SMNJskKdxpqrwXo/1ChyjtPDE7TNIxqQKwVD6QFkYs4JUsCK5qywAAF5mHHBFEK3TW/qaJd1AJlQBiyhxpbgit74HF3QIxqWX+ruTNskZumFOMrCQw0nVqLWb4FVRU82NPcTusLsxMGJxzAwMJHAwMDAxCAx3AwMQgMDAwMSyjmBgYGIWDHccwMQh0YGBgYogLwLwMDFkBgYGBiEBgYGBiEBgYGBiEBeBgYGIQ//Z"/>
          <p:cNvSpPr>
            <a:spLocks noChangeAspect="1" noChangeArrowheads="1"/>
          </p:cNvSpPr>
          <p:nvPr/>
        </p:nvSpPr>
        <p:spPr bwMode="auto">
          <a:xfrm>
            <a:off x="63500" y="-407988"/>
            <a:ext cx="1495425" cy="8286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TextBox 4"/>
          <p:cNvSpPr txBox="1"/>
          <p:nvPr/>
        </p:nvSpPr>
        <p:spPr>
          <a:xfrm>
            <a:off x="2377441" y="1653064"/>
            <a:ext cx="6632088" cy="3170099"/>
          </a:xfrm>
          <a:prstGeom prst="rect">
            <a:avLst/>
          </a:prstGeom>
          <a:noFill/>
        </p:spPr>
        <p:txBody>
          <a:bodyPr wrap="square" rtlCol="0">
            <a:spAutoFit/>
          </a:bodyPr>
          <a:lstStyle/>
          <a:p>
            <a:pPr algn="ctr"/>
            <a:r>
              <a:rPr lang="en-US" sz="4000" i="1" dirty="0">
                <a:latin typeface="Calibri" pitchFamily="34" charset="0"/>
                <a:cs typeface="Calibri" pitchFamily="34" charset="0"/>
              </a:rPr>
              <a:t>The average cost of an accommodation is about $</a:t>
            </a:r>
            <a:r>
              <a:rPr lang="en-US" sz="4000" i="1" dirty="0" smtClean="0">
                <a:latin typeface="Calibri" pitchFamily="34" charset="0"/>
                <a:cs typeface="Calibri" pitchFamily="34" charset="0"/>
              </a:rPr>
              <a:t>500.*  About half of all accommodations cost nothing.</a:t>
            </a:r>
            <a:endParaRPr lang="en-US" sz="4000" i="1" dirty="0">
              <a:latin typeface="Calibri" pitchFamily="34" charset="0"/>
              <a:cs typeface="Calibri" pitchFamily="34" charset="0"/>
            </a:endParaRPr>
          </a:p>
          <a:p>
            <a:pPr algn="ctr"/>
            <a:endParaRPr lang="en-US" sz="4000" i="1" dirty="0">
              <a:latin typeface="Calibri" pitchFamily="34" charset="0"/>
              <a:cs typeface="Calibri" pitchFamily="34" charset="0"/>
            </a:endParaRPr>
          </a:p>
        </p:txBody>
      </p:sp>
      <p:sp>
        <p:nvSpPr>
          <p:cNvPr id="9" name="Title 2"/>
          <p:cNvSpPr>
            <a:spLocks noGrp="1"/>
          </p:cNvSpPr>
          <p:nvPr>
            <p:ph type="title"/>
          </p:nvPr>
        </p:nvSpPr>
        <p:spPr>
          <a:xfrm>
            <a:off x="811212" y="4419600"/>
            <a:ext cx="8041051" cy="990600"/>
          </a:xfrm>
        </p:spPr>
        <p:txBody>
          <a:bodyPr>
            <a:noAutofit/>
          </a:bodyPr>
          <a:lstStyle/>
          <a:p>
            <a:pPr algn="l"/>
            <a:r>
              <a:rPr lang="en-US" sz="2800" b="0" dirty="0" smtClean="0"/>
              <a:t>For the</a:t>
            </a:r>
            <a:endParaRPr lang="en-US" sz="2800" dirty="0"/>
          </a:p>
        </p:txBody>
      </p:sp>
      <p:pic>
        <p:nvPicPr>
          <p:cNvPr id="1026" name="Picture 2" descr="http://maverickphilosopher.typepad.com/.a/6a010535ce1cf6970c0120a7e4dab1970b-320w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2057400"/>
            <a:ext cx="2156773" cy="389732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286298" y="4887323"/>
            <a:ext cx="6023615" cy="1200329"/>
          </a:xfrm>
          <a:prstGeom prst="rect">
            <a:avLst/>
          </a:prstGeom>
          <a:noFill/>
        </p:spPr>
        <p:txBody>
          <a:bodyPr wrap="square" rtlCol="0">
            <a:spAutoFit/>
          </a:bodyPr>
          <a:lstStyle/>
          <a:p>
            <a:r>
              <a:rPr lang="en-US" dirty="0" smtClean="0"/>
              <a:t>*</a:t>
            </a:r>
            <a:r>
              <a:rPr lang="en-US" dirty="0" smtClean="0">
                <a:latin typeface="Calibri" pitchFamily="34" charset="0"/>
                <a:cs typeface="Calibri" pitchFamily="34" charset="0"/>
              </a:rPr>
              <a:t>Job </a:t>
            </a:r>
            <a:r>
              <a:rPr lang="en-US" dirty="0">
                <a:latin typeface="Calibri" pitchFamily="34" charset="0"/>
                <a:cs typeface="Calibri" pitchFamily="34" charset="0"/>
              </a:rPr>
              <a:t>Accommodation Network (Updated 2011). </a:t>
            </a:r>
            <a:r>
              <a:rPr lang="en-US" i="1" dirty="0">
                <a:latin typeface="Calibri" pitchFamily="34" charset="0"/>
                <a:cs typeface="Calibri" pitchFamily="34" charset="0"/>
              </a:rPr>
              <a:t>Workplace accommodations: Low cost, high impact</a:t>
            </a:r>
            <a:r>
              <a:rPr lang="en-US" dirty="0">
                <a:latin typeface="Calibri" pitchFamily="34" charset="0"/>
                <a:cs typeface="Calibri" pitchFamily="34" charset="0"/>
              </a:rPr>
              <a:t>. </a:t>
            </a:r>
            <a:r>
              <a:rPr lang="en-US" dirty="0">
                <a:latin typeface="Calibri" pitchFamily="34" charset="0"/>
                <a:cs typeface="Calibri" pitchFamily="34" charset="0"/>
                <a:hlinkClick r:id="rId4"/>
              </a:rPr>
              <a:t>http://</a:t>
            </a:r>
            <a:r>
              <a:rPr lang="en-US" dirty="0" smtClean="0">
                <a:latin typeface="Calibri" pitchFamily="34" charset="0"/>
                <a:cs typeface="Calibri" pitchFamily="34" charset="0"/>
                <a:hlinkClick r:id="rId4"/>
              </a:rPr>
              <a:t>AskJAN.org/media/LowCostHighImpact.doc</a:t>
            </a:r>
            <a:r>
              <a:rPr lang="en-US" dirty="0" smtClean="0">
                <a:latin typeface="Calibri" pitchFamily="34" charset="0"/>
                <a:cs typeface="Calibri" pitchFamily="34" charset="0"/>
              </a:rPr>
              <a:t> </a:t>
            </a:r>
            <a:endParaRPr lang="en-US" dirty="0">
              <a:latin typeface="Calibri" pitchFamily="34" charset="0"/>
              <a:cs typeface="Calibri" pitchFamily="34" charset="0"/>
            </a:endParaRPr>
          </a:p>
          <a:p>
            <a:endParaRPr lang="en-US" dirty="0"/>
          </a:p>
        </p:txBody>
      </p:sp>
      <p:sp>
        <p:nvSpPr>
          <p:cNvPr id="6" name="Slide Number Placeholder 5"/>
          <p:cNvSpPr>
            <a:spLocks noGrp="1"/>
          </p:cNvSpPr>
          <p:nvPr>
            <p:ph type="sldNum" sz="quarter" idx="11"/>
          </p:nvPr>
        </p:nvSpPr>
        <p:spPr/>
        <p:txBody>
          <a:bodyPr/>
          <a:lstStyle/>
          <a:p>
            <a:fld id="{1B1E715D-2617-4890-9294-667741D25189}" type="slidenum">
              <a:rPr lang="en-US" smtClean="0"/>
              <a:pPr/>
              <a:t>34</a:t>
            </a:fld>
            <a:endParaRPr lang="en-US"/>
          </a:p>
        </p:txBody>
      </p:sp>
    </p:spTree>
    <p:extLst>
      <p:ext uri="{BB962C8B-B14F-4D97-AF65-F5344CB8AC3E}">
        <p14:creationId xmlns:p14="http://schemas.microsoft.com/office/powerpoint/2010/main" val="356577475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114800" y="1828800"/>
            <a:ext cx="4724400" cy="4572000"/>
          </a:xfrm>
        </p:spPr>
        <p:txBody>
          <a:bodyPr>
            <a:normAutofit/>
          </a:bodyPr>
          <a:lstStyle/>
          <a:p>
            <a:pPr marL="0" indent="0">
              <a:buNone/>
            </a:pPr>
            <a:endParaRPr lang="en-US" sz="2000" dirty="0" smtClean="0"/>
          </a:p>
          <a:p>
            <a:pPr marL="0" indent="0" algn="ctr">
              <a:buNone/>
            </a:pPr>
            <a:r>
              <a:rPr lang="en-US" sz="2800" i="1" dirty="0" smtClean="0"/>
              <a:t>“…The right to prove themselves in the  workplace and succeed on their talent and drive alone.”</a:t>
            </a:r>
          </a:p>
          <a:p>
            <a:pPr marL="0" indent="0">
              <a:buNone/>
            </a:pPr>
            <a:endParaRPr lang="en-US" sz="2000" b="1" dirty="0" smtClean="0"/>
          </a:p>
          <a:p>
            <a:pPr marL="0" indent="0">
              <a:buNone/>
            </a:pPr>
            <a:r>
              <a:rPr lang="en-US" sz="2000" b="1" dirty="0" smtClean="0"/>
              <a:t>Rep </a:t>
            </a:r>
            <a:r>
              <a:rPr lang="en-US" sz="2000" b="1" dirty="0" err="1" smtClean="0"/>
              <a:t>Steny</a:t>
            </a:r>
            <a:r>
              <a:rPr lang="en-US" sz="2000" b="1" dirty="0" smtClean="0"/>
              <a:t> Hoyer on the signing of the ADA Amendments Act in 2008)</a:t>
            </a:r>
            <a:endParaRPr lang="en-US" sz="2000" b="1" dirty="0"/>
          </a:p>
          <a:p>
            <a:pPr marL="0" indent="0">
              <a:buNone/>
            </a:pPr>
            <a:endParaRPr lang="en-US" sz="2000" dirty="0"/>
          </a:p>
        </p:txBody>
      </p:sp>
      <p:sp>
        <p:nvSpPr>
          <p:cNvPr id="3" name="Title 2"/>
          <p:cNvSpPr>
            <a:spLocks noGrp="1"/>
          </p:cNvSpPr>
          <p:nvPr>
            <p:ph type="title"/>
          </p:nvPr>
        </p:nvSpPr>
        <p:spPr/>
        <p:txBody>
          <a:bodyPr>
            <a:normAutofit/>
          </a:bodyPr>
          <a:lstStyle/>
          <a:p>
            <a:pPr algn="l"/>
            <a:endParaRPr lang="en-US" sz="3200" dirty="0"/>
          </a:p>
        </p:txBody>
      </p:sp>
      <p:pic>
        <p:nvPicPr>
          <p:cNvPr id="1026" name="Picture 2" descr="http://www.ncil.org/news/ADAAevent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575" y="2209800"/>
            <a:ext cx="3692247" cy="2459037"/>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1"/>
          </p:nvPr>
        </p:nvSpPr>
        <p:spPr/>
        <p:txBody>
          <a:bodyPr/>
          <a:lstStyle/>
          <a:p>
            <a:fld id="{1B1E715D-2617-4890-9294-667741D25189}" type="slidenum">
              <a:rPr lang="en-US" smtClean="0"/>
              <a:pPr/>
              <a:t>35</a:t>
            </a:fld>
            <a:endParaRPr lang="en-US"/>
          </a:p>
        </p:txBody>
      </p:sp>
    </p:spTree>
    <p:extLst>
      <p:ext uri="{BB962C8B-B14F-4D97-AF65-F5344CB8AC3E}">
        <p14:creationId xmlns:p14="http://schemas.microsoft.com/office/powerpoint/2010/main" val="85129183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a:xfrm>
            <a:off x="228600" y="1524001"/>
            <a:ext cx="8686800" cy="4876800"/>
          </a:xfrm>
        </p:spPr>
        <p:txBody>
          <a:bodyPr>
            <a:normAutofit/>
          </a:bodyPr>
          <a:lstStyle/>
          <a:p>
            <a:pPr marL="342900" indent="-342900">
              <a:buFont typeface="Wingdings" panose="05000000000000000000" pitchFamily="2" charset="2"/>
              <a:buChar char="Ø"/>
            </a:pPr>
            <a:r>
              <a:rPr lang="en-US" sz="2400" dirty="0"/>
              <a:t>Mid-Atlantic ADA </a:t>
            </a:r>
            <a:r>
              <a:rPr lang="en-US" sz="2400" dirty="0" smtClean="0"/>
              <a:t>Center  </a:t>
            </a:r>
            <a:r>
              <a:rPr lang="en-US" sz="2400" dirty="0" smtClean="0">
                <a:hlinkClick r:id="rId3"/>
              </a:rPr>
              <a:t>http</a:t>
            </a:r>
            <a:r>
              <a:rPr lang="en-US" sz="2400" dirty="0">
                <a:hlinkClick r:id="rId3"/>
              </a:rPr>
              <a:t>://www.adainfo.org/</a:t>
            </a:r>
            <a:r>
              <a:rPr lang="en-US" sz="2400" dirty="0"/>
              <a:t> </a:t>
            </a:r>
          </a:p>
          <a:p>
            <a:pPr marL="342900" indent="-342900">
              <a:buFont typeface="Wingdings" panose="05000000000000000000" pitchFamily="2" charset="2"/>
              <a:buChar char="Ø"/>
            </a:pPr>
            <a:r>
              <a:rPr lang="en-US" sz="2400" dirty="0" smtClean="0"/>
              <a:t>DORS </a:t>
            </a:r>
            <a:r>
              <a:rPr lang="en-US" sz="2400" dirty="0">
                <a:hlinkClick r:id="rId4"/>
              </a:rPr>
              <a:t>http://</a:t>
            </a:r>
            <a:r>
              <a:rPr lang="en-US" sz="2400" dirty="0" smtClean="0">
                <a:hlinkClick r:id="rId4"/>
              </a:rPr>
              <a:t>dors.maryland.gov/Pages/default.aspx</a:t>
            </a:r>
            <a:r>
              <a:rPr lang="en-US" sz="2400" dirty="0" smtClean="0"/>
              <a:t> </a:t>
            </a:r>
          </a:p>
          <a:p>
            <a:pPr marL="342900" indent="-342900">
              <a:buFont typeface="Wingdings" panose="05000000000000000000" pitchFamily="2" charset="2"/>
              <a:buChar char="Ø"/>
            </a:pPr>
            <a:r>
              <a:rPr lang="en-US" sz="2400" dirty="0"/>
              <a:t>Job Accommodation Network (JAN)  </a:t>
            </a:r>
            <a:r>
              <a:rPr lang="en-US" sz="2400" dirty="0">
                <a:hlinkClick r:id="rId5"/>
              </a:rPr>
              <a:t>https://askjan.org/</a:t>
            </a:r>
            <a:r>
              <a:rPr lang="en-US" sz="2400" dirty="0"/>
              <a:t> </a:t>
            </a:r>
          </a:p>
          <a:p>
            <a:pPr marL="342900" indent="-342900">
              <a:buFont typeface="Wingdings" panose="05000000000000000000" pitchFamily="2" charset="2"/>
              <a:buChar char="Ø"/>
            </a:pPr>
            <a:r>
              <a:rPr lang="en-US" sz="2400" dirty="0"/>
              <a:t>Employer Assistance and Resource Network (EARN)</a:t>
            </a:r>
          </a:p>
          <a:p>
            <a:pPr marL="118872" lvl="0" indent="-457200">
              <a:buClr>
                <a:srgbClr val="F0AD00"/>
              </a:buClr>
              <a:buNone/>
            </a:pPr>
            <a:r>
              <a:rPr lang="en-US" sz="2400" dirty="0">
                <a:solidFill>
                  <a:prstClr val="black"/>
                </a:solidFill>
                <a:hlinkClick r:id="rId6"/>
              </a:rPr>
              <a:t>http://askearn.org </a:t>
            </a:r>
            <a:endParaRPr lang="en-US" sz="2400" dirty="0" smtClean="0">
              <a:solidFill>
                <a:prstClr val="black"/>
              </a:solidFill>
            </a:endParaRPr>
          </a:p>
          <a:p>
            <a:pPr marL="118872" lvl="0" indent="-457200">
              <a:buClr>
                <a:srgbClr val="F0AD00"/>
              </a:buClr>
              <a:buFont typeface="Wingdings" panose="05000000000000000000" pitchFamily="2" charset="2"/>
              <a:buChar char="Ø"/>
            </a:pPr>
            <a:r>
              <a:rPr lang="en-US" sz="2400" dirty="0" smtClean="0"/>
              <a:t>Access for All:  A Resource Manual for Meeting the Needs  of One- Stop Customers with Disabilities</a:t>
            </a:r>
          </a:p>
          <a:p>
            <a:pPr marL="0" indent="0">
              <a:buNone/>
            </a:pPr>
            <a:r>
              <a:rPr lang="en-US" sz="2400" dirty="0" smtClean="0"/>
              <a:t> </a:t>
            </a:r>
            <a:r>
              <a:rPr lang="en-US" sz="2400" dirty="0">
                <a:hlinkClick r:id="rId7"/>
              </a:rPr>
              <a:t>http</a:t>
            </a:r>
            <a:r>
              <a:rPr lang="en-US" sz="2400" dirty="0" smtClean="0">
                <a:hlinkClick r:id="rId7"/>
              </a:rPr>
              <a:t>://www.communityinclusion.org/onestop/onestopmanual.html</a:t>
            </a:r>
            <a:endParaRPr lang="en-US" sz="2400" dirty="0" smtClean="0"/>
          </a:p>
          <a:p>
            <a:pPr marL="342900" indent="-342900">
              <a:buFont typeface="Wingdings" panose="05000000000000000000" pitchFamily="2" charset="2"/>
              <a:buChar char="Ø"/>
            </a:pPr>
            <a:r>
              <a:rPr lang="en-US" sz="2400" dirty="0" smtClean="0"/>
              <a:t>OFCCP – Resources for Federal Contractors relating to Section 503 and VEVRAA</a:t>
            </a:r>
          </a:p>
          <a:p>
            <a:pPr marL="118872" indent="-457200">
              <a:buNone/>
            </a:pPr>
            <a:r>
              <a:rPr lang="en-US" sz="2400" dirty="0">
                <a:hlinkClick r:id="rId8"/>
              </a:rPr>
              <a:t>http://</a:t>
            </a:r>
            <a:r>
              <a:rPr lang="en-US" sz="2400" dirty="0" smtClean="0">
                <a:hlinkClick r:id="rId8"/>
              </a:rPr>
              <a:t>www.dol.gov/ofccp/regs/compliance/resources_selfid.htm</a:t>
            </a:r>
            <a:r>
              <a:rPr lang="en-US" sz="2400" dirty="0" smtClean="0"/>
              <a:t> </a:t>
            </a:r>
          </a:p>
          <a:p>
            <a:endParaRPr lang="en-US" sz="2400" dirty="0"/>
          </a:p>
        </p:txBody>
      </p:sp>
    </p:spTree>
    <p:extLst>
      <p:ext uri="{BB962C8B-B14F-4D97-AF65-F5344CB8AC3E}">
        <p14:creationId xmlns:p14="http://schemas.microsoft.com/office/powerpoint/2010/main" val="363695729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762000" y="1596044"/>
            <a:ext cx="7543800" cy="4576156"/>
          </a:xfrm>
        </p:spPr>
        <p:txBody>
          <a:bodyPr>
            <a:normAutofit/>
          </a:bodyPr>
          <a:lstStyle/>
          <a:p>
            <a:pPr>
              <a:buFont typeface="Wingdings" panose="05000000000000000000" pitchFamily="2" charset="2"/>
              <a:buChar char="Ø"/>
            </a:pPr>
            <a:r>
              <a:rPr lang="en-US" sz="2600" dirty="0" err="1" smtClean="0"/>
              <a:t>WorkforceGPS</a:t>
            </a:r>
            <a:r>
              <a:rPr lang="en-US" sz="2600" dirty="0" smtClean="0"/>
              <a:t>:  Disability and Employment Resource </a:t>
            </a:r>
            <a:r>
              <a:rPr lang="en-US" sz="2600" dirty="0"/>
              <a:t>Library  </a:t>
            </a:r>
            <a:r>
              <a:rPr lang="en-US" sz="2600" dirty="0">
                <a:hlinkClick r:id="rId3"/>
              </a:rPr>
              <a:t>https://</a:t>
            </a:r>
            <a:r>
              <a:rPr lang="en-US" sz="2600" dirty="0" smtClean="0">
                <a:hlinkClick r:id="rId3"/>
              </a:rPr>
              <a:t>disability.workforcegps.org/resources/browse?id=5FB2633AB9E9490BA0513DE328A5C879</a:t>
            </a:r>
            <a:r>
              <a:rPr lang="en-US" sz="2600" dirty="0" smtClean="0"/>
              <a:t> </a:t>
            </a:r>
          </a:p>
          <a:p>
            <a:pPr>
              <a:buFont typeface="Wingdings" panose="05000000000000000000" pitchFamily="2" charset="2"/>
              <a:buChar char="Ø"/>
            </a:pPr>
            <a:r>
              <a:rPr lang="en-US" sz="2600" dirty="0" smtClean="0"/>
              <a:t>Promising Practices In Achieving Universal Access and Equal Opportunity </a:t>
            </a:r>
            <a:r>
              <a:rPr lang="en-US" sz="2600" dirty="0" smtClean="0">
                <a:hlinkClick r:id="rId4"/>
              </a:rPr>
              <a:t>https</a:t>
            </a:r>
            <a:r>
              <a:rPr lang="en-US" sz="2600" dirty="0">
                <a:hlinkClick r:id="rId4"/>
              </a:rPr>
              <a:t>://</a:t>
            </a:r>
            <a:r>
              <a:rPr lang="en-US" sz="2600" dirty="0" smtClean="0">
                <a:hlinkClick r:id="rId4"/>
              </a:rPr>
              <a:t>www.dol.gov/oasam/programs/crc/188Guide.htm</a:t>
            </a:r>
            <a:r>
              <a:rPr lang="en-US" sz="2600" dirty="0" smtClean="0"/>
              <a:t> </a:t>
            </a:r>
          </a:p>
          <a:p>
            <a:pPr>
              <a:buFont typeface="Wingdings" panose="05000000000000000000" pitchFamily="2" charset="2"/>
              <a:buChar char="Ø"/>
            </a:pPr>
            <a:r>
              <a:rPr lang="en-US" sz="2600" dirty="0" smtClean="0"/>
              <a:t>DOL Office of Disability Employment Policy (ODEP)</a:t>
            </a:r>
            <a:r>
              <a:rPr lang="en-US" sz="2600" dirty="0" smtClean="0">
                <a:hlinkClick r:id="rId5"/>
              </a:rPr>
              <a:t>https</a:t>
            </a:r>
            <a:r>
              <a:rPr lang="en-US" sz="2600" dirty="0">
                <a:hlinkClick r:id="rId5"/>
              </a:rPr>
              <a:t>://</a:t>
            </a:r>
            <a:r>
              <a:rPr lang="en-US" sz="2600" dirty="0" smtClean="0">
                <a:hlinkClick r:id="rId5"/>
              </a:rPr>
              <a:t>www.dol.gov/odep/topics/WorkforceSystem.htm</a:t>
            </a:r>
            <a:r>
              <a:rPr lang="en-US" sz="2600" dirty="0" smtClean="0"/>
              <a:t> </a:t>
            </a:r>
          </a:p>
          <a:p>
            <a:pPr marL="118872" indent="0">
              <a:buNone/>
            </a:pPr>
            <a:endParaRPr lang="en-US" dirty="0"/>
          </a:p>
          <a:p>
            <a:pPr>
              <a:buFont typeface="Wingdings" panose="05000000000000000000" pitchFamily="2" charset="2"/>
              <a:buChar char="Ø"/>
            </a:pPr>
            <a:endParaRPr lang="en-US" dirty="0" smtClean="0"/>
          </a:p>
          <a:p>
            <a:pPr marL="118872" indent="0">
              <a:buNone/>
            </a:pPr>
            <a:endParaRPr lang="en-US" dirty="0" smtClean="0"/>
          </a:p>
          <a:p>
            <a:pPr marL="118872" indent="0">
              <a:buNone/>
            </a:pPr>
            <a:endParaRPr lang="en-US" dirty="0" smtClean="0"/>
          </a:p>
          <a:p>
            <a:endParaRPr lang="en-US" dirty="0"/>
          </a:p>
        </p:txBody>
      </p:sp>
      <p:sp>
        <p:nvSpPr>
          <p:cNvPr id="3" name="Title 2"/>
          <p:cNvSpPr>
            <a:spLocks noGrp="1"/>
          </p:cNvSpPr>
          <p:nvPr>
            <p:ph type="title"/>
          </p:nvPr>
        </p:nvSpPr>
        <p:spPr/>
        <p:txBody>
          <a:bodyPr/>
          <a:lstStyle/>
          <a:p>
            <a:r>
              <a:rPr lang="en-US" dirty="0" smtClean="0"/>
              <a:t>Resources</a:t>
            </a:r>
            <a:endParaRPr lang="en-US" dirty="0"/>
          </a:p>
        </p:txBody>
      </p:sp>
    </p:spTree>
    <p:extLst>
      <p:ext uri="{BB962C8B-B14F-4D97-AF65-F5344CB8AC3E}">
        <p14:creationId xmlns:p14="http://schemas.microsoft.com/office/powerpoint/2010/main" val="299668636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QUESTIONS?</a:t>
            </a:r>
            <a:endParaRPr lang="en-US" dirty="0"/>
          </a:p>
        </p:txBody>
      </p:sp>
      <p:sp>
        <p:nvSpPr>
          <p:cNvPr id="4" name="Content Placeholder 3"/>
          <p:cNvSpPr>
            <a:spLocks noGrp="1"/>
          </p:cNvSpPr>
          <p:nvPr>
            <p:ph idx="1"/>
          </p:nvPr>
        </p:nvSpPr>
        <p:spPr/>
        <p:txBody>
          <a:bodyPr/>
          <a:lstStyle/>
          <a:p>
            <a:pPr marL="118872" indent="0" algn="ctr">
              <a:buNone/>
            </a:pPr>
            <a:r>
              <a:rPr lang="en-US" dirty="0" smtClean="0"/>
              <a:t>Darlene F. Peregoy</a:t>
            </a:r>
          </a:p>
          <a:p>
            <a:pPr marL="118872" indent="0" algn="ctr">
              <a:buNone/>
            </a:pPr>
            <a:r>
              <a:rPr lang="en-US" dirty="0" smtClean="0"/>
              <a:t>Program Manager</a:t>
            </a:r>
          </a:p>
          <a:p>
            <a:pPr marL="118872" indent="0" algn="ctr">
              <a:buNone/>
            </a:pPr>
            <a:r>
              <a:rPr lang="en-US" dirty="0" smtClean="0"/>
              <a:t>Business Relations Branch</a:t>
            </a:r>
          </a:p>
          <a:p>
            <a:pPr marL="118872" indent="0" algn="ctr">
              <a:buNone/>
            </a:pPr>
            <a:r>
              <a:rPr lang="en-US" dirty="0" smtClean="0"/>
              <a:t>Division of Rehabilitation Services</a:t>
            </a:r>
          </a:p>
          <a:p>
            <a:pPr marL="118872" indent="0" algn="ctr">
              <a:buNone/>
            </a:pPr>
            <a:endParaRPr lang="en-US" dirty="0"/>
          </a:p>
          <a:p>
            <a:pPr marL="118872" indent="0" algn="ctr">
              <a:buNone/>
            </a:pPr>
            <a:r>
              <a:rPr lang="en-US" dirty="0" smtClean="0">
                <a:hlinkClick r:id="rId3"/>
              </a:rPr>
              <a:t>darlene.peregoy@maryland.gov</a:t>
            </a:r>
            <a:endParaRPr lang="en-US" dirty="0" smtClean="0"/>
          </a:p>
          <a:p>
            <a:pPr marL="118872" indent="0" algn="ctr">
              <a:buNone/>
            </a:pPr>
            <a:r>
              <a:rPr lang="en-US" dirty="0"/>
              <a:t>410-554-9408</a:t>
            </a:r>
          </a:p>
          <a:p>
            <a:pPr marL="118872" indent="0" algn="ctr">
              <a:buNone/>
            </a:pPr>
            <a:endParaRPr lang="en-US" dirty="0"/>
          </a:p>
        </p:txBody>
      </p:sp>
    </p:spTree>
    <p:extLst>
      <p:ext uri="{BB962C8B-B14F-4D97-AF65-F5344CB8AC3E}">
        <p14:creationId xmlns:p14="http://schemas.microsoft.com/office/powerpoint/2010/main" val="297759219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1" y="419100"/>
            <a:ext cx="7670800" cy="575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09533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94129"/>
            <a:ext cx="7086600" cy="1098177"/>
          </a:xfrm>
        </p:spPr>
        <p:txBody>
          <a:bodyPr>
            <a:normAutofit/>
          </a:bodyPr>
          <a:lstStyle/>
          <a:p>
            <a:pPr algn="l"/>
            <a:r>
              <a:rPr lang="en-US" dirty="0" smtClean="0"/>
              <a:t>It’s about talent!</a:t>
            </a:r>
            <a:endParaRPr lang="en-US" dirty="0"/>
          </a:p>
        </p:txBody>
      </p:sp>
      <p:sp>
        <p:nvSpPr>
          <p:cNvPr id="7" name="Slide Number Placeholder 6"/>
          <p:cNvSpPr>
            <a:spLocks noGrp="1"/>
          </p:cNvSpPr>
          <p:nvPr>
            <p:ph type="sldNum" sz="quarter" idx="11"/>
          </p:nvPr>
        </p:nvSpPr>
        <p:spPr/>
        <p:txBody>
          <a:bodyPr/>
          <a:lstStyle/>
          <a:p>
            <a:fld id="{1B1E715D-2617-4890-9294-667741D25189}" type="slidenum">
              <a:rPr lang="en-US" smtClean="0"/>
              <a:pPr/>
              <a:t>4</a:t>
            </a:fld>
            <a:endParaRPr lang="en-US"/>
          </a:p>
        </p:txBody>
      </p:sp>
      <p:sp>
        <p:nvSpPr>
          <p:cNvPr id="6" name="Content Placeholder 1"/>
          <p:cNvSpPr txBox="1">
            <a:spLocks/>
          </p:cNvSpPr>
          <p:nvPr/>
        </p:nvSpPr>
        <p:spPr>
          <a:xfrm>
            <a:off x="3048000" y="1192306"/>
            <a:ext cx="6096000" cy="5360894"/>
          </a:xfrm>
          <a:prstGeom prst="rect">
            <a:avLst/>
          </a:prstGeom>
        </p:spPr>
        <p:txBody>
          <a:bodyPr vert="horz" lIns="91440" tIns="45720" rIns="91440" bIns="45720" rtlCol="0">
            <a:normAutofit fontScale="92500" lnSpcReduction="20000"/>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Calibri" pitchFamily="34" charset="0"/>
                <a:ea typeface="+mn-ea"/>
                <a:cs typeface="Calibri" pitchFamily="34" charset="0"/>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Calibri" pitchFamily="34" charset="0"/>
                <a:ea typeface="+mn-ea"/>
                <a:cs typeface="Calibri" pitchFamily="34" charset="0"/>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Calibri" pitchFamily="34" charset="0"/>
                <a:ea typeface="+mn-ea"/>
                <a:cs typeface="Calibri" pitchFamily="34" charset="0"/>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Calibri" pitchFamily="34" charset="0"/>
                <a:ea typeface="+mn-ea"/>
                <a:cs typeface="Calibri" pitchFamily="34" charset="0"/>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Calibri" pitchFamily="34" charset="0"/>
                <a:ea typeface="+mn-ea"/>
                <a:cs typeface="Calibri" pitchFamily="34" charset="0"/>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0" indent="0">
              <a:buNone/>
            </a:pPr>
            <a:endParaRPr lang="en-US" sz="900" dirty="0">
              <a:solidFill>
                <a:schemeClr val="tx1"/>
              </a:solidFill>
            </a:endParaRPr>
          </a:p>
          <a:p>
            <a:pPr marL="0" indent="0">
              <a:spcBef>
                <a:spcPts val="0"/>
              </a:spcBef>
              <a:buNone/>
            </a:pPr>
            <a:endParaRPr lang="en-US" sz="2800" b="1" dirty="0" smtClean="0">
              <a:solidFill>
                <a:schemeClr val="tx1"/>
              </a:solidFill>
            </a:endParaRPr>
          </a:p>
          <a:p>
            <a:pPr marL="0" indent="0">
              <a:spcBef>
                <a:spcPts val="0"/>
              </a:spcBef>
              <a:buNone/>
            </a:pPr>
            <a:r>
              <a:rPr lang="en-US" sz="2800" b="1" dirty="0" smtClean="0">
                <a:solidFill>
                  <a:schemeClr val="tx1"/>
                </a:solidFill>
              </a:rPr>
              <a:t>People with disabilities…</a:t>
            </a:r>
          </a:p>
          <a:p>
            <a:pPr marL="320040" lvl="1" indent="0">
              <a:spcBef>
                <a:spcPts val="0"/>
              </a:spcBef>
              <a:buNone/>
            </a:pPr>
            <a:endParaRPr lang="en-US" sz="2800" dirty="0" smtClean="0">
              <a:solidFill>
                <a:schemeClr val="tx1"/>
              </a:solidFill>
            </a:endParaRPr>
          </a:p>
          <a:p>
            <a:pPr marL="320040" lvl="1" indent="0">
              <a:spcBef>
                <a:spcPts val="0"/>
              </a:spcBef>
              <a:buNone/>
            </a:pPr>
            <a:r>
              <a:rPr lang="en-US" sz="2800" dirty="0" smtClean="0">
                <a:solidFill>
                  <a:schemeClr val="tx1"/>
                </a:solidFill>
              </a:rPr>
              <a:t>Represent a significant source of untapped talent (ODEP)</a:t>
            </a:r>
          </a:p>
          <a:p>
            <a:pPr marL="320040" lvl="1" indent="0">
              <a:spcBef>
                <a:spcPts val="0"/>
              </a:spcBef>
              <a:buNone/>
            </a:pPr>
            <a:endParaRPr lang="en-US" sz="2800" dirty="0">
              <a:solidFill>
                <a:schemeClr val="tx1"/>
              </a:solidFill>
            </a:endParaRPr>
          </a:p>
          <a:p>
            <a:pPr marL="320040" lvl="1" indent="0">
              <a:spcBef>
                <a:spcPts val="0"/>
              </a:spcBef>
              <a:buNone/>
            </a:pPr>
            <a:r>
              <a:rPr lang="en-US" sz="2800" dirty="0" smtClean="0">
                <a:solidFill>
                  <a:schemeClr val="tx1"/>
                </a:solidFill>
              </a:rPr>
              <a:t>Perform as well as other employees (DePaul University)</a:t>
            </a:r>
          </a:p>
          <a:p>
            <a:pPr marL="320040" lvl="1" indent="0">
              <a:spcBef>
                <a:spcPts val="0"/>
              </a:spcBef>
              <a:buNone/>
            </a:pPr>
            <a:endParaRPr lang="en-US" sz="2800" dirty="0" smtClean="0">
              <a:solidFill>
                <a:schemeClr val="tx1"/>
              </a:solidFill>
            </a:endParaRPr>
          </a:p>
          <a:p>
            <a:pPr marL="320040" lvl="1" indent="0">
              <a:spcBef>
                <a:spcPts val="0"/>
              </a:spcBef>
              <a:buNone/>
            </a:pPr>
            <a:r>
              <a:rPr lang="en-US" sz="2800" dirty="0" smtClean="0">
                <a:solidFill>
                  <a:schemeClr val="tx1"/>
                </a:solidFill>
              </a:rPr>
              <a:t>Have </a:t>
            </a:r>
            <a:r>
              <a:rPr lang="en-US" sz="2800" dirty="0">
                <a:solidFill>
                  <a:schemeClr val="tx1"/>
                </a:solidFill>
              </a:rPr>
              <a:t>educational levels similar to others </a:t>
            </a:r>
            <a:r>
              <a:rPr lang="en-US" sz="2400" dirty="0">
                <a:solidFill>
                  <a:schemeClr val="tx1"/>
                </a:solidFill>
              </a:rPr>
              <a:t>(National Organization On </a:t>
            </a:r>
            <a:r>
              <a:rPr lang="en-US" sz="2400" dirty="0" smtClean="0">
                <a:solidFill>
                  <a:schemeClr val="tx1"/>
                </a:solidFill>
              </a:rPr>
              <a:t>Disability)</a:t>
            </a:r>
            <a:endParaRPr lang="en-US" sz="2400" dirty="0">
              <a:solidFill>
                <a:schemeClr val="tx1"/>
              </a:solidFill>
            </a:endParaRPr>
          </a:p>
          <a:p>
            <a:pPr marL="320040" lvl="1" indent="0">
              <a:spcBef>
                <a:spcPts val="0"/>
              </a:spcBef>
              <a:buNone/>
            </a:pPr>
            <a:endParaRPr lang="en-US" sz="2800" dirty="0">
              <a:solidFill>
                <a:schemeClr val="tx1"/>
              </a:solidFill>
            </a:endParaRPr>
          </a:p>
          <a:p>
            <a:pPr marL="320040" lvl="1" indent="0">
              <a:spcBef>
                <a:spcPts val="0"/>
              </a:spcBef>
              <a:buNone/>
            </a:pPr>
            <a:r>
              <a:rPr lang="en-US" sz="2800" dirty="0">
                <a:solidFill>
                  <a:schemeClr val="tx1"/>
                </a:solidFill>
              </a:rPr>
              <a:t>Can be and are held to the same performance standards as any other employee </a:t>
            </a:r>
            <a:r>
              <a:rPr lang="en-US" sz="2400" dirty="0">
                <a:solidFill>
                  <a:schemeClr val="tx1"/>
                </a:solidFill>
              </a:rPr>
              <a:t>(Office of </a:t>
            </a:r>
            <a:r>
              <a:rPr lang="en-US" sz="2400" dirty="0" smtClean="0">
                <a:solidFill>
                  <a:schemeClr val="tx1"/>
                </a:solidFill>
              </a:rPr>
              <a:t>Disability &amp; Employment Policy)</a:t>
            </a:r>
            <a:endParaRPr lang="en-US" sz="2400" dirty="0">
              <a:solidFill>
                <a:schemeClr val="tx1"/>
              </a:solidFill>
            </a:endParaRPr>
          </a:p>
          <a:p>
            <a:pPr marL="320040" lvl="1" indent="0">
              <a:spcBef>
                <a:spcPts val="0"/>
              </a:spcBef>
              <a:buNone/>
            </a:pPr>
            <a:endParaRPr lang="en-US" sz="2800" dirty="0" smtClean="0">
              <a:solidFill>
                <a:schemeClr val="tx1"/>
              </a:solidFill>
            </a:endParaRPr>
          </a:p>
          <a:p>
            <a:pPr marL="320040" lvl="1" indent="0">
              <a:spcBef>
                <a:spcPts val="0"/>
              </a:spcBef>
              <a:buNone/>
            </a:pPr>
            <a:endParaRPr lang="en-US" sz="3200" dirty="0"/>
          </a:p>
          <a:p>
            <a:pPr marL="320040" lvl="1" indent="0">
              <a:spcBef>
                <a:spcPts val="0"/>
              </a:spcBef>
              <a:buNone/>
            </a:pPr>
            <a:endParaRPr lang="en-US" sz="3200" dirty="0" smtClean="0"/>
          </a:p>
          <a:p>
            <a:pPr marL="320040" lvl="1" indent="0">
              <a:spcBef>
                <a:spcPts val="0"/>
              </a:spcBef>
              <a:buNone/>
            </a:pPr>
            <a:endParaRPr lang="en-US" sz="2400" dirty="0"/>
          </a:p>
        </p:txBody>
      </p:sp>
      <p:pic>
        <p:nvPicPr>
          <p:cNvPr id="5" name="Picture 7" descr="j042303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2035" y="2743200"/>
            <a:ext cx="28194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89720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rmAutofit/>
          </a:bodyPr>
          <a:lstStyle/>
          <a:p>
            <a:r>
              <a:rPr lang="en-US" sz="4400" dirty="0" smtClean="0"/>
              <a:t>What is the ADA?</a:t>
            </a:r>
          </a:p>
          <a:p>
            <a:r>
              <a:rPr lang="en-US" sz="4400" dirty="0" smtClean="0"/>
              <a:t>Who does it cover?</a:t>
            </a:r>
          </a:p>
          <a:p>
            <a:r>
              <a:rPr lang="en-US" sz="4400" dirty="0" smtClean="0"/>
              <a:t>Definition of “Individual with Disability”</a:t>
            </a:r>
          </a:p>
          <a:p>
            <a:r>
              <a:rPr lang="en-US" sz="4400" dirty="0" smtClean="0"/>
              <a:t>ADA &amp; Employment</a:t>
            </a:r>
          </a:p>
          <a:p>
            <a:r>
              <a:rPr lang="en-US" sz="4400" dirty="0" smtClean="0"/>
              <a:t>Resources</a:t>
            </a:r>
          </a:p>
          <a:p>
            <a:pPr marL="118872" indent="0">
              <a:buNone/>
            </a:pPr>
            <a:endParaRPr lang="en-US" sz="4400" dirty="0" smtClean="0"/>
          </a:p>
          <a:p>
            <a:pPr marL="118872" indent="0">
              <a:buNone/>
            </a:pPr>
            <a:endParaRPr lang="en-US" sz="4400" dirty="0" smtClean="0"/>
          </a:p>
          <a:p>
            <a:endParaRPr lang="en-US" sz="4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Americans with Disabilities Act</a:t>
            </a:r>
            <a:endParaRPr lang="en-US" dirty="0"/>
          </a:p>
        </p:txBody>
      </p:sp>
      <p:sp>
        <p:nvSpPr>
          <p:cNvPr id="3" name="Content Placeholder 2"/>
          <p:cNvSpPr>
            <a:spLocks noGrp="1"/>
          </p:cNvSpPr>
          <p:nvPr>
            <p:ph idx="1"/>
          </p:nvPr>
        </p:nvSpPr>
        <p:spPr/>
        <p:txBody>
          <a:bodyPr>
            <a:normAutofit/>
          </a:bodyPr>
          <a:lstStyle/>
          <a:p>
            <a:r>
              <a:rPr lang="en-US" dirty="0" smtClean="0"/>
              <a:t>The Americans with Disabilities Act (ADA) is a Federal civil rights law. </a:t>
            </a:r>
          </a:p>
          <a:p>
            <a:r>
              <a:rPr lang="en-US" dirty="0" smtClean="0"/>
              <a:t>It was signed into law by President George Bush on July 26, 1990.  </a:t>
            </a:r>
          </a:p>
          <a:p>
            <a:r>
              <a:rPr lang="en-US" dirty="0" smtClean="0"/>
              <a:t>It gives Federal civil rights protection to individuals with disabilities similar to those provided to individuals on the basis of race, color, sex, national origin, age, and religion.</a:t>
            </a:r>
          </a:p>
          <a:p>
            <a:pPr>
              <a:buNone/>
            </a:pPr>
            <a:endParaRPr lang="en-US"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dirty="0"/>
              <a:t>Five Titles of the ADA</a:t>
            </a:r>
          </a:p>
        </p:txBody>
      </p:sp>
      <p:pic>
        <p:nvPicPr>
          <p:cNvPr id="1027"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85800" y="1752600"/>
            <a:ext cx="2969009" cy="3444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1828800"/>
            <a:ext cx="4060825" cy="453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40667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 of “Disability”</a:t>
            </a:r>
            <a:endParaRPr lang="en-US" dirty="0"/>
          </a:p>
        </p:txBody>
      </p:sp>
      <p:sp>
        <p:nvSpPr>
          <p:cNvPr id="3" name="Content Placeholder 2"/>
          <p:cNvSpPr>
            <a:spLocks noGrp="1"/>
          </p:cNvSpPr>
          <p:nvPr>
            <p:ph idx="1"/>
          </p:nvPr>
        </p:nvSpPr>
        <p:spPr/>
        <p:txBody>
          <a:bodyPr/>
          <a:lstStyle/>
          <a:p>
            <a:pPr>
              <a:buNone/>
            </a:pPr>
            <a:r>
              <a:rPr lang="en-US" dirty="0" smtClean="0"/>
              <a:t>With respect to an individual, the term "disability" means:</a:t>
            </a:r>
          </a:p>
          <a:p>
            <a:r>
              <a:rPr lang="en-US" dirty="0" smtClean="0"/>
              <a:t>(A) a physical or mental impairment that substantially limits one or more of the major life activities of such individual;</a:t>
            </a:r>
          </a:p>
          <a:p>
            <a:r>
              <a:rPr lang="en-US" dirty="0" smtClean="0"/>
              <a:t>(B) a record of such an impairment; or</a:t>
            </a:r>
          </a:p>
          <a:p>
            <a:r>
              <a:rPr lang="en-US" dirty="0" smtClean="0"/>
              <a:t>(C) being regarded as having such an impairment.</a:t>
            </a: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ChangeArrowheads="1"/>
          </p:cNvSpPr>
          <p:nvPr/>
        </p:nvSpPr>
        <p:spPr bwMode="auto">
          <a:xfrm>
            <a:off x="2170113" y="1600200"/>
            <a:ext cx="1981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1775" indent="-231775" fontAlgn="base">
              <a:spcBef>
                <a:spcPct val="0"/>
              </a:spcBef>
              <a:spcAft>
                <a:spcPct val="25000"/>
              </a:spcAft>
              <a:buFontTx/>
              <a:buChar char="•"/>
            </a:pPr>
            <a:r>
              <a:rPr lang="en-US" sz="2400" dirty="0" smtClean="0">
                <a:solidFill>
                  <a:prstClr val="black"/>
                </a:solidFill>
                <a:latin typeface="Arial" charset="0"/>
              </a:rPr>
              <a:t>Walking</a:t>
            </a:r>
          </a:p>
          <a:p>
            <a:pPr marL="231775" indent="-231775" fontAlgn="base">
              <a:spcBef>
                <a:spcPct val="0"/>
              </a:spcBef>
              <a:spcAft>
                <a:spcPct val="25000"/>
              </a:spcAft>
              <a:buFontTx/>
              <a:buChar char="•"/>
            </a:pPr>
            <a:r>
              <a:rPr lang="en-US" sz="2400" dirty="0" smtClean="0">
                <a:solidFill>
                  <a:prstClr val="black"/>
                </a:solidFill>
                <a:latin typeface="Arial" charset="0"/>
              </a:rPr>
              <a:t>Seeing</a:t>
            </a:r>
          </a:p>
          <a:p>
            <a:pPr marL="231775" indent="-231775" fontAlgn="base">
              <a:spcBef>
                <a:spcPct val="0"/>
              </a:spcBef>
              <a:spcAft>
                <a:spcPct val="25000"/>
              </a:spcAft>
              <a:buFontTx/>
              <a:buChar char="•"/>
            </a:pPr>
            <a:r>
              <a:rPr lang="en-US" sz="2400" dirty="0" smtClean="0">
                <a:solidFill>
                  <a:prstClr val="black"/>
                </a:solidFill>
                <a:latin typeface="Arial" charset="0"/>
              </a:rPr>
              <a:t>Hearing</a:t>
            </a:r>
          </a:p>
          <a:p>
            <a:pPr marL="231775" indent="-231775" fontAlgn="base">
              <a:spcBef>
                <a:spcPct val="0"/>
              </a:spcBef>
              <a:spcAft>
                <a:spcPct val="25000"/>
              </a:spcAft>
              <a:buFontTx/>
              <a:buChar char="•"/>
            </a:pPr>
            <a:r>
              <a:rPr lang="en-US" sz="2400" dirty="0" smtClean="0">
                <a:solidFill>
                  <a:prstClr val="black"/>
                </a:solidFill>
                <a:latin typeface="Arial" charset="0"/>
              </a:rPr>
              <a:t>Speaking</a:t>
            </a:r>
          </a:p>
        </p:txBody>
      </p:sp>
      <p:pic>
        <p:nvPicPr>
          <p:cNvPr id="30723" name="Picture 4" descr="EY01_previ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7100" y="1433513"/>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6" descr="j031673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5113" y="1776413"/>
            <a:ext cx="1647825"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6" name="Rectangle 7"/>
          <p:cNvSpPr>
            <a:spLocks noChangeArrowheads="1"/>
          </p:cNvSpPr>
          <p:nvPr/>
        </p:nvSpPr>
        <p:spPr bwMode="auto">
          <a:xfrm>
            <a:off x="5943600" y="3033713"/>
            <a:ext cx="29718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1775" indent="-231775" fontAlgn="base">
              <a:spcBef>
                <a:spcPct val="0"/>
              </a:spcBef>
              <a:spcAft>
                <a:spcPct val="25000"/>
              </a:spcAft>
              <a:buFontTx/>
              <a:buChar char="•"/>
            </a:pPr>
            <a:r>
              <a:rPr lang="en-US" sz="2400" dirty="0" smtClean="0">
                <a:solidFill>
                  <a:prstClr val="black"/>
                </a:solidFill>
                <a:latin typeface="Arial" charset="0"/>
              </a:rPr>
              <a:t>Sleeping</a:t>
            </a:r>
          </a:p>
          <a:p>
            <a:pPr marL="231775" indent="-231775" fontAlgn="base">
              <a:spcBef>
                <a:spcPct val="0"/>
              </a:spcBef>
              <a:spcAft>
                <a:spcPct val="25000"/>
              </a:spcAft>
              <a:buFontTx/>
              <a:buChar char="•"/>
            </a:pPr>
            <a:r>
              <a:rPr lang="en-US" sz="2400" dirty="0" smtClean="0">
                <a:solidFill>
                  <a:prstClr val="black"/>
                </a:solidFill>
                <a:latin typeface="Arial" charset="0"/>
              </a:rPr>
              <a:t>Breathing</a:t>
            </a:r>
          </a:p>
          <a:p>
            <a:pPr marL="231775" indent="-231775" fontAlgn="base">
              <a:spcBef>
                <a:spcPct val="0"/>
              </a:spcBef>
              <a:spcAft>
                <a:spcPct val="25000"/>
              </a:spcAft>
              <a:buFontTx/>
              <a:buChar char="•"/>
            </a:pPr>
            <a:r>
              <a:rPr lang="en-US" sz="2400" dirty="0" smtClean="0">
                <a:solidFill>
                  <a:prstClr val="black"/>
                </a:solidFill>
                <a:latin typeface="Arial" charset="0"/>
              </a:rPr>
              <a:t>Learning</a:t>
            </a:r>
          </a:p>
          <a:p>
            <a:pPr marL="231775" indent="-231775" fontAlgn="base">
              <a:spcBef>
                <a:spcPct val="0"/>
              </a:spcBef>
              <a:spcAft>
                <a:spcPct val="25000"/>
              </a:spcAft>
              <a:buFontTx/>
              <a:buChar char="•"/>
            </a:pPr>
            <a:r>
              <a:rPr lang="en-US" sz="2400" dirty="0" smtClean="0">
                <a:solidFill>
                  <a:prstClr val="black"/>
                </a:solidFill>
                <a:latin typeface="Arial" charset="0"/>
              </a:rPr>
              <a:t>Caring for oneself</a:t>
            </a:r>
          </a:p>
          <a:p>
            <a:pPr marL="231775" indent="-231775" fontAlgn="base">
              <a:spcBef>
                <a:spcPct val="0"/>
              </a:spcBef>
              <a:spcAft>
                <a:spcPct val="25000"/>
              </a:spcAft>
              <a:buFontTx/>
              <a:buChar char="•"/>
            </a:pPr>
            <a:r>
              <a:rPr lang="en-US" sz="2400" dirty="0" smtClean="0">
                <a:solidFill>
                  <a:prstClr val="black"/>
                </a:solidFill>
                <a:latin typeface="Arial" charset="0"/>
              </a:rPr>
              <a:t>Working</a:t>
            </a:r>
          </a:p>
        </p:txBody>
      </p:sp>
      <p:sp>
        <p:nvSpPr>
          <p:cNvPr id="30727" name="Rectangle 8"/>
          <p:cNvSpPr>
            <a:spLocks noChangeArrowheads="1"/>
          </p:cNvSpPr>
          <p:nvPr/>
        </p:nvSpPr>
        <p:spPr bwMode="auto">
          <a:xfrm>
            <a:off x="838200" y="457200"/>
            <a:ext cx="739457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en-US" sz="4000" dirty="0" smtClean="0">
                <a:solidFill>
                  <a:srgbClr val="FFC000"/>
                </a:solidFill>
                <a:latin typeface="+mj-lt"/>
              </a:rPr>
              <a:t>What is a “Major” Life Activity?</a:t>
            </a:r>
          </a:p>
        </p:txBody>
      </p:sp>
      <p:pic>
        <p:nvPicPr>
          <p:cNvPr id="2054" name="Picture 6" descr="C:\Users\lhc62\AppData\Local\Microsoft\Windows\Temporary Internet Files\Content.IE5\A4PCZDRR\MP900422299[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10001" y="2563395"/>
            <a:ext cx="2133599" cy="3914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2798220"/>
      </p:ext>
    </p:extLst>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3091</TotalTime>
  <Words>4310</Words>
  <Application>Microsoft Office PowerPoint</Application>
  <PresentationFormat>On-screen Show (4:3)</PresentationFormat>
  <Paragraphs>549</Paragraphs>
  <Slides>39</Slides>
  <Notes>37</Notes>
  <HiddenSlides>0</HiddenSlides>
  <MMClips>0</MMClips>
  <ScaleCrop>false</ScaleCrop>
  <HeadingPairs>
    <vt:vector size="4" baseType="variant">
      <vt:variant>
        <vt:lpstr>Theme</vt:lpstr>
      </vt:variant>
      <vt:variant>
        <vt:i4>2</vt:i4>
      </vt:variant>
      <vt:variant>
        <vt:lpstr>Slide Titles</vt:lpstr>
      </vt:variant>
      <vt:variant>
        <vt:i4>39</vt:i4>
      </vt:variant>
    </vt:vector>
  </HeadingPairs>
  <TitlesOfParts>
    <vt:vector size="41" baseType="lpstr">
      <vt:lpstr>Module</vt:lpstr>
      <vt:lpstr>Office Theme</vt:lpstr>
      <vt:lpstr>The ADA:  What Businesses and Job Seekers Need to Know    WIOA Convening January 26, 2018       </vt:lpstr>
      <vt:lpstr>Why is the ADA important to Worforce Development?</vt:lpstr>
      <vt:lpstr>Who Are We Talking About?</vt:lpstr>
      <vt:lpstr>It’s about talent!</vt:lpstr>
      <vt:lpstr>Agenda</vt:lpstr>
      <vt:lpstr>The Americans with Disabilities Act</vt:lpstr>
      <vt:lpstr>Five Titles of the ADA</vt:lpstr>
      <vt:lpstr>Definition of “Disability”</vt:lpstr>
      <vt:lpstr>PowerPoint Presentation</vt:lpstr>
      <vt:lpstr>Types of Disabilities</vt:lpstr>
      <vt:lpstr>Disability and Employment</vt:lpstr>
      <vt:lpstr>Title I of the ADA:  Employment</vt:lpstr>
      <vt:lpstr>Title I:   Employment  </vt:lpstr>
      <vt:lpstr>The Americans with Disabilities Amendment Act</vt:lpstr>
      <vt:lpstr>Who is covered (has rights) under the ADA?</vt:lpstr>
      <vt:lpstr>About hiring (Pre-employment)… </vt:lpstr>
      <vt:lpstr>When an offer has been made, but employment hasn’t yet started… </vt:lpstr>
      <vt:lpstr>Work has now started… About reasonable accommodation</vt:lpstr>
      <vt:lpstr>Who can get accommodations?</vt:lpstr>
      <vt:lpstr>How is the accommodation process triggered?</vt:lpstr>
      <vt:lpstr>How much do accommodations cost?</vt:lpstr>
      <vt:lpstr>Examples of Reasonable Accommodations</vt:lpstr>
      <vt:lpstr>Disclosure of Disability</vt:lpstr>
      <vt:lpstr>   Myth or      Fact?</vt:lpstr>
      <vt:lpstr>Myth or Fact?</vt:lpstr>
      <vt:lpstr>If the performance of an employee with a disability warrants discipline or termination based on a fair and equally applied performance standard, then this employee can be disciplined or terminated.  (But consider whether an accommodation is needed first)</vt:lpstr>
      <vt:lpstr>Myth or Fact?</vt:lpstr>
      <vt:lpstr>PowerPoint Presentation</vt:lpstr>
      <vt:lpstr>Myth or Fact?</vt:lpstr>
      <vt:lpstr>An employee who is currently using drugs illegally can be terminated. The ADA protects those with a history of illegal use of drugs. Employers cannot terminate an employee for a history of drug addiction, based on their record of disability. Employees currently using drugs illegally can be terminated using a fair and uniformly applied policy. </vt:lpstr>
      <vt:lpstr>Myth or Fact?</vt:lpstr>
      <vt:lpstr>PowerPoint Presentation</vt:lpstr>
      <vt:lpstr>Myth or Fact?</vt:lpstr>
      <vt:lpstr>For the</vt:lpstr>
      <vt:lpstr>PowerPoint Presentation</vt:lpstr>
      <vt:lpstr>Resources</vt:lpstr>
      <vt:lpstr>Resources</vt:lpstr>
      <vt:lpstr>QUESTIONS?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Disability Awareness Training Frederick City Police Department  April 29, 2011</dc:title>
  <dc:creator>Noelle Lucas</dc:creator>
  <cp:lastModifiedBy>Lauren E. Gilwee</cp:lastModifiedBy>
  <cp:revision>147</cp:revision>
  <cp:lastPrinted>2017-11-17T19:47:26Z</cp:lastPrinted>
  <dcterms:created xsi:type="dcterms:W3CDTF">2011-04-29T00:18:21Z</dcterms:created>
  <dcterms:modified xsi:type="dcterms:W3CDTF">2017-12-13T13:48:04Z</dcterms:modified>
</cp:coreProperties>
</file>