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5" r:id="rId2"/>
    <p:sldMasterId id="2147483662" r:id="rId3"/>
  </p:sldMasterIdLst>
  <p:notesMasterIdLst>
    <p:notesMasterId r:id="rId58"/>
  </p:notesMasterIdLst>
  <p:handoutMasterIdLst>
    <p:handoutMasterId r:id="rId59"/>
  </p:handoutMasterIdLst>
  <p:sldIdLst>
    <p:sldId id="291" r:id="rId4"/>
    <p:sldId id="349" r:id="rId5"/>
    <p:sldId id="350" r:id="rId6"/>
    <p:sldId id="268" r:id="rId7"/>
    <p:sldId id="269" r:id="rId8"/>
    <p:sldId id="310" r:id="rId9"/>
    <p:sldId id="293" r:id="rId10"/>
    <p:sldId id="312" r:id="rId11"/>
    <p:sldId id="299" r:id="rId12"/>
    <p:sldId id="314" r:id="rId13"/>
    <p:sldId id="315" r:id="rId14"/>
    <p:sldId id="316" r:id="rId15"/>
    <p:sldId id="318" r:id="rId16"/>
    <p:sldId id="313" r:id="rId17"/>
    <p:sldId id="319" r:id="rId18"/>
    <p:sldId id="305" r:id="rId19"/>
    <p:sldId id="321" r:id="rId20"/>
    <p:sldId id="346" r:id="rId21"/>
    <p:sldId id="322" r:id="rId22"/>
    <p:sldId id="323" r:id="rId23"/>
    <p:sldId id="324" r:id="rId24"/>
    <p:sldId id="325" r:id="rId25"/>
    <p:sldId id="311" r:id="rId26"/>
    <p:sldId id="327" r:id="rId27"/>
    <p:sldId id="328" r:id="rId28"/>
    <p:sldId id="331" r:id="rId29"/>
    <p:sldId id="300" r:id="rId30"/>
    <p:sldId id="329" r:id="rId31"/>
    <p:sldId id="330" r:id="rId32"/>
    <p:sldId id="332" r:id="rId33"/>
    <p:sldId id="294" r:id="rId34"/>
    <p:sldId id="333" r:id="rId35"/>
    <p:sldId id="334" r:id="rId36"/>
    <p:sldId id="335" r:id="rId37"/>
    <p:sldId id="336" r:id="rId38"/>
    <p:sldId id="338" r:id="rId39"/>
    <p:sldId id="337" r:id="rId40"/>
    <p:sldId id="339" r:id="rId41"/>
    <p:sldId id="296" r:id="rId42"/>
    <p:sldId id="297" r:id="rId43"/>
    <p:sldId id="340" r:id="rId44"/>
    <p:sldId id="301" r:id="rId45"/>
    <p:sldId id="302" r:id="rId46"/>
    <p:sldId id="342" r:id="rId47"/>
    <p:sldId id="343" r:id="rId48"/>
    <p:sldId id="306" r:id="rId49"/>
    <p:sldId id="307" r:id="rId50"/>
    <p:sldId id="345" r:id="rId51"/>
    <p:sldId id="303" r:id="rId52"/>
    <p:sldId id="347" r:id="rId53"/>
    <p:sldId id="304" r:id="rId54"/>
    <p:sldId id="348" r:id="rId55"/>
    <p:sldId id="309" r:id="rId56"/>
    <p:sldId id="308" r:id="rId57"/>
  </p:sldIdLst>
  <p:sldSz cx="9144000" cy="6858000" type="screen4x3"/>
  <p:notesSz cx="7023100" cy="9309100"/>
  <p:embeddedFontLst>
    <p:embeddedFont>
      <p:font typeface="ＭＳ Ｐゴシック" panose="020B0600070205080204" pitchFamily="34" charset="-128"/>
      <p:regular r:id="rId60"/>
    </p:embeddedFon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1628" autoAdjust="0"/>
  </p:normalViewPr>
  <p:slideViewPr>
    <p:cSldViewPr snapToGrid="0">
      <p:cViewPr>
        <p:scale>
          <a:sx n="49" d="100"/>
          <a:sy n="49" d="100"/>
        </p:scale>
        <p:origin x="-130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4.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71ABEDB-87C3-45DE-80A7-84CC27639698}" type="datetimeFigureOut">
              <a:rPr lang="en-US" smtClean="0"/>
              <a:t>2/3/2020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5DF4F01-D425-440D-8828-2B46DBE292BE}" type="slidenum">
              <a:rPr lang="en-US" smtClean="0"/>
              <a:t>‹#›</a:t>
            </a:fld>
            <a:endParaRPr lang="en-US"/>
          </a:p>
        </p:txBody>
      </p:sp>
    </p:spTree>
    <p:extLst>
      <p:ext uri="{BB962C8B-B14F-4D97-AF65-F5344CB8AC3E}">
        <p14:creationId xmlns:p14="http://schemas.microsoft.com/office/powerpoint/2010/main" val="2742948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237" cy="46513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8275" y="0"/>
            <a:ext cx="3043237" cy="465137"/>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4275" y="698500"/>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701675" y="4421187"/>
            <a:ext cx="5619750" cy="418941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842375"/>
            <a:ext cx="3043237" cy="4651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8275" y="8842375"/>
            <a:ext cx="3043237" cy="465137"/>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4096302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675" y="4421187"/>
            <a:ext cx="5619750" cy="418941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21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Ninety-five percent</a:t>
            </a:r>
            <a:r>
              <a:rPr lang="en-US" baseline="0" dirty="0" smtClean="0"/>
              <a:t> of your funds are to cover adult education and literacy activities.  A maximum of 5% may be spent for administrative services.  Administrative services include planning, administration, professional development, services in alignment with local workforce plans, and carrying out the one-stop partner responsibilities.  However, there is an exception for the Literacy Works funding line.  For the Literacy Works funding line only, you can charge professional development and the salary and benefits for the MIS position and it will not count towards your 5% administrative cost cap.  You should refer to the Budget and Budget Instructions documents for a description and examples to this unique situation.</a:t>
            </a:r>
          </a:p>
          <a:p>
            <a:endParaRPr lang="en-US" baseline="0" dirty="0" smtClean="0"/>
          </a:p>
          <a:p>
            <a:r>
              <a:rPr lang="en-US" baseline="0" dirty="0" smtClean="0"/>
              <a:t>* Refer to Overview – page 9.</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13</a:t>
            </a:fld>
            <a:endParaRPr lang="en-US"/>
          </a:p>
        </p:txBody>
      </p:sp>
    </p:spTree>
    <p:extLst>
      <p:ext uri="{BB962C8B-B14F-4D97-AF65-F5344CB8AC3E}">
        <p14:creationId xmlns:p14="http://schemas.microsoft.com/office/powerpoint/2010/main" val="261761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Maryland reports</a:t>
            </a:r>
            <a:r>
              <a:rPr lang="en-US" baseline="0" dirty="0" smtClean="0"/>
              <a:t> our outcome-based data to the federal government through the National Reporting System.  Currently MD uses the LACES data system.  Programs must enter all their data on a monthly basis at a minimum.  All applicants must complete the Data Quality Checklist. </a:t>
            </a:r>
          </a:p>
          <a:p>
            <a:endParaRPr lang="en-US" baseline="0" dirty="0" smtClean="0"/>
          </a:p>
          <a:p>
            <a:r>
              <a:rPr lang="en-US" baseline="0" dirty="0" smtClean="0"/>
              <a:t>* Refer to Overview – page 10.</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14</a:t>
            </a:fld>
            <a:endParaRPr lang="en-US"/>
          </a:p>
        </p:txBody>
      </p:sp>
    </p:spTree>
    <p:extLst>
      <p:ext uri="{BB962C8B-B14F-4D97-AF65-F5344CB8AC3E}">
        <p14:creationId xmlns:p14="http://schemas.microsoft.com/office/powerpoint/2010/main" val="300427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All programs must be familiar with the Basic</a:t>
            </a:r>
            <a:r>
              <a:rPr lang="en-US" baseline="0" dirty="0" smtClean="0"/>
              <a:t> Skills and English Language Assessment Policy, understand its content, and comply with the policy.  CASAS, TABE, and BEST are the only approved assessments for reporting purposes.  </a:t>
            </a:r>
          </a:p>
          <a:p>
            <a:endParaRPr lang="en-US" baseline="0" dirty="0" smtClean="0"/>
          </a:p>
          <a:p>
            <a:r>
              <a:rPr lang="en-US" baseline="0" dirty="0" smtClean="0"/>
              <a:t>* Refer to Overview – Page 11.</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15</a:t>
            </a:fld>
            <a:endParaRPr lang="en-US"/>
          </a:p>
        </p:txBody>
      </p:sp>
    </p:spTree>
    <p:extLst>
      <p:ext uri="{BB962C8B-B14F-4D97-AF65-F5344CB8AC3E}">
        <p14:creationId xmlns:p14="http://schemas.microsoft.com/office/powerpoint/2010/main" val="56894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Due to federal and state regulations, there are some funding limitations.</a:t>
            </a:r>
          </a:p>
          <a:p>
            <a:endParaRPr lang="en-US" dirty="0" smtClean="0"/>
          </a:p>
          <a:p>
            <a:r>
              <a:rPr lang="en-US" dirty="0" smtClean="0"/>
              <a:t>No federal, state,</a:t>
            </a:r>
            <a:r>
              <a:rPr lang="en-US" baseline="0" dirty="0" smtClean="0"/>
              <a:t> or matching funds may be spent on services for anyone under 18.  </a:t>
            </a:r>
          </a:p>
          <a:p>
            <a:r>
              <a:rPr lang="en-US" baseline="0" dirty="0" smtClean="0"/>
              <a:t>If your program plans on using subcontractors, MD Labor must approve them prior to application. </a:t>
            </a:r>
          </a:p>
          <a:p>
            <a:r>
              <a:rPr lang="en-US" baseline="0" dirty="0" smtClean="0"/>
              <a:t>Program must spend their funds, revenue, and interest within the grant period.  </a:t>
            </a:r>
          </a:p>
          <a:p>
            <a:r>
              <a:rPr lang="en-US" baseline="0" dirty="0" smtClean="0"/>
              <a:t>Funds cannot be spent on advocacy activities.</a:t>
            </a:r>
          </a:p>
          <a:p>
            <a:endParaRPr lang="en-US" baseline="0" dirty="0" smtClean="0"/>
          </a:p>
          <a:p>
            <a:r>
              <a:rPr lang="en-US" baseline="0" dirty="0" smtClean="0"/>
              <a:t>* Refer to Overview – pages 13-14.</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16</a:t>
            </a:fld>
            <a:endParaRPr lang="en-US"/>
          </a:p>
        </p:txBody>
      </p:sp>
    </p:spTree>
    <p:extLst>
      <p:ext uri="{BB962C8B-B14F-4D97-AF65-F5344CB8AC3E}">
        <p14:creationId xmlns:p14="http://schemas.microsoft.com/office/powerpoint/2010/main" val="312690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If you form a consortium, one of the members must</a:t>
            </a:r>
            <a:r>
              <a:rPr lang="en-US" baseline="0" dirty="0" smtClean="0"/>
              <a:t> be the fiscal agency.  </a:t>
            </a:r>
          </a:p>
          <a:p>
            <a:r>
              <a:rPr lang="en-US" baseline="0" dirty="0" smtClean="0"/>
              <a:t>MD Labor will not approve any out of state activities or travel. </a:t>
            </a:r>
          </a:p>
          <a:p>
            <a:r>
              <a:rPr lang="en-US" baseline="0" dirty="0" smtClean="0"/>
              <a:t>MD Labor also will not approve the cost of renting space. </a:t>
            </a:r>
          </a:p>
          <a:p>
            <a:r>
              <a:rPr lang="en-US" baseline="0" dirty="0" smtClean="0"/>
              <a:t>MD Labor will fund support services such as transportation and childcare for students.  </a:t>
            </a:r>
          </a:p>
          <a:p>
            <a:r>
              <a:rPr lang="en-US" baseline="0" dirty="0" smtClean="0"/>
              <a:t>MD Labor also funds preparation time for instructors.</a:t>
            </a:r>
          </a:p>
          <a:p>
            <a:endParaRPr lang="en-US" baseline="0" dirty="0" smtClean="0"/>
          </a:p>
          <a:p>
            <a:r>
              <a:rPr lang="en-US" baseline="0" dirty="0" smtClean="0"/>
              <a:t>* Refer to Overview – pages 13-14.</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17</a:t>
            </a:fld>
            <a:endParaRPr lang="en-US"/>
          </a:p>
        </p:txBody>
      </p:sp>
    </p:spTree>
    <p:extLst>
      <p:ext uri="{BB962C8B-B14F-4D97-AF65-F5344CB8AC3E}">
        <p14:creationId xmlns:p14="http://schemas.microsoft.com/office/powerpoint/2010/main" val="404052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total funding amounts</a:t>
            </a:r>
            <a:r>
              <a:rPr lang="en-US" baseline="0" dirty="0" smtClean="0"/>
              <a:t> are estimates and therefore may increase or decrease.  The amount listed for each jurisdiction is determined by the percentage of the state total in FY19 of the number of students served of that population.  We also used the percentage of need from the American Community Survey data.  You may ask for more funding than what is indicated here should there be an increase, but there is no guarantee that the program will receive the requested amount.  The funding for each jurisdiction may be split between two or more organizations depending on the number of organizations awarded funding within that jurisdiction.</a:t>
            </a:r>
          </a:p>
          <a:p>
            <a:endParaRPr lang="en-US" baseline="0" dirty="0" smtClean="0"/>
          </a:p>
          <a:p>
            <a:r>
              <a:rPr lang="en-US" baseline="0" dirty="0" smtClean="0"/>
              <a:t>* Refer to Overview – page 15.</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18</a:t>
            </a:fld>
            <a:endParaRPr lang="en-US"/>
          </a:p>
        </p:txBody>
      </p:sp>
    </p:spTree>
    <p:extLst>
      <p:ext uri="{BB962C8B-B14F-4D97-AF65-F5344CB8AC3E}">
        <p14:creationId xmlns:p14="http://schemas.microsoft.com/office/powerpoint/2010/main" val="184002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Applicants are encouraged to include all</a:t>
            </a:r>
            <a:r>
              <a:rPr lang="en-US" baseline="0" dirty="0" smtClean="0"/>
              <a:t> these services, but it is not required that you include all.</a:t>
            </a:r>
            <a:endParaRPr lang="en-US" dirty="0" smtClean="0"/>
          </a:p>
          <a:p>
            <a:endParaRPr lang="en-US" dirty="0" smtClean="0"/>
          </a:p>
          <a:p>
            <a:r>
              <a:rPr lang="en-US" dirty="0" smtClean="0"/>
              <a:t>Applicants</a:t>
            </a:r>
            <a:r>
              <a:rPr lang="en-US" baseline="0" dirty="0" smtClean="0"/>
              <a:t> who serve less than 100 learners are encouraged to form a consortium.</a:t>
            </a:r>
          </a:p>
          <a:p>
            <a:endParaRPr lang="en-US" baseline="0" dirty="0" smtClean="0"/>
          </a:p>
          <a:p>
            <a:r>
              <a:rPr lang="en-US" baseline="0" dirty="0" smtClean="0"/>
              <a:t>* Refer to Overview – page 16.</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19</a:t>
            </a:fld>
            <a:endParaRPr lang="en-US"/>
          </a:p>
        </p:txBody>
      </p:sp>
    </p:spTree>
    <p:extLst>
      <p:ext uri="{BB962C8B-B14F-4D97-AF65-F5344CB8AC3E}">
        <p14:creationId xmlns:p14="http://schemas.microsoft.com/office/powerpoint/2010/main" val="116200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Programs are not allowed to charge</a:t>
            </a:r>
            <a:r>
              <a:rPr lang="en-US" baseline="0" dirty="0" smtClean="0"/>
              <a:t> students who are in ABE 1-4 or ESL 1-5 for instructional services, but you may charge them for instructional materials, such as textbooks or consumables.</a:t>
            </a:r>
          </a:p>
          <a:p>
            <a:r>
              <a:rPr lang="en-US" baseline="0" dirty="0" smtClean="0"/>
              <a:t>Your curriculum should be guided by the College and Career Readiness Standards.  The link to those standards can be found in the Resources document.</a:t>
            </a:r>
          </a:p>
          <a:p>
            <a:r>
              <a:rPr lang="en-US" baseline="0" dirty="0" smtClean="0"/>
              <a:t>Classes must be of sufficient duration and intensity of instruction.  You will want to refer to the assessment policy for more information.  </a:t>
            </a:r>
          </a:p>
          <a:p>
            <a:r>
              <a:rPr lang="en-US" baseline="0" dirty="0" smtClean="0"/>
              <a:t>All programs are required to have and enforce an attendance policy.  The policy should indicate how many absences a student may have before the student is withdrawn from the class.</a:t>
            </a:r>
          </a:p>
          <a:p>
            <a:r>
              <a:rPr lang="en-US" baseline="0" dirty="0" smtClean="0"/>
              <a:t>All programs are required to track attendance through the use of sign-in sheets for each day the class meets.</a:t>
            </a:r>
          </a:p>
          <a:p>
            <a:r>
              <a:rPr lang="en-US" baseline="0" dirty="0" smtClean="0"/>
              <a:t>All programs must also have a wait list policy.  A student on the wait list has requested services during the registration and orientation process but due to the lack of available space and/or resources, the student cannot be enrolled into a class at that time. </a:t>
            </a:r>
          </a:p>
          <a:p>
            <a:endParaRPr lang="en-US" baseline="0" dirty="0" smtClean="0"/>
          </a:p>
          <a:p>
            <a:r>
              <a:rPr lang="en-US" baseline="0" dirty="0" smtClean="0"/>
              <a:t>* Refer to Overview – page 17-18.</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20</a:t>
            </a:fld>
            <a:endParaRPr lang="en-US"/>
          </a:p>
        </p:txBody>
      </p:sp>
    </p:spTree>
    <p:extLst>
      <p:ext uri="{BB962C8B-B14F-4D97-AF65-F5344CB8AC3E}">
        <p14:creationId xmlns:p14="http://schemas.microsoft.com/office/powerpoint/2010/main" val="128193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Best practices indicate that these are the maximum</a:t>
            </a:r>
            <a:r>
              <a:rPr lang="en-US" baseline="0" dirty="0" smtClean="0"/>
              <a:t> number of students to be enrolled in a class at these levels for optimum learning.</a:t>
            </a:r>
          </a:p>
          <a:p>
            <a:r>
              <a:rPr lang="en-US" baseline="0" dirty="0" smtClean="0"/>
              <a:t>All programs are required to employ the following positions: program administrator, instructional specialist, intake/assessment specialist, and management information systems specialist.  Each program determines whether these positions are full time or part time.</a:t>
            </a:r>
          </a:p>
          <a:p>
            <a:r>
              <a:rPr lang="en-US" baseline="0" dirty="0" smtClean="0"/>
              <a:t>All instructional staff, including paid tutors, are required to have a minimum of a Bachelor’s degree. A master’s degree is preferred but not required.</a:t>
            </a:r>
          </a:p>
          <a:p>
            <a:endParaRPr lang="en-US" baseline="0" dirty="0" smtClean="0"/>
          </a:p>
          <a:p>
            <a:r>
              <a:rPr lang="en-US" baseline="0" dirty="0" smtClean="0"/>
              <a:t>* Refer to Overview – page 18-19.</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21</a:t>
            </a:fld>
            <a:endParaRPr lang="en-US"/>
          </a:p>
        </p:txBody>
      </p:sp>
    </p:spTree>
    <p:extLst>
      <p:ext uri="{BB962C8B-B14F-4D97-AF65-F5344CB8AC3E}">
        <p14:creationId xmlns:p14="http://schemas.microsoft.com/office/powerpoint/2010/main" val="379020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Your professional</a:t>
            </a:r>
            <a:r>
              <a:rPr lang="en-US" baseline="0" dirty="0" smtClean="0"/>
              <a:t> development plan will be due to the MD Labor professional development specialist 60 calendar days after notification of grant award.</a:t>
            </a:r>
          </a:p>
          <a:p>
            <a:r>
              <a:rPr lang="en-US" baseline="0" dirty="0" smtClean="0"/>
              <a:t>All instructors, including NEDP advisors/assessors must complete 10 hours of professional development each fiscal year.</a:t>
            </a:r>
          </a:p>
          <a:p>
            <a:r>
              <a:rPr lang="en-US" baseline="0" dirty="0" smtClean="0"/>
              <a:t>The professional development plan includes your digital literacy implementation plan. The link to that document can be found on the MD Labor website with the grant application documents.</a:t>
            </a:r>
          </a:p>
          <a:p>
            <a:r>
              <a:rPr lang="en-US" baseline="0" dirty="0" smtClean="0"/>
              <a:t>Documentation of your professional development activities are to be uploaded to Google Drive within 30 days after the activity has been completed.</a:t>
            </a:r>
          </a:p>
          <a:p>
            <a:endParaRPr lang="en-US" baseline="0" dirty="0" smtClean="0"/>
          </a:p>
          <a:p>
            <a:r>
              <a:rPr lang="en-US" baseline="0" dirty="0" smtClean="0"/>
              <a:t>* Refer to Overview – page 19-20.</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22</a:t>
            </a:fld>
            <a:endParaRPr lang="en-US"/>
          </a:p>
        </p:txBody>
      </p:sp>
    </p:spTree>
    <p:extLst>
      <p:ext uri="{BB962C8B-B14F-4D97-AF65-F5344CB8AC3E}">
        <p14:creationId xmlns:p14="http://schemas.microsoft.com/office/powerpoint/2010/main" val="90687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These are the topics</a:t>
            </a:r>
            <a:r>
              <a:rPr lang="en-US" baseline="0" dirty="0" smtClean="0"/>
              <a:t> that we will cover in this technical assistance webinar.  We will cover only those areas we think you may want to give particular attention to.  You are encouraged to carefully read the entire application documents if you have not already done so.</a:t>
            </a:r>
          </a:p>
          <a:p>
            <a:endParaRPr lang="en-US" baseline="0" dirty="0" smtClean="0"/>
          </a:p>
          <a:p>
            <a:r>
              <a:rPr lang="en-US" baseline="0" dirty="0" smtClean="0"/>
              <a:t>We will cover the Overview, Resources, Application, Assurances and Certifications, Class Schedules, and Professional Development.</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a:t>
            </a:fld>
            <a:endParaRPr lang="en-US"/>
          </a:p>
        </p:txBody>
      </p:sp>
    </p:spTree>
    <p:extLst>
      <p:ext uri="{BB962C8B-B14F-4D97-AF65-F5344CB8AC3E}">
        <p14:creationId xmlns:p14="http://schemas.microsoft.com/office/powerpoint/2010/main" val="741072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Your grant application must</a:t>
            </a:r>
            <a:r>
              <a:rPr lang="en-US" baseline="0" dirty="0" smtClean="0"/>
              <a:t> be submitted to the e-mail address here by March 2 at 4:00 pm.</a:t>
            </a:r>
          </a:p>
          <a:p>
            <a:r>
              <a:rPr lang="en-US" baseline="0" dirty="0" smtClean="0"/>
              <a:t>Since the signatures will be in blue ink, the files must be saved as an Adobe pdf file in color.</a:t>
            </a:r>
          </a:p>
          <a:p>
            <a:r>
              <a:rPr lang="en-US" baseline="0" dirty="0" smtClean="0"/>
              <a:t>For MD Labor to ensure we received all the files sent from your program, follow the file naming convention indicated here.  Even if there is only one file, indicate that it is part 1 of 1.</a:t>
            </a:r>
          </a:p>
          <a:p>
            <a:endParaRPr lang="en-US" baseline="0" dirty="0" smtClean="0"/>
          </a:p>
          <a:p>
            <a:r>
              <a:rPr lang="en-US" baseline="0" dirty="0" smtClean="0"/>
              <a:t>* Refer to Overview –pages 22-23.</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23</a:t>
            </a:fld>
            <a:endParaRPr lang="en-US"/>
          </a:p>
        </p:txBody>
      </p:sp>
    </p:spTree>
    <p:extLst>
      <p:ext uri="{BB962C8B-B14F-4D97-AF65-F5344CB8AC3E}">
        <p14:creationId xmlns:p14="http://schemas.microsoft.com/office/powerpoint/2010/main" val="1846622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application is pre-formatted</a:t>
            </a:r>
            <a:r>
              <a:rPr lang="en-US" baseline="0" dirty="0" smtClean="0"/>
              <a:t> with page numbers and section breaks.  Do not change the font style or size.  The text boxes are preset unless otherwise noted.  Use single spacing.  Add or delete rows in charts as necessary.  Table cells will allow for word wrapping.</a:t>
            </a:r>
          </a:p>
          <a:p>
            <a:endParaRPr lang="en-US" baseline="0" dirty="0" smtClean="0"/>
          </a:p>
          <a:p>
            <a:r>
              <a:rPr lang="en-US" baseline="0" dirty="0" smtClean="0"/>
              <a:t>* Refer to Overview – page 23.</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24</a:t>
            </a:fld>
            <a:endParaRPr lang="en-US"/>
          </a:p>
        </p:txBody>
      </p:sp>
    </p:spTree>
    <p:extLst>
      <p:ext uri="{BB962C8B-B14F-4D97-AF65-F5344CB8AC3E}">
        <p14:creationId xmlns:p14="http://schemas.microsoft.com/office/powerpoint/2010/main" val="503390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resources</a:t>
            </a:r>
            <a:r>
              <a:rPr lang="en-US" baseline="0" dirty="0" smtClean="0"/>
              <a:t> section include a list of the websites you would use for research and for providing the necessary information needed to complete your grant application.</a:t>
            </a:r>
          </a:p>
          <a:p>
            <a:endParaRPr lang="en-US" baseline="0" dirty="0" smtClean="0"/>
          </a:p>
          <a:p>
            <a:r>
              <a:rPr lang="en-US" baseline="0" dirty="0" smtClean="0"/>
              <a:t>* Refer to Resources – pages 1-2.</a:t>
            </a:r>
          </a:p>
          <a:p>
            <a:endParaRPr lang="en-US" baseline="0"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26</a:t>
            </a:fld>
            <a:endParaRPr lang="en-US"/>
          </a:p>
        </p:txBody>
      </p:sp>
    </p:spTree>
    <p:extLst>
      <p:ext uri="{BB962C8B-B14F-4D97-AF65-F5344CB8AC3E}">
        <p14:creationId xmlns:p14="http://schemas.microsoft.com/office/powerpoint/2010/main" val="212088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a:t>
            </a:r>
            <a:r>
              <a:rPr lang="en-US" baseline="0" dirty="0" smtClean="0"/>
              <a:t> job descriptions are included for the four key staff positions: program administrator, intake/assessment specialist, instructional specialist, and management information systems specialist. </a:t>
            </a:r>
          </a:p>
          <a:p>
            <a:endParaRPr lang="en-US" baseline="0" dirty="0" smtClean="0"/>
          </a:p>
          <a:p>
            <a:r>
              <a:rPr lang="en-US" baseline="0" dirty="0" smtClean="0"/>
              <a:t>* Refer to Resources – pages 3-9.</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27</a:t>
            </a:fld>
            <a:endParaRPr lang="en-US"/>
          </a:p>
        </p:txBody>
      </p:sp>
    </p:spTree>
    <p:extLst>
      <p:ext uri="{BB962C8B-B14F-4D97-AF65-F5344CB8AC3E}">
        <p14:creationId xmlns:p14="http://schemas.microsoft.com/office/powerpoint/2010/main" val="124209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Educational</a:t>
            </a:r>
            <a:r>
              <a:rPr lang="en-US" baseline="0" dirty="0" smtClean="0"/>
              <a:t> Functioning Levels chart indicates the skills to be obtained at each of the six ABE and ESL levels.</a:t>
            </a:r>
          </a:p>
          <a:p>
            <a:endParaRPr lang="en-US" baseline="0" dirty="0" smtClean="0"/>
          </a:p>
          <a:p>
            <a:r>
              <a:rPr lang="en-US" baseline="0" dirty="0" smtClean="0"/>
              <a:t>* Refer to Resources – pages 10-20.</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28</a:t>
            </a:fld>
            <a:endParaRPr lang="en-US"/>
          </a:p>
        </p:txBody>
      </p:sp>
    </p:spTree>
    <p:extLst>
      <p:ext uri="{BB962C8B-B14F-4D97-AF65-F5344CB8AC3E}">
        <p14:creationId xmlns:p14="http://schemas.microsoft.com/office/powerpoint/2010/main" val="424753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a:t>
            </a:r>
            <a:r>
              <a:rPr lang="en-US" baseline="0" dirty="0" smtClean="0"/>
              <a:t> rubric is the scoring method reviewers will use.  The scoring is based on a total of 100 points.  Notice that all of the considerations do not have the same point value. </a:t>
            </a:r>
          </a:p>
          <a:p>
            <a:r>
              <a:rPr lang="en-US" baseline="0" dirty="0" smtClean="0"/>
              <a:t>IELCE and NEDP are separate applications and therefore will be scored independently.  Those scores will not be added to the overall score.  For both IELCE and NEDP the maximum points that can be earned is 5 points.  If an applicant receives 0-2 points, the program will be disqualified from receiving funding from that funding line.  It will not disqualify them from receiving the grant, only that funding line.  If a program receives 3-5 points, the program will receive funding from that funding line.</a:t>
            </a:r>
          </a:p>
          <a:p>
            <a:endParaRPr lang="en-US" baseline="0" dirty="0" smtClean="0"/>
          </a:p>
          <a:p>
            <a:r>
              <a:rPr lang="en-US" baseline="0" dirty="0" smtClean="0"/>
              <a:t>* Refer to Resources – pages 21-34.</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29</a:t>
            </a:fld>
            <a:endParaRPr lang="en-US"/>
          </a:p>
        </p:txBody>
      </p:sp>
    </p:spTree>
    <p:extLst>
      <p:ext uri="{BB962C8B-B14F-4D97-AF65-F5344CB8AC3E}">
        <p14:creationId xmlns:p14="http://schemas.microsoft.com/office/powerpoint/2010/main" val="625248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Complete all information that is required. The</a:t>
            </a:r>
            <a:r>
              <a:rPr lang="en-US" baseline="0" dirty="0" smtClean="0"/>
              <a:t> signature must be in blue ink.</a:t>
            </a:r>
          </a:p>
          <a:p>
            <a:endParaRPr lang="en-US" baseline="0" dirty="0" smtClean="0"/>
          </a:p>
          <a:p>
            <a:r>
              <a:rPr lang="en-US" baseline="0" dirty="0" smtClean="0"/>
              <a:t>* Refer Application – page 1.</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31</a:t>
            </a:fld>
            <a:endParaRPr lang="en-US"/>
          </a:p>
        </p:txBody>
      </p:sp>
    </p:spTree>
    <p:extLst>
      <p:ext uri="{BB962C8B-B14F-4D97-AF65-F5344CB8AC3E}">
        <p14:creationId xmlns:p14="http://schemas.microsoft.com/office/powerpoint/2010/main" val="3116201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Use the application checklist to ensure you have</a:t>
            </a:r>
            <a:r>
              <a:rPr lang="en-US" baseline="0" dirty="0" smtClean="0"/>
              <a:t> completed and submitted all the required parts of the grant application.</a:t>
            </a:r>
          </a:p>
          <a:p>
            <a:endParaRPr lang="en-US" baseline="0" dirty="0" smtClean="0"/>
          </a:p>
          <a:p>
            <a:r>
              <a:rPr lang="en-US" baseline="0" dirty="0" smtClean="0"/>
              <a:t>* Refer to Application – page 2-3.</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32</a:t>
            </a:fld>
            <a:endParaRPr lang="en-US"/>
          </a:p>
        </p:txBody>
      </p:sp>
    </p:spTree>
    <p:extLst>
      <p:ext uri="{BB962C8B-B14F-4D97-AF65-F5344CB8AC3E}">
        <p14:creationId xmlns:p14="http://schemas.microsoft.com/office/powerpoint/2010/main" val="795649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first step in the application process</a:t>
            </a:r>
            <a:r>
              <a:rPr lang="en-US" baseline="0" dirty="0" smtClean="0"/>
              <a:t> is meeting the eligibility requirements.  An applicant must fall into one of the listed categories to be considered for funding.</a:t>
            </a:r>
          </a:p>
          <a:p>
            <a:endParaRPr lang="en-US" baseline="0" dirty="0" smtClean="0"/>
          </a:p>
          <a:p>
            <a:r>
              <a:rPr lang="en-US" baseline="0" dirty="0" smtClean="0"/>
              <a:t>* Refer to Application – page 4.</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33</a:t>
            </a:fld>
            <a:endParaRPr lang="en-US"/>
          </a:p>
        </p:txBody>
      </p:sp>
    </p:spTree>
    <p:extLst>
      <p:ext uri="{BB962C8B-B14F-4D97-AF65-F5344CB8AC3E}">
        <p14:creationId xmlns:p14="http://schemas.microsoft.com/office/powerpoint/2010/main" val="2627046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Programs must also demonstrate that they have a record</a:t>
            </a:r>
            <a:r>
              <a:rPr lang="en-US" baseline="0" dirty="0" smtClean="0"/>
              <a:t> of effectively serving learners in the areas of reading, writing, math, and training or education or employment.</a:t>
            </a:r>
          </a:p>
          <a:p>
            <a:r>
              <a:rPr lang="en-US" baseline="0" dirty="0" smtClean="0"/>
              <a:t>If you are currently funded for Title II Services by MD Labor you will complete the chart on page 5, but not the chart on page 6.  You will pull your LACES data to complete the chart.  </a:t>
            </a:r>
          </a:p>
          <a:p>
            <a:endParaRPr lang="en-US" baseline="0" dirty="0" smtClean="0"/>
          </a:p>
          <a:p>
            <a:r>
              <a:rPr lang="en-US" baseline="0" dirty="0" smtClean="0"/>
              <a:t>* Refer to Application – page 5.</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34</a:t>
            </a:fld>
            <a:endParaRPr lang="en-US"/>
          </a:p>
        </p:txBody>
      </p:sp>
    </p:spTree>
    <p:extLst>
      <p:ext uri="{BB962C8B-B14F-4D97-AF65-F5344CB8AC3E}">
        <p14:creationId xmlns:p14="http://schemas.microsoft.com/office/powerpoint/2010/main" val="368732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We will also cover the Budget, Budget Instructions, Budget</a:t>
            </a:r>
            <a:r>
              <a:rPr lang="en-US" baseline="0" dirty="0" smtClean="0"/>
              <a:t> Examples, Budget Examples Explanation, the IELCE/IET Application and the NEDP Application.</a:t>
            </a:r>
          </a:p>
          <a:p>
            <a:endParaRPr lang="en-US" baseline="0"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a:p>
        </p:txBody>
      </p:sp>
    </p:spTree>
    <p:extLst>
      <p:ext uri="{BB962C8B-B14F-4D97-AF65-F5344CB8AC3E}">
        <p14:creationId xmlns:p14="http://schemas.microsoft.com/office/powerpoint/2010/main" val="621635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baseline="0" dirty="0" smtClean="0"/>
              <a:t>If you are not currently funded for Title II Services by MD Labor, you will complete the chart on page 6, but not on page 5.  You will use your agency data to complete the chart.</a:t>
            </a:r>
          </a:p>
          <a:p>
            <a:endParaRPr lang="en-US" baseline="0" dirty="0" smtClean="0"/>
          </a:p>
          <a:p>
            <a:r>
              <a:rPr lang="en-US" baseline="0" dirty="0" smtClean="0"/>
              <a:t>* Refer to Resources – page 6.</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35</a:t>
            </a:fld>
            <a:endParaRPr lang="en-US"/>
          </a:p>
        </p:txBody>
      </p:sp>
    </p:spTree>
    <p:extLst>
      <p:ext uri="{BB962C8B-B14F-4D97-AF65-F5344CB8AC3E}">
        <p14:creationId xmlns:p14="http://schemas.microsoft.com/office/powerpoint/2010/main" val="384174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For those who are creating a consortium, you will copy and past the appropriate chart for EACH member of the consortium to complete.  This includes the fiscal agency.  Keep in mind to receive funding, all members of the consortium must be able to demonstrate effectiveness.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 Refer to Application – page 5 or 6, whichever is appropriate.</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36</a:t>
            </a:fld>
            <a:endParaRPr lang="en-US"/>
          </a:p>
        </p:txBody>
      </p:sp>
    </p:spTree>
    <p:extLst>
      <p:ext uri="{BB962C8B-B14F-4D97-AF65-F5344CB8AC3E}">
        <p14:creationId xmlns:p14="http://schemas.microsoft.com/office/powerpoint/2010/main" val="1514519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When referring to this agency,</a:t>
            </a:r>
            <a:r>
              <a:rPr lang="en-US" baseline="0" dirty="0" smtClean="0"/>
              <a:t> use MD Labor.  The agency has specifically asked that we not be referred to as MD DOL or DOL because this can be confused with the US Department of Labor.  </a:t>
            </a:r>
          </a:p>
          <a:p>
            <a:r>
              <a:rPr lang="en-US" dirty="0" smtClean="0"/>
              <a:t>Applicants</a:t>
            </a:r>
            <a:r>
              <a:rPr lang="en-US" baseline="0" dirty="0" smtClean="0"/>
              <a:t> are required to answer ALL prompts.  </a:t>
            </a:r>
          </a:p>
          <a:p>
            <a:r>
              <a:rPr lang="en-US" baseline="0" dirty="0" smtClean="0"/>
              <a:t>The text boxes are preset unless indicated otherwise.</a:t>
            </a:r>
          </a:p>
          <a:p>
            <a:endParaRPr lang="en-US" baseline="0" dirty="0" smtClean="0"/>
          </a:p>
          <a:p>
            <a:r>
              <a:rPr lang="en-US" baseline="0" dirty="0" smtClean="0"/>
              <a:t>* Refer to Application – pages 7-53.</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37</a:t>
            </a:fld>
            <a:endParaRPr lang="en-US"/>
          </a:p>
        </p:txBody>
      </p:sp>
    </p:spTree>
    <p:extLst>
      <p:ext uri="{BB962C8B-B14F-4D97-AF65-F5344CB8AC3E}">
        <p14:creationId xmlns:p14="http://schemas.microsoft.com/office/powerpoint/2010/main" val="1624883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Only applicants</a:t>
            </a:r>
            <a:r>
              <a:rPr lang="en-US" baseline="0" dirty="0" smtClean="0"/>
              <a:t> that are requesting Family Literacy funding are required to submit the MOU for Family Literacy. The MOU is an agreement between the adult education provider and the partnering agency.  All parties must coordinate services and determine what services and resources they will provide within the parameters of Family Literacy funding.  All signatures must be in blue ink.</a:t>
            </a:r>
          </a:p>
          <a:p>
            <a:endParaRPr lang="en-US" baseline="0" dirty="0" smtClean="0"/>
          </a:p>
          <a:p>
            <a:r>
              <a:rPr lang="en-US" baseline="0" dirty="0" smtClean="0"/>
              <a:t>* Refer to Application – pages 55-58.</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38</a:t>
            </a:fld>
            <a:endParaRPr lang="en-US"/>
          </a:p>
        </p:txBody>
      </p:sp>
    </p:spTree>
    <p:extLst>
      <p:ext uri="{BB962C8B-B14F-4D97-AF65-F5344CB8AC3E}">
        <p14:creationId xmlns:p14="http://schemas.microsoft.com/office/powerpoint/2010/main" val="892323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assurance and certifications are legal</a:t>
            </a:r>
            <a:r>
              <a:rPr lang="en-US" baseline="0" dirty="0" smtClean="0"/>
              <a:t> documents so read carefully. If you are applying for NEDP funding, you will sign an additional assurances page at the end of the NEDP application.  All assurances must be signed in blue ink.</a:t>
            </a:r>
          </a:p>
          <a:p>
            <a:endParaRPr lang="en-US" baseline="0" dirty="0" smtClean="0"/>
          </a:p>
          <a:p>
            <a:r>
              <a:rPr lang="en-US" baseline="0" dirty="0" smtClean="0"/>
              <a:t>* Refer to Assurances and Certifications.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39</a:t>
            </a:fld>
            <a:endParaRPr lang="en-US"/>
          </a:p>
        </p:txBody>
      </p:sp>
    </p:spTree>
    <p:extLst>
      <p:ext uri="{BB962C8B-B14F-4D97-AF65-F5344CB8AC3E}">
        <p14:creationId xmlns:p14="http://schemas.microsoft.com/office/powerpoint/2010/main" val="1388737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Complete the ABE &amp; ESL class schedule and submit with your application.  Programs should</a:t>
            </a:r>
            <a:r>
              <a:rPr lang="en-US" baseline="0" dirty="0" smtClean="0"/>
              <a:t> include any hybrid or blended course offerings in their ABE/ESL class schedule.</a:t>
            </a:r>
            <a:r>
              <a:rPr lang="en-US" dirty="0" smtClean="0"/>
              <a:t> Include</a:t>
            </a:r>
            <a:r>
              <a:rPr lang="en-US" baseline="0" dirty="0" smtClean="0"/>
              <a:t> a separate class schedule if applying for IELCE/IET funds and/or a separate site schedule if applying for NEDP funds.</a:t>
            </a:r>
          </a:p>
          <a:p>
            <a:endParaRPr lang="en-US" baseline="0" dirty="0" smtClean="0"/>
          </a:p>
          <a:p>
            <a:r>
              <a:rPr lang="en-US" baseline="0" dirty="0" smtClean="0"/>
              <a:t>* Refer to ABE &amp; ESL Class Schedules. If applicable, refer to IELCE &amp; IET Class Schedules and NEDP Schedule.  Also refer to Digital Literacy Framework for Adult Learners.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40</a:t>
            </a:fld>
            <a:endParaRPr lang="en-US"/>
          </a:p>
        </p:txBody>
      </p:sp>
    </p:spTree>
    <p:extLst>
      <p:ext uri="{BB962C8B-B14F-4D97-AF65-F5344CB8AC3E}">
        <p14:creationId xmlns:p14="http://schemas.microsoft.com/office/powerpoint/2010/main" val="4176730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budget</a:t>
            </a:r>
            <a:r>
              <a:rPr lang="en-US" baseline="0" dirty="0" smtClean="0"/>
              <a:t> workbook includes a summary worksheet and a narrative worksheet for each of the funding lines.  Delete the worksheets for the funding sources for which you will not apply.  The budgets submitted are proposed budgets. Therefore, these pages do not require signatures.  Signatures will be required when the budgets are final.  Finalized budgets will be due on June 30 after you receive your Notice of Grant Award.</a:t>
            </a:r>
          </a:p>
          <a:p>
            <a:endParaRPr lang="en-US" baseline="0" dirty="0" smtClean="0"/>
          </a:p>
          <a:p>
            <a:r>
              <a:rPr lang="en-US" baseline="0" dirty="0" smtClean="0"/>
              <a:t>* Refer to Budget Workbook and Budget Instructions – pages 1-2.</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42</a:t>
            </a:fld>
            <a:endParaRPr lang="en-US"/>
          </a:p>
        </p:txBody>
      </p:sp>
    </p:spTree>
    <p:extLst>
      <p:ext uri="{BB962C8B-B14F-4D97-AF65-F5344CB8AC3E}">
        <p14:creationId xmlns:p14="http://schemas.microsoft.com/office/powerpoint/2010/main" val="3099602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All</a:t>
            </a:r>
            <a:r>
              <a:rPr lang="en-US" baseline="0" dirty="0" smtClean="0"/>
              <a:t> programs are required to include matching funds.  The amount of matching funds required is calculated as follows: The MD Labor requested amount multiplied by .25.  Of the total match amount at least 35% must be a cash match.</a:t>
            </a:r>
          </a:p>
          <a:p>
            <a:r>
              <a:rPr lang="en-US" baseline="0" dirty="0" smtClean="0"/>
              <a:t>Be advised that your program will be required to maintain the full and actual dollar amount of matching funds for the remaining years in this grant.</a:t>
            </a:r>
          </a:p>
          <a:p>
            <a:endParaRPr lang="en-US" dirty="0" smtClean="0"/>
          </a:p>
          <a:p>
            <a:r>
              <a:rPr lang="en-US" dirty="0" smtClean="0"/>
              <a:t>* Refer to Budget Instructions</a:t>
            </a:r>
            <a:r>
              <a:rPr lang="en-US" baseline="0" dirty="0" smtClean="0"/>
              <a:t> – pages 1-2.</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43</a:t>
            </a:fld>
            <a:endParaRPr lang="en-US"/>
          </a:p>
        </p:txBody>
      </p:sp>
    </p:spTree>
    <p:extLst>
      <p:ext uri="{BB962C8B-B14F-4D97-AF65-F5344CB8AC3E}">
        <p14:creationId xmlns:p14="http://schemas.microsoft.com/office/powerpoint/2010/main" val="3932347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Costs must be reasonable</a:t>
            </a:r>
            <a:r>
              <a:rPr lang="en-US" baseline="0" dirty="0" smtClean="0"/>
              <a:t> which is defined as a type generally recognized as ordinary and necessary for the operation of the non-Federal entity or the proper and efficient performance of the federal award.</a:t>
            </a:r>
          </a:p>
          <a:p>
            <a:r>
              <a:rPr lang="en-US" baseline="0" dirty="0" smtClean="0"/>
              <a:t>Double check calculations especially for categories in which rows were added to ensure that the amounts from all rows are included in the total.</a:t>
            </a:r>
          </a:p>
          <a:p>
            <a:endParaRPr lang="en-US" baseline="0" dirty="0" smtClean="0"/>
          </a:p>
          <a:p>
            <a:r>
              <a:rPr lang="en-US" baseline="0" dirty="0" smtClean="0"/>
              <a:t>* Refer to Budget Instructions – page 2.</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44</a:t>
            </a:fld>
            <a:endParaRPr lang="en-US"/>
          </a:p>
        </p:txBody>
      </p:sp>
    </p:spTree>
    <p:extLst>
      <p:ext uri="{BB962C8B-B14F-4D97-AF65-F5344CB8AC3E}">
        <p14:creationId xmlns:p14="http://schemas.microsoft.com/office/powerpoint/2010/main" val="2671093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Check that the figures on your summary worksheets match those on the narrative worksheets.</a:t>
            </a:r>
          </a:p>
          <a:p>
            <a:r>
              <a:rPr lang="en-US" dirty="0" smtClean="0"/>
              <a:t>The summary worksheets include your matching funds but not the program income.</a:t>
            </a:r>
          </a:p>
          <a:p>
            <a:r>
              <a:rPr lang="en-US" dirty="0" smtClean="0"/>
              <a:t>The budget descriptions</a:t>
            </a:r>
            <a:r>
              <a:rPr lang="en-US" baseline="0" dirty="0" smtClean="0"/>
              <a:t> will help you determine which costs are administrative versus Instructional and which are allowable versus not allowable</a:t>
            </a:r>
          </a:p>
          <a:p>
            <a:endParaRPr lang="en-US" baseline="0" dirty="0"/>
          </a:p>
          <a:p>
            <a:r>
              <a:rPr lang="en-US" baseline="0" dirty="0" smtClean="0"/>
              <a:t>* Refer to Budget Instructions – pages 3-5.</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45</a:t>
            </a:fld>
            <a:endParaRPr lang="en-US"/>
          </a:p>
        </p:txBody>
      </p:sp>
    </p:spTree>
    <p:extLst>
      <p:ext uri="{BB962C8B-B14F-4D97-AF65-F5344CB8AC3E}">
        <p14:creationId xmlns:p14="http://schemas.microsoft.com/office/powerpoint/2010/main" val="14760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following are some dates you want to keep</a:t>
            </a:r>
            <a:r>
              <a:rPr lang="en-US" baseline="0" dirty="0" smtClean="0"/>
              <a:t> in mind.  The Intent to Apply Form is found in the Overview document on page 27.  It is due to MD Labor by 4:00 on February 14.  The application submission deadline is by 4:00 on March 2.  If it has been determined your program is ineligible for funding, you will be notified by March 31.  This competitive grant application is in force from July 1, 2020 through June 30, 2023.</a:t>
            </a:r>
          </a:p>
          <a:p>
            <a:endParaRPr lang="en-US" baseline="0" dirty="0" smtClean="0"/>
          </a:p>
          <a:p>
            <a:r>
              <a:rPr lang="en-US" baseline="0" dirty="0" smtClean="0"/>
              <a:t>* Refer to Overview – page 26-27.</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a:p>
        </p:txBody>
      </p:sp>
    </p:spTree>
    <p:extLst>
      <p:ext uri="{BB962C8B-B14F-4D97-AF65-F5344CB8AC3E}">
        <p14:creationId xmlns:p14="http://schemas.microsoft.com/office/powerpoint/2010/main" val="1967400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We have provided</a:t>
            </a:r>
            <a:r>
              <a:rPr lang="en-US" baseline="0" dirty="0" smtClean="0"/>
              <a:t> you with some examples of how the summary and narrative worksheets should be completed.  They show examples of how your calculations should be shown.  Follow the examples as close to the ones provided. These are examples and do not represent any actual budget.</a:t>
            </a:r>
          </a:p>
          <a:p>
            <a:endParaRPr lang="en-US" baseline="0" dirty="0" smtClean="0"/>
          </a:p>
          <a:p>
            <a:r>
              <a:rPr lang="en-US" baseline="0" dirty="0" smtClean="0"/>
              <a:t>* Refer to Budget Workbook Examples.</a:t>
            </a:r>
          </a:p>
          <a:p>
            <a:endParaRPr lang="en-US" baseline="0"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46</a:t>
            </a:fld>
            <a:endParaRPr lang="en-US"/>
          </a:p>
        </p:txBody>
      </p:sp>
    </p:spTree>
    <p:extLst>
      <p:ext uri="{BB962C8B-B14F-4D97-AF65-F5344CB8AC3E}">
        <p14:creationId xmlns:p14="http://schemas.microsoft.com/office/powerpoint/2010/main" val="288297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We have also provided detailed explanations</a:t>
            </a:r>
            <a:r>
              <a:rPr lang="en-US" baseline="0" dirty="0" smtClean="0"/>
              <a:t> for each completed row in the example.  They provide information such as whether the cost is administrative as opposed to instructional and whether or not the expense is allowable for MD Labor funding.  Some expenses cannot be paid for by MD Labor funding but can be paid out of matching funds.</a:t>
            </a:r>
          </a:p>
          <a:p>
            <a:endParaRPr lang="en-US" baseline="0" dirty="0" smtClean="0"/>
          </a:p>
          <a:p>
            <a:r>
              <a:rPr lang="en-US" baseline="0" dirty="0" smtClean="0"/>
              <a:t>* Refer to Budget Workbook Examples Explanation.</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47</a:t>
            </a:fld>
            <a:endParaRPr lang="en-US"/>
          </a:p>
        </p:txBody>
      </p:sp>
    </p:spTree>
    <p:extLst>
      <p:ext uri="{BB962C8B-B14F-4D97-AF65-F5344CB8AC3E}">
        <p14:creationId xmlns:p14="http://schemas.microsoft.com/office/powerpoint/2010/main" val="3227730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There</a:t>
            </a:r>
            <a:r>
              <a:rPr lang="en-US" baseline="0" dirty="0" smtClean="0"/>
              <a:t> are two optional applications you can apply for – IELCE/IET and NEDP.  Because these are optional you do not need to complete either of these applications.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48</a:t>
            </a:fld>
            <a:endParaRPr lang="en-US"/>
          </a:p>
        </p:txBody>
      </p:sp>
    </p:spTree>
    <p:extLst>
      <p:ext uri="{BB962C8B-B14F-4D97-AF65-F5344CB8AC3E}">
        <p14:creationId xmlns:p14="http://schemas.microsoft.com/office/powerpoint/2010/main" val="3652812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IELCE/IET application is a separate and optional</a:t>
            </a:r>
            <a:r>
              <a:rPr lang="en-US" baseline="0" dirty="0" smtClean="0"/>
              <a:t> application.  There is a budget workbook and class schedule workbook specific for IELCE/IET.</a:t>
            </a:r>
          </a:p>
          <a:p>
            <a:r>
              <a:rPr lang="en-US" baseline="0" dirty="0" smtClean="0"/>
              <a:t>Please carefully read the requirements and the explanation for this funding source.  It is unique and you’ll want to have an good understanding about this funding line before deciding if your program wants to apply for IELCE funds.</a:t>
            </a:r>
          </a:p>
          <a:p>
            <a:endParaRPr lang="en-US" baseline="0" dirty="0" smtClean="0"/>
          </a:p>
          <a:p>
            <a:r>
              <a:rPr lang="en-US" baseline="0" dirty="0" smtClean="0"/>
              <a:t>* Refer to IELCE-IET Application, IELCE-IET Budget, IELCE &amp; IET Class Schedule.</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49</a:t>
            </a:fld>
            <a:endParaRPr lang="en-US"/>
          </a:p>
        </p:txBody>
      </p:sp>
    </p:spTree>
    <p:extLst>
      <p:ext uri="{BB962C8B-B14F-4D97-AF65-F5344CB8AC3E}">
        <p14:creationId xmlns:p14="http://schemas.microsoft.com/office/powerpoint/2010/main" val="3489948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chart showing the available funds by jurisdiction</a:t>
            </a:r>
            <a:r>
              <a:rPr lang="en-US" baseline="0" dirty="0" smtClean="0"/>
              <a:t> was created based on the possibility of all jurisdictions applying for this funding.  We don’t assume that a previous provider will apply for this funding line in FY 21 nor that a program that wasn’t previously funded won’t do so.  You should ask for what ever funds you think you need to run this program.  However, we cannot guarantee that you will receive that amount.</a:t>
            </a:r>
          </a:p>
          <a:p>
            <a:endParaRPr lang="en-US" baseline="0"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50</a:t>
            </a:fld>
            <a:endParaRPr lang="en-US"/>
          </a:p>
        </p:txBody>
      </p:sp>
    </p:spTree>
    <p:extLst>
      <p:ext uri="{BB962C8B-B14F-4D97-AF65-F5344CB8AC3E}">
        <p14:creationId xmlns:p14="http://schemas.microsoft.com/office/powerpoint/2010/main" val="3717006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NEDP is also an optional application with</a:t>
            </a:r>
            <a:r>
              <a:rPr lang="en-US" baseline="0" dirty="0" smtClean="0"/>
              <a:t> separate budget and site schedule workbooks that are specific to NEDP.  The application also has assurances that are specific to NEDP.  Again those signatures must be in blue ink.</a:t>
            </a:r>
          </a:p>
          <a:p>
            <a:endParaRPr lang="en-US" baseline="0" dirty="0" smtClean="0"/>
          </a:p>
          <a:p>
            <a:r>
              <a:rPr lang="en-US" baseline="0" dirty="0" smtClean="0"/>
              <a:t>* Refer to NEDP Application and Assurances, NEDP Budget, and NEDP Schedule.</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51</a:t>
            </a:fld>
            <a:endParaRPr lang="en-US"/>
          </a:p>
        </p:txBody>
      </p:sp>
    </p:spTree>
    <p:extLst>
      <p:ext uri="{BB962C8B-B14F-4D97-AF65-F5344CB8AC3E}">
        <p14:creationId xmlns:p14="http://schemas.microsoft.com/office/powerpoint/2010/main" val="1386183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rtl="0"/>
            <a:r>
              <a:rPr lang="en-US" sz="1800" b="0" i="0" u="none" strike="noStrike" cap="none" dirty="0" smtClean="0">
                <a:solidFill>
                  <a:srgbClr val="000000"/>
                </a:solidFill>
                <a:effectLst/>
                <a:latin typeface="Arial"/>
                <a:ea typeface="Arial"/>
                <a:cs typeface="Arial"/>
                <a:sym typeface="Arial"/>
              </a:rPr>
              <a:t>The estimated total NEDP funds available for the period July 1, 2020, through June 30, 2021, based on projected funds for the period, are as follows:</a:t>
            </a:r>
          </a:p>
          <a:p>
            <a:pPr rtl="0"/>
            <a:r>
              <a:rPr lang="en-US" sz="1800" b="0" i="0" u="none" strike="noStrike" cap="none" dirty="0" smtClean="0">
                <a:solidFill>
                  <a:srgbClr val="000000"/>
                </a:solidFill>
                <a:effectLst/>
                <a:latin typeface="Arial"/>
                <a:ea typeface="Arial"/>
                <a:cs typeface="Arial"/>
                <a:sym typeface="Arial"/>
              </a:rPr>
              <a:t>NEDP Federal (Total) -$312,985</a:t>
            </a:r>
          </a:p>
          <a:p>
            <a:pPr rtl="0"/>
            <a:r>
              <a:rPr lang="en-US" sz="1800" b="0" i="0" u="none" strike="noStrike" cap="none" dirty="0" smtClean="0">
                <a:solidFill>
                  <a:srgbClr val="000000"/>
                </a:solidFill>
                <a:effectLst/>
                <a:latin typeface="Arial"/>
                <a:ea typeface="Arial"/>
                <a:cs typeface="Arial"/>
                <a:sym typeface="Arial"/>
              </a:rPr>
              <a:t>NEDP State (Total) - $273,734</a:t>
            </a:r>
          </a:p>
          <a:p>
            <a:pPr rtl="0"/>
            <a:r>
              <a:rPr lang="en-US" sz="1800" b="0" i="0" u="none" strike="noStrike" cap="none" dirty="0" smtClean="0">
                <a:solidFill>
                  <a:srgbClr val="000000"/>
                </a:solidFill>
                <a:effectLst/>
                <a:latin typeface="Arial"/>
                <a:ea typeface="Arial"/>
                <a:cs typeface="Arial"/>
                <a:sym typeface="Arial"/>
              </a:rPr>
              <a:t>The information is not broken down by jurisdiction because NEDP is not offered by all adult education providers in the region. </a:t>
            </a:r>
          </a:p>
          <a:p>
            <a:r>
              <a:rPr lang="en-US" dirty="0" smtClean="0"/>
              <a:t>Projected</a:t>
            </a:r>
            <a:r>
              <a:rPr lang="en-US" baseline="0" dirty="0" smtClean="0"/>
              <a:t> expenditures for all proposed NEDP grant activities, including NEDP staff salaries, should be included.</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52</a:t>
            </a:fld>
            <a:endParaRPr lang="en-US"/>
          </a:p>
        </p:txBody>
      </p:sp>
    </p:spTree>
    <p:extLst>
      <p:ext uri="{BB962C8B-B14F-4D97-AF65-F5344CB8AC3E}">
        <p14:creationId xmlns:p14="http://schemas.microsoft.com/office/powerpoint/2010/main" val="154790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If</a:t>
            </a:r>
            <a:r>
              <a:rPr lang="en-US" baseline="0" dirty="0" smtClean="0"/>
              <a:t> you have any questions, submit them to Ellen Beattie at the email listed here.  You must submit your questions by 4:00 on February 17 to receive a response.  All question and responses, as well as this webinar recording with the slides will be posted on the MD Labor website.</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53</a:t>
            </a:fld>
            <a:endParaRPr lang="en-US"/>
          </a:p>
        </p:txBody>
      </p:sp>
    </p:spTree>
    <p:extLst>
      <p:ext uri="{BB962C8B-B14F-4D97-AF65-F5344CB8AC3E}">
        <p14:creationId xmlns:p14="http://schemas.microsoft.com/office/powerpoint/2010/main" val="96601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We will start with the Overview document.</a:t>
            </a:r>
          </a:p>
          <a:p>
            <a:endParaRPr lang="en-US"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8</a:t>
            </a:fld>
            <a:endParaRPr lang="en-US"/>
          </a:p>
        </p:txBody>
      </p:sp>
    </p:spTree>
    <p:extLst>
      <p:ext uri="{BB962C8B-B14F-4D97-AF65-F5344CB8AC3E}">
        <p14:creationId xmlns:p14="http://schemas.microsoft.com/office/powerpoint/2010/main" val="78129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WIOA</a:t>
            </a:r>
            <a:r>
              <a:rPr lang="en-US" baseline="0" dirty="0" smtClean="0"/>
              <a:t> section is a brief summary of this act which includes literacy services, economic self-sufficiency, and employment for your learners.</a:t>
            </a:r>
          </a:p>
          <a:p>
            <a:endParaRPr lang="en-US" baseline="0" dirty="0" smtClean="0"/>
          </a:p>
          <a:p>
            <a:r>
              <a:rPr lang="en-US" baseline="0" dirty="0" smtClean="0"/>
              <a:t>As of this competitive grant, MD Labor is requiring all applicants propose access to IET programming.  The required components are 1) adult education and literacy activities, 2) workforce preparation activities, and 3) workforce training.  You should refer to the state plan and your local workforce development board’s WIOA plan to ensure your program’s activities are in alignment with those plans.  The website links to those plans can be found in the Resources document.</a:t>
            </a:r>
          </a:p>
          <a:p>
            <a:endParaRPr lang="en-US" baseline="0" dirty="0" smtClean="0"/>
          </a:p>
          <a:p>
            <a:r>
              <a:rPr lang="en-US" baseline="0" dirty="0" smtClean="0"/>
              <a:t>Your program should also include career pathway planning and implementation.</a:t>
            </a:r>
          </a:p>
          <a:p>
            <a:endParaRPr lang="en-US" baseline="0" dirty="0" smtClean="0"/>
          </a:p>
          <a:p>
            <a:r>
              <a:rPr lang="en-US" baseline="0" dirty="0" smtClean="0"/>
              <a:t>*Refer to Overview – pages 1-3.</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a:p>
        </p:txBody>
      </p:sp>
    </p:spTree>
    <p:extLst>
      <p:ext uri="{BB962C8B-B14F-4D97-AF65-F5344CB8AC3E}">
        <p14:creationId xmlns:p14="http://schemas.microsoft.com/office/powerpoint/2010/main" val="3218680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You may want</a:t>
            </a:r>
            <a:r>
              <a:rPr lang="en-US" baseline="0" dirty="0" smtClean="0"/>
              <a:t> to refer to the State plan to ensure your activities are in alignment with that plan.  Those activities must show innovative strategies that will support your learners in reaching their goals.</a:t>
            </a:r>
          </a:p>
          <a:p>
            <a:endParaRPr lang="en-US" baseline="0" dirty="0" smtClean="0"/>
          </a:p>
          <a:p>
            <a:r>
              <a:rPr lang="en-US" baseline="0" dirty="0" smtClean="0"/>
              <a:t>* Refer to Overview – pages 3-4.</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10</a:t>
            </a:fld>
            <a:endParaRPr lang="en-US"/>
          </a:p>
        </p:txBody>
      </p:sp>
    </p:spTree>
    <p:extLst>
      <p:ext uri="{BB962C8B-B14F-4D97-AF65-F5344CB8AC3E}">
        <p14:creationId xmlns:p14="http://schemas.microsoft.com/office/powerpoint/2010/main" val="103037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 following</a:t>
            </a:r>
            <a:r>
              <a:rPr lang="en-US" baseline="0" dirty="0" smtClean="0"/>
              <a:t> are the Adult Education and Literacy Services goals for the programs: 1) High quality professional development is a top priority.  You are required to offer professional development opportunities using a variety of modalities 2) Programs must put systems in place to ensure the delivery of quality instruction and hold instructors accountable, 3) Programs must provide digital literacy opportunities through blended and distance learning options, 4) Programs must use data analysis to inform them of decisions to be made for program and instructional development.</a:t>
            </a:r>
          </a:p>
          <a:p>
            <a:endParaRPr lang="en-US" baseline="0" dirty="0" smtClean="0"/>
          </a:p>
          <a:p>
            <a:r>
              <a:rPr lang="en-US" baseline="0" dirty="0" smtClean="0"/>
              <a:t>* Refer to Overview – page 4.</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11</a:t>
            </a:fld>
            <a:endParaRPr lang="en-US"/>
          </a:p>
        </p:txBody>
      </p:sp>
    </p:spTree>
    <p:extLst>
      <p:ext uri="{BB962C8B-B14F-4D97-AF65-F5344CB8AC3E}">
        <p14:creationId xmlns:p14="http://schemas.microsoft.com/office/powerpoint/2010/main" val="3716747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The</a:t>
            </a:r>
            <a:r>
              <a:rPr lang="en-US" baseline="0" dirty="0" smtClean="0"/>
              <a:t> following is a list of adult literacy services that are included as part of this competitive grant application.  You are not required to apply for all activities and services but you are encouraged to include as many as is realistic to do so.</a:t>
            </a:r>
          </a:p>
          <a:p>
            <a:endParaRPr lang="en-US" baseline="0" dirty="0" smtClean="0"/>
          </a:p>
          <a:p>
            <a:r>
              <a:rPr lang="en-US" baseline="0" dirty="0" smtClean="0"/>
              <a:t>* Refer to Overview – page 5.</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12</a:t>
            </a:fld>
            <a:endParaRPr lang="en-US"/>
          </a:p>
        </p:txBody>
      </p:sp>
    </p:spTree>
    <p:extLst>
      <p:ext uri="{BB962C8B-B14F-4D97-AF65-F5344CB8AC3E}">
        <p14:creationId xmlns:p14="http://schemas.microsoft.com/office/powerpoint/2010/main" val="177499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D Flag with White Space">
  <p:cSld name="MD Flag with White Spac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2478"/>
            <a:ext cx="7772400" cy="147002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17B418-363B-4AB7-8AD4-AE5F1AAB4446}"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285507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7B418-363B-4AB7-8AD4-AE5F1AAB4446}"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183560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7B418-363B-4AB7-8AD4-AE5F1AAB4446}"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111420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266330" y="345989"/>
            <a:ext cx="7420470" cy="1071650"/>
          </a:xfrm>
          <a:prstGeom prst="rect">
            <a:avLst/>
          </a:prstGeom>
          <a:noFill/>
          <a:ln>
            <a:noFill/>
          </a:ln>
        </p:spPr>
        <p:txBody>
          <a:bodyPr spcFirstLastPara="1" wrap="square" lIns="0" tIns="91425" rIns="0" bIns="91425" anchor="t" anchorCtr="0"/>
          <a:lstStyle>
            <a:lvl1pPr marR="0" lvl="0" algn="ctr" rtl="0">
              <a:spcBef>
                <a:spcPts val="0"/>
              </a:spcBef>
              <a:spcAft>
                <a:spcPts val="0"/>
              </a:spcAft>
              <a:buSzPts val="1400"/>
              <a:buNone/>
              <a:defRPr sz="4400" b="1" i="0" u="none" strike="noStrike" cap="none">
                <a:solidFill>
                  <a:srgbClr val="C00000"/>
                </a:solidFill>
                <a:effectLst>
                  <a:outerShdw blurRad="38100" dist="38100" dir="2700000" algn="tl">
                    <a:srgbClr val="000000">
                      <a:alpha val="43137"/>
                    </a:srgbClr>
                  </a:outerShdw>
                </a:effectLst>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dirty="0"/>
          </a:p>
        </p:txBody>
      </p:sp>
      <p:sp>
        <p:nvSpPr>
          <p:cNvPr id="49" name="Shape 49"/>
          <p:cNvSpPr txBox="1">
            <a:spLocks noGrp="1"/>
          </p:cNvSpPr>
          <p:nvPr>
            <p:ph type="body" idx="1"/>
          </p:nvPr>
        </p:nvSpPr>
        <p:spPr>
          <a:xfrm>
            <a:off x="457200" y="1828800"/>
            <a:ext cx="8229600" cy="4038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17B418-363B-4AB7-8AD4-AE5F1AAB4446}"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276018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7B418-363B-4AB7-8AD4-AE5F1AAB4446}"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11713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17B418-363B-4AB7-8AD4-AE5F1AAB4446}"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151503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17B418-363B-4AB7-8AD4-AE5F1AAB4446}"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413964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17B418-363B-4AB7-8AD4-AE5F1AAB4446}"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133677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17B418-363B-4AB7-8AD4-AE5F1AAB4446}"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144701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7B418-363B-4AB7-8AD4-AE5F1AAB4446}"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33764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17B418-363B-4AB7-8AD4-AE5F1AAB4446}"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42BF4-7C26-42B3-9AD9-D7E410504AD8}" type="slidenum">
              <a:rPr lang="en-US" smtClean="0"/>
              <a:t>‹#›</a:t>
            </a:fld>
            <a:endParaRPr lang="en-US"/>
          </a:p>
        </p:txBody>
      </p:sp>
    </p:spTree>
    <p:extLst>
      <p:ext uri="{BB962C8B-B14F-4D97-AF65-F5344CB8AC3E}">
        <p14:creationId xmlns:p14="http://schemas.microsoft.com/office/powerpoint/2010/main" val="592000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3">
            <a:alphaModFix/>
          </a:blip>
          <a:srcRect/>
          <a:stretch/>
        </p:blipFill>
        <p:spPr>
          <a:xfrm>
            <a:off x="-28575" y="0"/>
            <a:ext cx="9172575" cy="6858000"/>
          </a:xfrm>
          <a:prstGeom prst="rect">
            <a:avLst/>
          </a:prstGeom>
          <a:noFill/>
          <a:ln>
            <a:noFill/>
          </a:ln>
        </p:spPr>
      </p:pic>
      <p:sp>
        <p:nvSpPr>
          <p:cNvPr id="11" name="Shape 11"/>
          <p:cNvSpPr txBox="1"/>
          <p:nvPr/>
        </p:nvSpPr>
        <p:spPr>
          <a:xfrm>
            <a:off x="-30162" y="688975"/>
            <a:ext cx="9174162" cy="5559425"/>
          </a:xfrm>
          <a:prstGeom prst="rect">
            <a:avLst/>
          </a:prstGeom>
          <a:solidFill>
            <a:schemeClr val="lt1"/>
          </a:solidFill>
          <a:ln>
            <a:noFill/>
          </a:ln>
        </p:spPr>
        <p:txBody>
          <a:bodyPr spcFirstLastPara="1" wrap="square" lIns="91425" tIns="45700" rIns="91425" bIns="45700" anchor="ctr" anchorCtr="0">
            <a:noAutofit/>
          </a:bodyPr>
          <a:lstStyle/>
          <a:p>
            <a:pPr marL="2514600" marR="0" lvl="0" indent="0" algn="ctr" rtl="0">
              <a:lnSpc>
                <a:spcPct val="100000"/>
              </a:lnSpc>
              <a:spcBef>
                <a:spcPts val="0"/>
              </a:spcBef>
              <a:spcAft>
                <a:spcPts val="0"/>
              </a:spcAft>
              <a:buClr>
                <a:srgbClr val="000000"/>
              </a:buClr>
              <a:buSzPts val="3600"/>
              <a:buFont typeface="Calibri"/>
              <a:buNone/>
            </a:pPr>
            <a:r>
              <a:rPr lang="en-US" sz="3600" b="1" i="0" u="none" strike="noStrike" cap="small" dirty="0">
                <a:solidFill>
                  <a:srgbClr val="000000"/>
                </a:solidFill>
                <a:latin typeface="Calibri"/>
                <a:ea typeface="Calibri"/>
                <a:cs typeface="Calibri"/>
                <a:sym typeface="Calibri"/>
              </a:rPr>
              <a:t/>
            </a:r>
            <a:br>
              <a:rPr lang="en-US" sz="3600" b="1" i="0" u="none" strike="noStrike" cap="small" dirty="0">
                <a:solidFill>
                  <a:srgbClr val="000000"/>
                </a:solidFill>
                <a:latin typeface="Calibri"/>
                <a:ea typeface="Calibri"/>
                <a:cs typeface="Calibri"/>
                <a:sym typeface="Calibri"/>
              </a:rPr>
            </a:br>
            <a:r>
              <a:rPr lang="en-US" sz="1400" b="1" i="0" u="none" strike="noStrike" cap="small" dirty="0">
                <a:solidFill>
                  <a:srgbClr val="000000"/>
                </a:solidFill>
                <a:latin typeface="Calibri"/>
                <a:ea typeface="Calibri"/>
                <a:cs typeface="Calibri"/>
                <a:sym typeface="Calibri"/>
              </a:rPr>
              <a:t/>
            </a:r>
            <a:br>
              <a:rPr lang="en-US" sz="1400" b="1" i="0" u="none" strike="noStrike" cap="small" dirty="0">
                <a:solidFill>
                  <a:srgbClr val="000000"/>
                </a:solidFill>
                <a:latin typeface="Calibri"/>
                <a:ea typeface="Calibri"/>
                <a:cs typeface="Calibri"/>
                <a:sym typeface="Calibri"/>
              </a:rPr>
            </a:br>
            <a:r>
              <a:rPr lang="en-US" sz="8800" b="1" i="0" u="none" strike="noStrike" cap="small" dirty="0">
                <a:solidFill>
                  <a:srgbClr val="000000"/>
                </a:solidFill>
                <a:latin typeface="Arial"/>
                <a:ea typeface="Arial"/>
                <a:cs typeface="Arial"/>
                <a:sym typeface="Arial"/>
              </a:rPr>
              <a:t/>
            </a:r>
            <a:br>
              <a:rPr lang="en-US" sz="8800" b="1" i="0" u="none" strike="noStrike" cap="small" dirty="0">
                <a:solidFill>
                  <a:srgbClr val="000000"/>
                </a:solidFill>
                <a:latin typeface="Arial"/>
                <a:ea typeface="Arial"/>
                <a:cs typeface="Arial"/>
                <a:sym typeface="Arial"/>
              </a:rPr>
            </a:br>
            <a:r>
              <a:rPr lang="en-US" sz="100" b="1" i="0" u="none" strike="noStrike" cap="small" dirty="0">
                <a:solidFill>
                  <a:srgbClr val="000000"/>
                </a:solidFill>
                <a:latin typeface="Arial"/>
                <a:ea typeface="Arial"/>
                <a:cs typeface="Arial"/>
                <a:sym typeface="Arial"/>
              </a:rPr>
              <a:t/>
            </a:r>
            <a:br>
              <a:rPr lang="en-US" sz="100" b="1" i="0" u="none" strike="noStrike" cap="small" dirty="0">
                <a:solidFill>
                  <a:srgbClr val="000000"/>
                </a:solidFill>
                <a:latin typeface="Arial"/>
                <a:ea typeface="Arial"/>
                <a:cs typeface="Arial"/>
                <a:sym typeface="Arial"/>
              </a:rPr>
            </a:br>
            <a:endParaRPr sz="2800" b="1" i="0" u="none" strike="noStrike" cap="small" dirty="0">
              <a:solidFill>
                <a:srgbClr val="000000"/>
              </a:solidFill>
              <a:latin typeface="Arial"/>
              <a:ea typeface="Arial"/>
              <a:cs typeface="Arial"/>
              <a:sym typeface="Arial"/>
            </a:endParaRPr>
          </a:p>
        </p:txBody>
      </p:sp>
      <p:sp>
        <p:nvSpPr>
          <p:cNvPr id="12" name="Shape 12"/>
          <p:cNvSpPr txBox="1"/>
          <p:nvPr/>
        </p:nvSpPr>
        <p:spPr>
          <a:xfrm>
            <a:off x="-28575" y="6173787"/>
            <a:ext cx="9172575" cy="150812"/>
          </a:xfrm>
          <a:prstGeom prst="rect">
            <a:avLst/>
          </a:prstGeom>
          <a:solidFill>
            <a:srgbClr val="82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Shape 13"/>
          <p:cNvSpPr txBox="1"/>
          <p:nvPr/>
        </p:nvSpPr>
        <p:spPr>
          <a:xfrm>
            <a:off x="-28575" y="561975"/>
            <a:ext cx="9172575" cy="2286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Shape 14"/>
          <p:cNvSpPr txBox="1"/>
          <p:nvPr/>
        </p:nvSpPr>
        <p:spPr>
          <a:xfrm>
            <a:off x="-28575" y="533400"/>
            <a:ext cx="9172575" cy="152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Shape 15"/>
          <p:cNvSpPr txBox="1"/>
          <p:nvPr/>
        </p:nvSpPr>
        <p:spPr>
          <a:xfrm>
            <a:off x="-28575" y="6248400"/>
            <a:ext cx="9172575" cy="152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Shape 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7B418-363B-4AB7-8AD4-AE5F1AAB4446}" type="datetimeFigureOut">
              <a:rPr lang="en-US" smtClean="0"/>
              <a:t>2/3/2020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42BF4-7C26-42B3-9AD9-D7E410504AD8}" type="slidenum">
              <a:rPr lang="en-US" smtClean="0"/>
              <a:t>‹#›</a:t>
            </a:fld>
            <a:endParaRPr lang="en-US"/>
          </a:p>
        </p:txBody>
      </p:sp>
    </p:spTree>
    <p:extLst>
      <p:ext uri="{BB962C8B-B14F-4D97-AF65-F5344CB8AC3E}">
        <p14:creationId xmlns:p14="http://schemas.microsoft.com/office/powerpoint/2010/main" val="7263016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p:nvPr/>
        </p:nvSpPr>
        <p:spPr>
          <a:xfrm>
            <a:off x="0" y="1449387"/>
            <a:ext cx="9144000" cy="74612"/>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Shape 42"/>
          <p:cNvSpPr txBox="1"/>
          <p:nvPr/>
        </p:nvSpPr>
        <p:spPr>
          <a:xfrm>
            <a:off x="0" y="76200"/>
            <a:ext cx="9144000" cy="2286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Shape 43"/>
          <p:cNvSpPr txBox="1"/>
          <p:nvPr/>
        </p:nvSpPr>
        <p:spPr>
          <a:xfrm>
            <a:off x="0" y="0"/>
            <a:ext cx="9144000" cy="228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Shape 44"/>
          <p:cNvSpPr txBox="1"/>
          <p:nvPr/>
        </p:nvSpPr>
        <p:spPr>
          <a:xfrm>
            <a:off x="0" y="6667500"/>
            <a:ext cx="9144000" cy="266700"/>
          </a:xfrm>
          <a:prstGeom prst="rect">
            <a:avLst/>
          </a:prstGeom>
          <a:solidFill>
            <a:srgbClr val="82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 name="Picture 2"/>
          <p:cNvPicPr>
            <a:picLocks noChangeAspect="1"/>
          </p:cNvPicPr>
          <p:nvPr userDrawn="1"/>
        </p:nvPicPr>
        <p:blipFill>
          <a:blip r:embed="rId3"/>
          <a:stretch>
            <a:fillRect/>
          </a:stretch>
        </p:blipFill>
        <p:spPr>
          <a:xfrm>
            <a:off x="7680912" y="5793227"/>
            <a:ext cx="1097375" cy="841321"/>
          </a:xfrm>
          <a:prstGeom prst="rect">
            <a:avLst/>
          </a:prstGeom>
        </p:spPr>
      </p:pic>
      <p:pic>
        <p:nvPicPr>
          <p:cNvPr id="8" name="image1.png" descr="Changing Maryland for the Better"/>
          <p:cNvPicPr/>
          <p:nvPr userDrawn="1"/>
        </p:nvPicPr>
        <p:blipFill>
          <a:blip r:embed="rId4"/>
          <a:srcRect/>
          <a:stretch>
            <a:fillRect/>
          </a:stretch>
        </p:blipFill>
        <p:spPr>
          <a:xfrm>
            <a:off x="95868" y="346233"/>
            <a:ext cx="1043940" cy="1061720"/>
          </a:xfrm>
          <a:prstGeom prst="rect">
            <a:avLst/>
          </a:prstGeom>
          <a:ln/>
        </p:spPr>
      </p:pic>
    </p:spTree>
  </p:cSld>
  <p:clrMap bg1="lt1" tx1="dk1" bg2="dk2" tx2="lt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labor.maryland.gov/lwi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mailto:ellen.beattie@maryland.gov"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mailto:ellen.beattie@maryland.gov"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ctrTitle"/>
          </p:nvPr>
        </p:nvSpPr>
        <p:spPr>
          <a:xfrm>
            <a:off x="685800" y="2020887"/>
            <a:ext cx="7772400" cy="454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800" b="1" dirty="0" smtClean="0"/>
              <a:t>Maryland </a:t>
            </a:r>
            <a:r>
              <a:rPr lang="en-US" sz="2800" b="1" i="0" u="none" strike="noStrike" cap="none" dirty="0" smtClean="0">
                <a:solidFill>
                  <a:schemeClr val="dk1"/>
                </a:solidFill>
                <a:sym typeface="Calibri"/>
              </a:rPr>
              <a:t>Department </a:t>
            </a:r>
            <a:r>
              <a:rPr lang="en-US" sz="2800" b="1" i="0" u="none" strike="noStrike" cap="none" dirty="0">
                <a:solidFill>
                  <a:schemeClr val="dk1"/>
                </a:solidFill>
                <a:sym typeface="Calibri"/>
              </a:rPr>
              <a:t>of </a:t>
            </a:r>
            <a:r>
              <a:rPr lang="en-US" sz="2800" b="1" i="0" u="none" strike="noStrike" cap="none" dirty="0" smtClean="0">
                <a:solidFill>
                  <a:schemeClr val="dk1"/>
                </a:solidFill>
                <a:sym typeface="Calibri"/>
              </a:rPr>
              <a:t>Labor</a:t>
            </a:r>
            <a:endParaRPr sz="2800" dirty="0"/>
          </a:p>
        </p:txBody>
      </p:sp>
      <p:sp>
        <p:nvSpPr>
          <p:cNvPr id="217" name="Shape 217"/>
          <p:cNvSpPr txBox="1"/>
          <p:nvPr/>
        </p:nvSpPr>
        <p:spPr>
          <a:xfrm>
            <a:off x="381000" y="2474912"/>
            <a:ext cx="8382000" cy="86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C0000"/>
              </a:buClr>
              <a:buSzPts val="2400"/>
              <a:buFont typeface="Calibri"/>
              <a:buNone/>
            </a:pPr>
            <a:r>
              <a:rPr lang="en-US" sz="2400" b="1" i="0" u="none" dirty="0">
                <a:solidFill>
                  <a:srgbClr val="C40E3E"/>
                </a:solidFill>
                <a:latin typeface="Calibri"/>
                <a:ea typeface="Calibri"/>
                <a:cs typeface="Calibri"/>
                <a:sym typeface="Calibri"/>
              </a:rPr>
              <a:t>Division of Workforce Development</a:t>
            </a:r>
            <a:endParaRPr dirty="0">
              <a:solidFill>
                <a:srgbClr val="C40E3E"/>
              </a:solidFill>
            </a:endParaRPr>
          </a:p>
          <a:p>
            <a:pPr marL="0" marR="0" lvl="0" indent="0" algn="ctr" rtl="0">
              <a:lnSpc>
                <a:spcPct val="100000"/>
              </a:lnSpc>
              <a:spcBef>
                <a:spcPts val="0"/>
              </a:spcBef>
              <a:spcAft>
                <a:spcPts val="0"/>
              </a:spcAft>
              <a:buClr>
                <a:srgbClr val="CC0000"/>
              </a:buClr>
              <a:buSzPts val="2400"/>
              <a:buFont typeface="Calibri"/>
              <a:buNone/>
            </a:pPr>
            <a:r>
              <a:rPr lang="en-US" sz="2400" b="1" i="0" u="none" dirty="0">
                <a:solidFill>
                  <a:srgbClr val="C40E3E"/>
                </a:solidFill>
                <a:latin typeface="Calibri"/>
                <a:ea typeface="Calibri"/>
                <a:cs typeface="Calibri"/>
                <a:sym typeface="Calibri"/>
              </a:rPr>
              <a:t>and Adult Learning</a:t>
            </a:r>
            <a:endParaRPr dirty="0">
              <a:solidFill>
                <a:srgbClr val="C40E3E"/>
              </a:solidFill>
            </a:endParaRPr>
          </a:p>
        </p:txBody>
      </p:sp>
      <p:pic>
        <p:nvPicPr>
          <p:cNvPr id="218" name="Shape 218" descr="crown-Maryland state"/>
          <p:cNvPicPr preferRelativeResize="0"/>
          <p:nvPr/>
        </p:nvPicPr>
        <p:blipFill rotWithShape="1">
          <a:blip r:embed="rId3">
            <a:alphaModFix/>
          </a:blip>
          <a:srcRect/>
          <a:stretch/>
        </p:blipFill>
        <p:spPr>
          <a:xfrm>
            <a:off x="2667000" y="228600"/>
            <a:ext cx="3352800" cy="1435100"/>
          </a:xfrm>
          <a:prstGeom prst="rect">
            <a:avLst/>
          </a:prstGeom>
          <a:noFill/>
          <a:ln>
            <a:noFill/>
          </a:ln>
        </p:spPr>
      </p:pic>
      <p:sp>
        <p:nvSpPr>
          <p:cNvPr id="220" name="Shape 220"/>
          <p:cNvSpPr txBox="1"/>
          <p:nvPr/>
        </p:nvSpPr>
        <p:spPr>
          <a:xfrm>
            <a:off x="762712" y="3338511"/>
            <a:ext cx="7772400" cy="1550011"/>
          </a:xfrm>
          <a:prstGeom prst="rect">
            <a:avLst/>
          </a:prstGeom>
          <a:noFill/>
          <a:ln>
            <a:noFill/>
          </a:ln>
        </p:spPr>
        <p:txBody>
          <a:bodyPr spcFirstLastPara="1" wrap="square" lIns="91425" tIns="45700" rIns="91425" bIns="45700" anchor="t" anchorCtr="0">
            <a:noAutofit/>
          </a:bodyPr>
          <a:lstStyle/>
          <a:p>
            <a:pPr lvl="0" algn="ctr" fontAlgn="base">
              <a:spcBef>
                <a:spcPct val="0"/>
              </a:spcBef>
              <a:spcAft>
                <a:spcPct val="0"/>
              </a:spcAft>
              <a:buClrTx/>
            </a:pPr>
            <a:r>
              <a:rPr lang="en-US" altLang="en-US" sz="2400" b="1" kern="1200" dirty="0" smtClean="0">
                <a:latin typeface="Calibri" panose="020F0502020204030204" pitchFamily="34" charset="0"/>
                <a:ea typeface="ＭＳ Ｐゴシック" panose="020B0600070205080204" pitchFamily="34" charset="-128"/>
                <a:cs typeface="Calibri" panose="020F0502020204030204" pitchFamily="34" charset="0"/>
              </a:rPr>
              <a:t>Adult </a:t>
            </a:r>
            <a:r>
              <a:rPr lang="en-US" altLang="en-US" sz="2400" b="1" kern="1200" dirty="0">
                <a:latin typeface="Calibri" panose="020F0502020204030204" pitchFamily="34" charset="0"/>
                <a:ea typeface="ＭＳ Ｐゴシック" panose="020B0600070205080204" pitchFamily="34" charset="-128"/>
                <a:cs typeface="Calibri" panose="020F0502020204030204" pitchFamily="34" charset="0"/>
              </a:rPr>
              <a:t>Education and Literacy Services </a:t>
            </a:r>
            <a:endParaRPr lang="en-US" altLang="en-US" sz="2400" b="1" kern="1200" dirty="0" smtClean="0">
              <a:latin typeface="Calibri" panose="020F0502020204030204" pitchFamily="34" charset="0"/>
              <a:ea typeface="ＭＳ Ｐゴシック" panose="020B0600070205080204" pitchFamily="34" charset="-128"/>
              <a:cs typeface="Calibri" panose="020F0502020204030204" pitchFamily="34" charset="0"/>
            </a:endParaRPr>
          </a:p>
          <a:p>
            <a:pPr lvl="0" algn="ctr" fontAlgn="base">
              <a:spcBef>
                <a:spcPct val="0"/>
              </a:spcBef>
              <a:spcAft>
                <a:spcPct val="0"/>
              </a:spcAft>
              <a:buClrTx/>
            </a:pPr>
            <a:r>
              <a:rPr lang="en-US" altLang="en-US" sz="2400" b="1" kern="1200" dirty="0" smtClean="0">
                <a:latin typeface="Calibri" panose="020F0502020204030204" pitchFamily="34" charset="0"/>
                <a:ea typeface="ＭＳ Ｐゴシック" panose="020B0600070205080204" pitchFamily="34" charset="-128"/>
                <a:cs typeface="Calibri" panose="020F0502020204030204" pitchFamily="34" charset="0"/>
              </a:rPr>
              <a:t>FY 21 Competitive Grant Application </a:t>
            </a:r>
          </a:p>
          <a:p>
            <a:pPr lvl="0" algn="ctr" fontAlgn="base">
              <a:spcBef>
                <a:spcPct val="0"/>
              </a:spcBef>
              <a:spcAft>
                <a:spcPct val="0"/>
              </a:spcAft>
              <a:buClrTx/>
            </a:pPr>
            <a:r>
              <a:rPr lang="en-US" altLang="en-US" sz="2400" b="1" kern="1200" dirty="0" smtClean="0">
                <a:latin typeface="Calibri" panose="020F0502020204030204" pitchFamily="34" charset="0"/>
                <a:ea typeface="ＭＳ Ｐゴシック" panose="020B0600070205080204" pitchFamily="34" charset="-128"/>
                <a:cs typeface="Calibri" panose="020F0502020204030204" pitchFamily="34" charset="0"/>
              </a:rPr>
              <a:t>Technical Assistance Webinar</a:t>
            </a:r>
          </a:p>
          <a:p>
            <a:pPr lvl="0" algn="ctr" fontAlgn="base">
              <a:spcBef>
                <a:spcPct val="0"/>
              </a:spcBef>
              <a:spcAft>
                <a:spcPct val="0"/>
              </a:spcAft>
              <a:buClrTx/>
            </a:pPr>
            <a:r>
              <a:rPr lang="en-US" altLang="en-US" sz="2400" b="1" kern="1200" dirty="0" smtClean="0">
                <a:latin typeface="Calibri" panose="020F0502020204030204" pitchFamily="34" charset="0"/>
                <a:ea typeface="ＭＳ Ｐゴシック" panose="020B0600070205080204" pitchFamily="34" charset="-128"/>
                <a:cs typeface="Calibri" panose="020F0502020204030204" pitchFamily="34" charset="0"/>
              </a:rPr>
              <a:t>January 31, 2020</a:t>
            </a:r>
            <a:endParaRPr lang="en-US" altLang="en-US" sz="2400" b="1" kern="1200"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3904877" y="4967655"/>
            <a:ext cx="1488069" cy="1132585"/>
          </a:xfrm>
          <a:prstGeom prst="rect">
            <a:avLst/>
          </a:prstGeom>
        </p:spPr>
      </p:pic>
    </p:spTree>
    <p:extLst>
      <p:ext uri="{BB962C8B-B14F-4D97-AF65-F5344CB8AC3E}">
        <p14:creationId xmlns:p14="http://schemas.microsoft.com/office/powerpoint/2010/main" val="4015701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Maryland’s Goals and Priorities</a:t>
            </a:r>
            <a:br>
              <a:rPr lang="en-US" dirty="0"/>
            </a:br>
            <a:endParaRPr lang="en-US" dirty="0"/>
          </a:p>
        </p:txBody>
      </p:sp>
      <p:sp>
        <p:nvSpPr>
          <p:cNvPr id="3" name="Text Placeholder 2"/>
          <p:cNvSpPr>
            <a:spLocks noGrp="1"/>
          </p:cNvSpPr>
          <p:nvPr>
            <p:ph type="body" idx="1"/>
          </p:nvPr>
        </p:nvSpPr>
        <p:spPr/>
        <p:txBody>
          <a:bodyPr/>
          <a:lstStyle/>
          <a:p>
            <a:r>
              <a:rPr lang="en-US" dirty="0"/>
              <a:t>Goals established in State Plan (link to State </a:t>
            </a:r>
            <a:r>
              <a:rPr lang="en-US" dirty="0" smtClean="0"/>
              <a:t>Plan found </a:t>
            </a:r>
            <a:r>
              <a:rPr lang="en-US" dirty="0"/>
              <a:t>in Resources document</a:t>
            </a:r>
            <a:r>
              <a:rPr lang="en-US" dirty="0" smtClean="0"/>
              <a:t>)</a:t>
            </a:r>
          </a:p>
          <a:p>
            <a:r>
              <a:rPr lang="en-US" dirty="0" smtClean="0"/>
              <a:t>Must demonstrate innovative strategies which support learners in attaining their goals</a:t>
            </a:r>
            <a:endParaRPr lang="en-US" dirty="0"/>
          </a:p>
          <a:p>
            <a:endParaRPr lang="en-US" dirty="0"/>
          </a:p>
        </p:txBody>
      </p:sp>
    </p:spTree>
    <p:extLst>
      <p:ext uri="{BB962C8B-B14F-4D97-AF65-F5344CB8AC3E}">
        <p14:creationId xmlns:p14="http://schemas.microsoft.com/office/powerpoint/2010/main" val="157871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Maryland’s Goals and Priorities</a:t>
            </a:r>
          </a:p>
        </p:txBody>
      </p:sp>
      <p:sp>
        <p:nvSpPr>
          <p:cNvPr id="3" name="Text Placeholder 2"/>
          <p:cNvSpPr>
            <a:spLocks noGrp="1"/>
          </p:cNvSpPr>
          <p:nvPr>
            <p:ph type="body" idx="1"/>
          </p:nvPr>
        </p:nvSpPr>
        <p:spPr/>
        <p:txBody>
          <a:bodyPr/>
          <a:lstStyle/>
          <a:p>
            <a:r>
              <a:rPr lang="en-US" dirty="0"/>
              <a:t>Adult Instructional Services’ Focus</a:t>
            </a:r>
          </a:p>
          <a:p>
            <a:pPr lvl="1"/>
            <a:r>
              <a:rPr lang="en-US" sz="2400" dirty="0" smtClean="0"/>
              <a:t>Quality </a:t>
            </a:r>
            <a:r>
              <a:rPr lang="en-US" sz="2400" dirty="0"/>
              <a:t>opportunities for instructor and staff professional development via strengthened peer-networks and multi-modal offerings</a:t>
            </a:r>
          </a:p>
          <a:p>
            <a:pPr lvl="1"/>
            <a:r>
              <a:rPr lang="en-US" sz="2400" dirty="0"/>
              <a:t>Increased instructional quality and accountability</a:t>
            </a:r>
          </a:p>
          <a:p>
            <a:pPr lvl="1"/>
            <a:r>
              <a:rPr lang="en-US" sz="2400" dirty="0"/>
              <a:t>Increased awareness and opportunities for improved adult learners' digital literacy in conjunction with blended and distance learning programming</a:t>
            </a:r>
          </a:p>
          <a:p>
            <a:pPr lvl="1"/>
            <a:r>
              <a:rPr lang="en-US" sz="2400" dirty="0"/>
              <a:t>Data analysis and data driven decision making</a:t>
            </a:r>
          </a:p>
          <a:p>
            <a:endParaRPr lang="en-US" dirty="0"/>
          </a:p>
        </p:txBody>
      </p:sp>
    </p:spTree>
    <p:extLst>
      <p:ext uri="{BB962C8B-B14F-4D97-AF65-F5344CB8AC3E}">
        <p14:creationId xmlns:p14="http://schemas.microsoft.com/office/powerpoint/2010/main" val="324381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Education Activities</a:t>
            </a:r>
            <a:endParaRPr lang="en-US" dirty="0"/>
          </a:p>
        </p:txBody>
      </p:sp>
      <p:sp>
        <p:nvSpPr>
          <p:cNvPr id="3" name="Text Placeholder 2"/>
          <p:cNvSpPr>
            <a:spLocks noGrp="1"/>
          </p:cNvSpPr>
          <p:nvPr>
            <p:ph type="body" idx="1"/>
          </p:nvPr>
        </p:nvSpPr>
        <p:spPr/>
        <p:txBody>
          <a:bodyPr/>
          <a:lstStyle/>
          <a:p>
            <a:r>
              <a:rPr lang="en-US" dirty="0" smtClean="0"/>
              <a:t>Activities and services should include:</a:t>
            </a:r>
          </a:p>
          <a:p>
            <a:pPr lvl="1"/>
            <a:r>
              <a:rPr lang="en-US" dirty="0"/>
              <a:t>Adult education and literacy services;</a:t>
            </a:r>
          </a:p>
          <a:p>
            <a:pPr lvl="1"/>
            <a:r>
              <a:rPr lang="en-US" dirty="0"/>
              <a:t>Workplace adult education; </a:t>
            </a:r>
          </a:p>
          <a:p>
            <a:pPr lvl="1"/>
            <a:r>
              <a:rPr lang="en-US" dirty="0"/>
              <a:t>Family literacy activities; </a:t>
            </a:r>
          </a:p>
          <a:p>
            <a:pPr lvl="1"/>
            <a:r>
              <a:rPr lang="en-US" dirty="0"/>
              <a:t>English language acquisition activities;</a:t>
            </a:r>
          </a:p>
          <a:p>
            <a:pPr lvl="1"/>
            <a:r>
              <a:rPr lang="en-US" dirty="0"/>
              <a:t>Integrated English literacy and civics education;</a:t>
            </a:r>
          </a:p>
          <a:p>
            <a:pPr lvl="1"/>
            <a:r>
              <a:rPr lang="en-US" dirty="0"/>
              <a:t>Workforce preparation activities; </a:t>
            </a:r>
            <a:r>
              <a:rPr lang="en-US" dirty="0" smtClean="0"/>
              <a:t>or</a:t>
            </a:r>
            <a:endParaRPr lang="en-US" dirty="0"/>
          </a:p>
          <a:p>
            <a:pPr lvl="1"/>
            <a:r>
              <a:rPr lang="en-US" dirty="0"/>
              <a:t>Integrated education and training.</a:t>
            </a:r>
          </a:p>
          <a:p>
            <a:pPr lvl="1"/>
            <a:endParaRPr lang="en-US" dirty="0"/>
          </a:p>
        </p:txBody>
      </p:sp>
    </p:spTree>
    <p:extLst>
      <p:ext uri="{BB962C8B-B14F-4D97-AF65-F5344CB8AC3E}">
        <p14:creationId xmlns:p14="http://schemas.microsoft.com/office/powerpoint/2010/main" val="1117335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Administrative Cost Limits</a:t>
            </a:r>
            <a:endParaRPr lang="en-US" dirty="0"/>
          </a:p>
        </p:txBody>
      </p:sp>
      <p:sp>
        <p:nvSpPr>
          <p:cNvPr id="3" name="Text Placeholder 2"/>
          <p:cNvSpPr>
            <a:spLocks noGrp="1"/>
          </p:cNvSpPr>
          <p:nvPr>
            <p:ph type="body" idx="1"/>
          </p:nvPr>
        </p:nvSpPr>
        <p:spPr>
          <a:xfrm>
            <a:off x="457200" y="1732085"/>
            <a:ext cx="8229600" cy="4135315"/>
          </a:xfrm>
        </p:spPr>
        <p:txBody>
          <a:bodyPr/>
          <a:lstStyle/>
          <a:p>
            <a:r>
              <a:rPr lang="en-US" sz="2400" dirty="0"/>
              <a:t>95% for adult education and literacy activities</a:t>
            </a:r>
          </a:p>
          <a:p>
            <a:r>
              <a:rPr lang="en-US" sz="2400" dirty="0"/>
              <a:t>5% maximum for administrative </a:t>
            </a:r>
            <a:r>
              <a:rPr lang="en-US" sz="2400" dirty="0" smtClean="0"/>
              <a:t>services</a:t>
            </a:r>
          </a:p>
          <a:p>
            <a:pPr lvl="1"/>
            <a:r>
              <a:rPr lang="en-US" sz="2000" dirty="0" smtClean="0"/>
              <a:t>Planning</a:t>
            </a:r>
          </a:p>
          <a:p>
            <a:pPr lvl="1"/>
            <a:r>
              <a:rPr lang="en-US" sz="2000" dirty="0" smtClean="0"/>
              <a:t>Administration, </a:t>
            </a:r>
            <a:r>
              <a:rPr lang="en-US" sz="2000" dirty="0"/>
              <a:t>including carrying out performance accountability </a:t>
            </a:r>
            <a:r>
              <a:rPr lang="en-US" sz="2000" dirty="0" smtClean="0"/>
              <a:t>requirements</a:t>
            </a:r>
            <a:endParaRPr lang="en-US" sz="2000" dirty="0"/>
          </a:p>
          <a:p>
            <a:pPr lvl="1"/>
            <a:r>
              <a:rPr lang="en-US" sz="2000" dirty="0" smtClean="0"/>
              <a:t>Professional development</a:t>
            </a:r>
            <a:endParaRPr lang="en-US" sz="2000" dirty="0"/>
          </a:p>
          <a:p>
            <a:pPr lvl="1"/>
            <a:r>
              <a:rPr lang="en-US" sz="2000" dirty="0" smtClean="0"/>
              <a:t>Providing </a:t>
            </a:r>
            <a:r>
              <a:rPr lang="en-US" sz="2000" dirty="0"/>
              <a:t>adult education and literacy services in alignment with local workforce plans, including promoting co-enrollment in programs and activities under </a:t>
            </a:r>
            <a:r>
              <a:rPr lang="en-US" sz="2000" dirty="0" smtClean="0"/>
              <a:t>Title I</a:t>
            </a:r>
            <a:endParaRPr lang="en-US" sz="2000" dirty="0"/>
          </a:p>
          <a:p>
            <a:pPr lvl="1"/>
            <a:r>
              <a:rPr lang="en-US" sz="2000" dirty="0" smtClean="0"/>
              <a:t>Carrying </a:t>
            </a:r>
            <a:r>
              <a:rPr lang="en-US" sz="2000" dirty="0"/>
              <a:t>out the one-stop partner </a:t>
            </a:r>
            <a:r>
              <a:rPr lang="en-US" sz="2000" dirty="0" smtClean="0"/>
              <a:t>responsibilities, </a:t>
            </a:r>
            <a:r>
              <a:rPr lang="en-US" sz="2000" dirty="0"/>
              <a:t>including contributing to the infrastructure costs of the one-stop delivery </a:t>
            </a:r>
            <a:r>
              <a:rPr lang="en-US" sz="2000" dirty="0" smtClean="0"/>
              <a:t>system</a:t>
            </a:r>
            <a:endParaRPr lang="en-US" sz="2000" dirty="0"/>
          </a:p>
          <a:p>
            <a:pPr lvl="1"/>
            <a:endParaRPr lang="en-US" sz="2400" dirty="0"/>
          </a:p>
          <a:p>
            <a:endParaRPr lang="en-US" dirty="0"/>
          </a:p>
        </p:txBody>
      </p:sp>
    </p:spTree>
    <p:extLst>
      <p:ext uri="{BB962C8B-B14F-4D97-AF65-F5344CB8AC3E}">
        <p14:creationId xmlns:p14="http://schemas.microsoft.com/office/powerpoint/2010/main" val="325519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Reporting System</a:t>
            </a:r>
            <a:endParaRPr lang="en-US" dirty="0"/>
          </a:p>
        </p:txBody>
      </p:sp>
      <p:sp>
        <p:nvSpPr>
          <p:cNvPr id="3" name="Text Placeholder 2"/>
          <p:cNvSpPr>
            <a:spLocks noGrp="1"/>
          </p:cNvSpPr>
          <p:nvPr>
            <p:ph type="body" idx="1"/>
          </p:nvPr>
        </p:nvSpPr>
        <p:spPr/>
        <p:txBody>
          <a:bodyPr/>
          <a:lstStyle/>
          <a:p>
            <a:r>
              <a:rPr lang="en-US" sz="2800" dirty="0" smtClean="0"/>
              <a:t>Mandatory</a:t>
            </a:r>
            <a:r>
              <a:rPr lang="en-US" sz="2800" dirty="0"/>
              <a:t>, outcome-based reporting system for the State-administered, federally funded adult education </a:t>
            </a:r>
            <a:r>
              <a:rPr lang="en-US" sz="2800" dirty="0" smtClean="0"/>
              <a:t>programs</a:t>
            </a:r>
          </a:p>
          <a:p>
            <a:r>
              <a:rPr lang="en-US" sz="2800" dirty="0" smtClean="0"/>
              <a:t>States </a:t>
            </a:r>
            <a:r>
              <a:rPr lang="en-US" sz="2800" dirty="0"/>
              <a:t>are responsible for meeting Federal guidelines for </a:t>
            </a:r>
            <a:r>
              <a:rPr lang="en-US" sz="2800" dirty="0" smtClean="0"/>
              <a:t>implementing </a:t>
            </a:r>
            <a:r>
              <a:rPr lang="en-US" sz="2800" dirty="0"/>
              <a:t>NRS </a:t>
            </a:r>
            <a:r>
              <a:rPr lang="en-US" sz="2800" dirty="0" smtClean="0"/>
              <a:t>measures</a:t>
            </a:r>
            <a:endParaRPr lang="en-US" sz="2800" dirty="0"/>
          </a:p>
          <a:p>
            <a:r>
              <a:rPr lang="en-US" sz="2800" dirty="0" smtClean="0"/>
              <a:t>LACES </a:t>
            </a:r>
            <a:r>
              <a:rPr lang="en-US" sz="2800" dirty="0"/>
              <a:t>data system is used for </a:t>
            </a:r>
            <a:r>
              <a:rPr lang="en-US" sz="2800" dirty="0" smtClean="0"/>
              <a:t>reporting</a:t>
            </a:r>
          </a:p>
          <a:p>
            <a:r>
              <a:rPr lang="en-US" sz="2800" dirty="0" smtClean="0"/>
              <a:t>All data must be entered into LACES monthly</a:t>
            </a:r>
          </a:p>
          <a:p>
            <a:r>
              <a:rPr lang="en-US" sz="2800" dirty="0" smtClean="0"/>
              <a:t>Must complete the Data Quality Checklist</a:t>
            </a:r>
            <a:endParaRPr lang="en-US" sz="2800" dirty="0"/>
          </a:p>
          <a:p>
            <a:pPr marL="25400" indent="0">
              <a:buNone/>
            </a:pPr>
            <a:endParaRPr lang="en-US" dirty="0"/>
          </a:p>
        </p:txBody>
      </p:sp>
    </p:spTree>
    <p:extLst>
      <p:ext uri="{BB962C8B-B14F-4D97-AF65-F5344CB8AC3E}">
        <p14:creationId xmlns:p14="http://schemas.microsoft.com/office/powerpoint/2010/main" val="1389275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Policy</a:t>
            </a:r>
            <a:endParaRPr lang="en-US" dirty="0"/>
          </a:p>
        </p:txBody>
      </p:sp>
      <p:sp>
        <p:nvSpPr>
          <p:cNvPr id="3" name="Text Placeholder 2"/>
          <p:cNvSpPr>
            <a:spLocks noGrp="1"/>
          </p:cNvSpPr>
          <p:nvPr>
            <p:ph type="body" idx="1"/>
          </p:nvPr>
        </p:nvSpPr>
        <p:spPr/>
        <p:txBody>
          <a:bodyPr/>
          <a:lstStyle/>
          <a:p>
            <a:r>
              <a:rPr lang="en-US" sz="2000" i="1" dirty="0" smtClean="0"/>
              <a:t>Basic Skills and English Language Assessment Policy - </a:t>
            </a:r>
            <a:r>
              <a:rPr lang="en-US" sz="2000" u="sng" dirty="0">
                <a:hlinkClick r:id="rId3"/>
              </a:rPr>
              <a:t>http://www.labor.maryland.gov/lwis</a:t>
            </a:r>
            <a:r>
              <a:rPr lang="en-US" sz="2000" u="sng" dirty="0" smtClean="0">
                <a:hlinkClick r:id="rId3"/>
              </a:rPr>
              <a:t>/</a:t>
            </a:r>
            <a:endParaRPr lang="en-US" sz="2000" u="sng" dirty="0" smtClean="0"/>
          </a:p>
          <a:p>
            <a:r>
              <a:rPr lang="en-US" sz="2000" dirty="0" smtClean="0"/>
              <a:t>Approved assessments</a:t>
            </a:r>
          </a:p>
          <a:p>
            <a:pPr lvl="1"/>
            <a:r>
              <a:rPr lang="en-US" sz="1800" dirty="0" smtClean="0"/>
              <a:t>CASAS</a:t>
            </a:r>
          </a:p>
          <a:p>
            <a:pPr lvl="2"/>
            <a:r>
              <a:rPr lang="en-US" sz="1600" dirty="0" smtClean="0"/>
              <a:t>Reading GOALS and Math GOALS (ABE)</a:t>
            </a:r>
          </a:p>
          <a:p>
            <a:pPr lvl="2"/>
            <a:r>
              <a:rPr lang="en-US" sz="1600" dirty="0" smtClean="0"/>
              <a:t>Life &amp; Work Reading and Life &amp; Work Listening (ESL)</a:t>
            </a:r>
          </a:p>
          <a:p>
            <a:pPr lvl="1"/>
            <a:r>
              <a:rPr lang="en-US" sz="1800" dirty="0" smtClean="0"/>
              <a:t>TABE </a:t>
            </a:r>
          </a:p>
          <a:p>
            <a:pPr lvl="2"/>
            <a:r>
              <a:rPr lang="en-US" sz="1600" dirty="0" smtClean="0"/>
              <a:t>11&amp; 12 (ABE)</a:t>
            </a:r>
          </a:p>
          <a:p>
            <a:pPr lvl="2"/>
            <a:r>
              <a:rPr lang="en-US" sz="1600" dirty="0" smtClean="0"/>
              <a:t>CLAS-E – (ESL)</a:t>
            </a:r>
          </a:p>
          <a:p>
            <a:pPr lvl="1"/>
            <a:r>
              <a:rPr lang="en-US" sz="1800" dirty="0" smtClean="0"/>
              <a:t>BEST Literacy</a:t>
            </a:r>
          </a:p>
          <a:p>
            <a:pPr lvl="2"/>
            <a:r>
              <a:rPr lang="en-US" sz="1400" dirty="0" smtClean="0"/>
              <a:t>Reading/Writing (ESL)</a:t>
            </a:r>
          </a:p>
          <a:p>
            <a:pPr lvl="1"/>
            <a:r>
              <a:rPr lang="en-US" sz="1800" dirty="0" smtClean="0"/>
              <a:t>BEST Plus 2.0</a:t>
            </a:r>
          </a:p>
          <a:p>
            <a:pPr lvl="2"/>
            <a:r>
              <a:rPr lang="en-US" sz="1400" dirty="0" smtClean="0"/>
              <a:t>Speaking/Listening (ESL)</a:t>
            </a:r>
            <a:endParaRPr lang="en-US" sz="1400" dirty="0"/>
          </a:p>
        </p:txBody>
      </p:sp>
    </p:spTree>
    <p:extLst>
      <p:ext uri="{BB962C8B-B14F-4D97-AF65-F5344CB8AC3E}">
        <p14:creationId xmlns:p14="http://schemas.microsoft.com/office/powerpoint/2010/main" val="84723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Limitations</a:t>
            </a:r>
            <a:endParaRPr lang="en-US" dirty="0"/>
          </a:p>
        </p:txBody>
      </p:sp>
      <p:sp>
        <p:nvSpPr>
          <p:cNvPr id="3" name="Text Placeholder 2"/>
          <p:cNvSpPr>
            <a:spLocks noGrp="1"/>
          </p:cNvSpPr>
          <p:nvPr>
            <p:ph type="body" idx="1"/>
          </p:nvPr>
        </p:nvSpPr>
        <p:spPr/>
        <p:txBody>
          <a:bodyPr/>
          <a:lstStyle/>
          <a:p>
            <a:r>
              <a:rPr lang="en-US" sz="2800" dirty="0" smtClean="0"/>
              <a:t>No one under 18 may receive services with Federal, State or matching funds</a:t>
            </a:r>
          </a:p>
          <a:p>
            <a:r>
              <a:rPr lang="en-US" sz="2800" dirty="0" smtClean="0"/>
              <a:t>All subcontracts must receive approval prior to application</a:t>
            </a:r>
          </a:p>
          <a:p>
            <a:r>
              <a:rPr lang="en-US" sz="2800" dirty="0" smtClean="0"/>
              <a:t>Funds, revenue, and interest must be spent within grant period</a:t>
            </a:r>
          </a:p>
          <a:p>
            <a:r>
              <a:rPr lang="en-US" sz="2800" dirty="0" smtClean="0"/>
              <a:t>Funds cannot be used to support advocacy activities</a:t>
            </a:r>
          </a:p>
          <a:p>
            <a:endParaRPr lang="en-US" sz="2800" dirty="0" smtClean="0"/>
          </a:p>
        </p:txBody>
      </p:sp>
    </p:spTree>
    <p:extLst>
      <p:ext uri="{BB962C8B-B14F-4D97-AF65-F5344CB8AC3E}">
        <p14:creationId xmlns:p14="http://schemas.microsoft.com/office/powerpoint/2010/main" val="2326006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Limitations</a:t>
            </a:r>
            <a:endParaRPr lang="en-US" dirty="0"/>
          </a:p>
        </p:txBody>
      </p:sp>
      <p:sp>
        <p:nvSpPr>
          <p:cNvPr id="3" name="Text Placeholder 2"/>
          <p:cNvSpPr>
            <a:spLocks noGrp="1"/>
          </p:cNvSpPr>
          <p:nvPr>
            <p:ph type="body" idx="1"/>
          </p:nvPr>
        </p:nvSpPr>
        <p:spPr/>
        <p:txBody>
          <a:bodyPr/>
          <a:lstStyle/>
          <a:p>
            <a:r>
              <a:rPr lang="en-US" dirty="0" smtClean="0"/>
              <a:t>In a consortium, one recipient must be the fiscal agency</a:t>
            </a:r>
          </a:p>
          <a:p>
            <a:r>
              <a:rPr lang="en-US" dirty="0" smtClean="0"/>
              <a:t>Will not approve out of state activities or travel</a:t>
            </a:r>
          </a:p>
          <a:p>
            <a:r>
              <a:rPr lang="en-US" dirty="0" smtClean="0"/>
              <a:t>Will not approve cost of renting space</a:t>
            </a:r>
          </a:p>
          <a:p>
            <a:r>
              <a:rPr lang="en-US" dirty="0" smtClean="0"/>
              <a:t>Consideration given for learner support services (e.g., childcare and transportation) and paid prep time for instructors</a:t>
            </a:r>
            <a:endParaRPr lang="en-US" dirty="0"/>
          </a:p>
        </p:txBody>
      </p:sp>
    </p:spTree>
    <p:extLst>
      <p:ext uri="{BB962C8B-B14F-4D97-AF65-F5344CB8AC3E}">
        <p14:creationId xmlns:p14="http://schemas.microsoft.com/office/powerpoint/2010/main" val="926076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Available</a:t>
            </a:r>
            <a:endParaRPr lang="en-US" dirty="0"/>
          </a:p>
        </p:txBody>
      </p:sp>
      <p:sp>
        <p:nvSpPr>
          <p:cNvPr id="3" name="Text Placeholder 2"/>
          <p:cNvSpPr>
            <a:spLocks noGrp="1"/>
          </p:cNvSpPr>
          <p:nvPr>
            <p:ph type="body" idx="1"/>
          </p:nvPr>
        </p:nvSpPr>
        <p:spPr/>
        <p:txBody>
          <a:bodyPr/>
          <a:lstStyle/>
          <a:p>
            <a:r>
              <a:rPr lang="en-US" dirty="0" smtClean="0"/>
              <a:t>Amounts provided are </a:t>
            </a:r>
            <a:r>
              <a:rPr lang="en-US" i="1" dirty="0" smtClean="0"/>
              <a:t>projected</a:t>
            </a:r>
            <a:r>
              <a:rPr lang="en-US" dirty="0" smtClean="0"/>
              <a:t> funding amounts for the funding lines indicated for one year</a:t>
            </a:r>
          </a:p>
          <a:p>
            <a:r>
              <a:rPr lang="en-US" dirty="0" smtClean="0"/>
              <a:t>Funding amounts in future years may increase or decrease</a:t>
            </a:r>
          </a:p>
        </p:txBody>
      </p:sp>
      <p:pic>
        <p:nvPicPr>
          <p:cNvPr id="5" name="Picture 4" descr="FY 21 MD Labor-AELS-Overview.docx - Word"/>
          <p:cNvPicPr>
            <a:picLocks noChangeAspect="1"/>
          </p:cNvPicPr>
          <p:nvPr/>
        </p:nvPicPr>
        <p:blipFill rotWithShape="1">
          <a:blip r:embed="rId3">
            <a:extLst>
              <a:ext uri="{28A0092B-C50C-407E-A947-70E740481C1C}">
                <a14:useLocalDpi xmlns:a14="http://schemas.microsoft.com/office/drawing/2010/main" val="0"/>
              </a:ext>
            </a:extLst>
          </a:blip>
          <a:srcRect l="23559" t="28934" r="25515" b="48533"/>
          <a:stretch/>
        </p:blipFill>
        <p:spPr>
          <a:xfrm>
            <a:off x="1362456" y="4463898"/>
            <a:ext cx="5833872" cy="1991766"/>
          </a:xfrm>
          <a:prstGeom prst="rect">
            <a:avLst/>
          </a:prstGeom>
        </p:spPr>
      </p:pic>
    </p:spTree>
    <p:extLst>
      <p:ext uri="{BB962C8B-B14F-4D97-AF65-F5344CB8AC3E}">
        <p14:creationId xmlns:p14="http://schemas.microsoft.com/office/powerpoint/2010/main" val="2443055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Requirements</a:t>
            </a:r>
            <a:endParaRPr lang="en-US" dirty="0"/>
          </a:p>
        </p:txBody>
      </p:sp>
      <p:sp>
        <p:nvSpPr>
          <p:cNvPr id="3" name="Text Placeholder 2"/>
          <p:cNvSpPr>
            <a:spLocks noGrp="1"/>
          </p:cNvSpPr>
          <p:nvPr>
            <p:ph type="body" idx="1"/>
          </p:nvPr>
        </p:nvSpPr>
        <p:spPr/>
        <p:txBody>
          <a:bodyPr/>
          <a:lstStyle/>
          <a:p>
            <a:pPr marL="533400" indent="-457200"/>
            <a:r>
              <a:rPr lang="en-US" dirty="0" smtClean="0"/>
              <a:t>Consolidated Delivery of Services </a:t>
            </a:r>
          </a:p>
          <a:p>
            <a:pPr marL="990600" lvl="1" indent="-457200"/>
            <a:r>
              <a:rPr lang="en-US" dirty="0" smtClean="0"/>
              <a:t>ABE, ESL, Family Literacy, IELCE, and/or NEDP</a:t>
            </a:r>
          </a:p>
          <a:p>
            <a:pPr marL="990600" lvl="1" indent="-457200"/>
            <a:r>
              <a:rPr lang="en-US" dirty="0" smtClean="0"/>
              <a:t>Applicants with less than 100 learners are encouraged to form a consortium</a:t>
            </a:r>
          </a:p>
        </p:txBody>
      </p:sp>
    </p:spTree>
    <p:extLst>
      <p:ext uri="{BB962C8B-B14F-4D97-AF65-F5344CB8AC3E}">
        <p14:creationId xmlns:p14="http://schemas.microsoft.com/office/powerpoint/2010/main" val="246156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Text Placeholder 2"/>
          <p:cNvSpPr>
            <a:spLocks noGrp="1"/>
          </p:cNvSpPr>
          <p:nvPr>
            <p:ph type="body" idx="1"/>
          </p:nvPr>
        </p:nvSpPr>
        <p:spPr/>
        <p:txBody>
          <a:bodyPr/>
          <a:lstStyle/>
          <a:p>
            <a:pPr marL="25400" indent="0">
              <a:buNone/>
            </a:pPr>
            <a:r>
              <a:rPr lang="en-US" sz="4000" dirty="0" smtClean="0"/>
              <a:t>Opening remarks from Terry </a:t>
            </a:r>
            <a:r>
              <a:rPr lang="en-US" sz="4000" dirty="0" err="1" smtClean="0"/>
              <a:t>Gilleland</a:t>
            </a:r>
            <a:r>
              <a:rPr lang="en-US" sz="4000" dirty="0" smtClean="0"/>
              <a:t>, Director, Office of Adult Education and Adult Learning</a:t>
            </a:r>
            <a:endParaRPr lang="en-US" sz="4000" dirty="0"/>
          </a:p>
        </p:txBody>
      </p:sp>
    </p:spTree>
    <p:extLst>
      <p:ext uri="{BB962C8B-B14F-4D97-AF65-F5344CB8AC3E}">
        <p14:creationId xmlns:p14="http://schemas.microsoft.com/office/powerpoint/2010/main" val="317355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Requirements</a:t>
            </a:r>
            <a:endParaRPr lang="en-US" dirty="0"/>
          </a:p>
        </p:txBody>
      </p:sp>
      <p:sp>
        <p:nvSpPr>
          <p:cNvPr id="3" name="Text Placeholder 2"/>
          <p:cNvSpPr>
            <a:spLocks noGrp="1"/>
          </p:cNvSpPr>
          <p:nvPr>
            <p:ph type="body" idx="1"/>
          </p:nvPr>
        </p:nvSpPr>
        <p:spPr/>
        <p:txBody>
          <a:bodyPr/>
          <a:lstStyle/>
          <a:p>
            <a:pPr marL="533400" indent="-457200"/>
            <a:r>
              <a:rPr lang="en-US" dirty="0"/>
              <a:t>Opportunity to Learn</a:t>
            </a:r>
          </a:p>
          <a:p>
            <a:pPr marL="990600" lvl="1" indent="-457200"/>
            <a:r>
              <a:rPr lang="en-US" sz="2400" dirty="0"/>
              <a:t>Learner Fees </a:t>
            </a:r>
            <a:endParaRPr lang="en-US" sz="2400" dirty="0" smtClean="0"/>
          </a:p>
          <a:p>
            <a:pPr marL="1447800" lvl="2" indent="-457200"/>
            <a:r>
              <a:rPr lang="en-US" sz="2000" dirty="0" smtClean="0"/>
              <a:t>no instructional services fees </a:t>
            </a:r>
            <a:r>
              <a:rPr lang="en-US" sz="2000" dirty="0"/>
              <a:t>allowed for ABE 1-4 and ESL </a:t>
            </a:r>
            <a:r>
              <a:rPr lang="en-US" sz="2000" dirty="0" smtClean="0"/>
              <a:t>1-5</a:t>
            </a:r>
          </a:p>
          <a:p>
            <a:pPr marL="1447800" lvl="2" indent="-457200"/>
            <a:r>
              <a:rPr lang="en-US" sz="2000" dirty="0" smtClean="0"/>
              <a:t>may </a:t>
            </a:r>
            <a:r>
              <a:rPr lang="en-US" sz="2000" dirty="0"/>
              <a:t>charge for instructional </a:t>
            </a:r>
            <a:r>
              <a:rPr lang="en-US" sz="2000" dirty="0" smtClean="0"/>
              <a:t>materials</a:t>
            </a:r>
            <a:endParaRPr lang="en-US" sz="2000" dirty="0"/>
          </a:p>
          <a:p>
            <a:pPr marL="990600" lvl="1" indent="-457200"/>
            <a:r>
              <a:rPr lang="en-US" sz="2400" dirty="0"/>
              <a:t>Curriculum – College and Career Readiness </a:t>
            </a:r>
            <a:r>
              <a:rPr lang="en-US" sz="2400" dirty="0" smtClean="0"/>
              <a:t>Standards</a:t>
            </a:r>
          </a:p>
          <a:p>
            <a:pPr marL="990600" lvl="1" indent="-457200"/>
            <a:r>
              <a:rPr lang="en-US" sz="2400" dirty="0" smtClean="0"/>
              <a:t>Sufficient duration and intensity of instruction</a:t>
            </a:r>
          </a:p>
          <a:p>
            <a:pPr marL="990600" lvl="1" indent="-457200"/>
            <a:r>
              <a:rPr lang="en-US" sz="2400" dirty="0" smtClean="0"/>
              <a:t>Attendance Policy required</a:t>
            </a:r>
          </a:p>
          <a:p>
            <a:pPr marL="990600" lvl="1" indent="-457200"/>
            <a:r>
              <a:rPr lang="en-US" sz="2400" dirty="0" smtClean="0"/>
              <a:t>Documentation of Attendance</a:t>
            </a:r>
          </a:p>
          <a:p>
            <a:pPr marL="990600" lvl="1" indent="-457200"/>
            <a:r>
              <a:rPr lang="en-US" sz="2400" dirty="0" smtClean="0"/>
              <a:t>Wait List Policy</a:t>
            </a:r>
            <a:endParaRPr lang="en-US" sz="2400" dirty="0"/>
          </a:p>
          <a:p>
            <a:endParaRPr lang="en-US" dirty="0"/>
          </a:p>
        </p:txBody>
      </p:sp>
    </p:spTree>
    <p:extLst>
      <p:ext uri="{BB962C8B-B14F-4D97-AF65-F5344CB8AC3E}">
        <p14:creationId xmlns:p14="http://schemas.microsoft.com/office/powerpoint/2010/main" val="268076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Requirements</a:t>
            </a:r>
            <a:endParaRPr lang="en-US" dirty="0"/>
          </a:p>
        </p:txBody>
      </p:sp>
      <p:sp>
        <p:nvSpPr>
          <p:cNvPr id="3" name="Text Placeholder 2"/>
          <p:cNvSpPr>
            <a:spLocks noGrp="1"/>
          </p:cNvSpPr>
          <p:nvPr>
            <p:ph type="body" idx="1"/>
          </p:nvPr>
        </p:nvSpPr>
        <p:spPr/>
        <p:txBody>
          <a:bodyPr/>
          <a:lstStyle/>
          <a:p>
            <a:r>
              <a:rPr lang="en-US" sz="2800" dirty="0" smtClean="0"/>
              <a:t>Recommended class sizes</a:t>
            </a:r>
          </a:p>
          <a:p>
            <a:endParaRPr lang="en-US" dirty="0"/>
          </a:p>
          <a:p>
            <a:endParaRPr lang="en-US" dirty="0" smtClean="0"/>
          </a:p>
          <a:p>
            <a:r>
              <a:rPr lang="en-US" sz="2800" dirty="0" smtClean="0"/>
              <a:t>Personnel</a:t>
            </a:r>
            <a:r>
              <a:rPr lang="en-US" dirty="0" smtClean="0"/>
              <a:t> </a:t>
            </a:r>
          </a:p>
          <a:p>
            <a:pPr lvl="1"/>
            <a:r>
              <a:rPr lang="en-US" sz="2400" dirty="0" smtClean="0"/>
              <a:t>Program Administrator, Instructional Specialist, Intake/Assessment Specialist, Management Information Systems Specialist</a:t>
            </a:r>
          </a:p>
          <a:p>
            <a:r>
              <a:rPr lang="en-US" sz="2800" dirty="0" smtClean="0"/>
              <a:t>Instructional Staff–minimum of a Bachelor’s degree</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3344171"/>
              </p:ext>
            </p:extLst>
          </p:nvPr>
        </p:nvGraphicFramePr>
        <p:xfrm>
          <a:off x="1266330" y="2532183"/>
          <a:ext cx="5573382" cy="1143704"/>
        </p:xfrm>
        <a:graphic>
          <a:graphicData uri="http://schemas.openxmlformats.org/drawingml/2006/table">
            <a:tbl>
              <a:tblPr/>
              <a:tblGrid>
                <a:gridCol w="3012640">
                  <a:extLst>
                    <a:ext uri="{9D8B030D-6E8A-4147-A177-3AD203B41FA5}">
                      <a16:colId xmlns:a16="http://schemas.microsoft.com/office/drawing/2014/main" xmlns="" val="4183609632"/>
                    </a:ext>
                  </a:extLst>
                </a:gridCol>
                <a:gridCol w="2560742">
                  <a:extLst>
                    <a:ext uri="{9D8B030D-6E8A-4147-A177-3AD203B41FA5}">
                      <a16:colId xmlns:a16="http://schemas.microsoft.com/office/drawing/2014/main" xmlns="" val="603023052"/>
                    </a:ext>
                  </a:extLst>
                </a:gridCol>
              </a:tblGrid>
              <a:tr h="285926">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ABE or ESL Beginning Literacy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6-8 learners </a:t>
                      </a:r>
                      <a:r>
                        <a:rPr lang="en-US" sz="1200" b="1">
                          <a:effectLst/>
                          <a:latin typeface="Calibri" panose="020F0502020204030204" pitchFamily="34" charset="0"/>
                          <a:ea typeface="Calibri" panose="020F0502020204030204" pitchFamily="34" charset="0"/>
                        </a:rPr>
                        <a:t>maximum</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0779975"/>
                  </a:ext>
                </a:extLst>
              </a:tr>
              <a:tr h="285926">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ABE or ESL Beginning</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10 learners </a:t>
                      </a:r>
                      <a:r>
                        <a:rPr lang="en-US" sz="1200" b="1">
                          <a:effectLst/>
                          <a:latin typeface="Calibri" panose="020F0502020204030204" pitchFamily="34" charset="0"/>
                          <a:ea typeface="Calibri" panose="020F0502020204030204" pitchFamily="34" charset="0"/>
                        </a:rPr>
                        <a:t>maximum</a:t>
                      </a:r>
                      <a:r>
                        <a:rPr lang="en-US" sz="1200">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0123084"/>
                  </a:ext>
                </a:extLst>
              </a:tr>
              <a:tr h="285926">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ABE or ESL Intermediate</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12 learners </a:t>
                      </a:r>
                      <a:r>
                        <a:rPr lang="en-US" sz="1200" b="1">
                          <a:effectLst/>
                          <a:latin typeface="Calibri" panose="020F0502020204030204" pitchFamily="34" charset="0"/>
                          <a:ea typeface="Calibri" panose="020F0502020204030204" pitchFamily="34" charset="0"/>
                        </a:rPr>
                        <a:t>maximum</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4534811"/>
                  </a:ext>
                </a:extLst>
              </a:tr>
              <a:tr h="285926">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ASE or ESL Advanced</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15 learners </a:t>
                      </a:r>
                      <a:r>
                        <a:rPr lang="en-US" sz="1200" b="1" dirty="0">
                          <a:effectLst/>
                          <a:latin typeface="Calibri" panose="020F0502020204030204" pitchFamily="34" charset="0"/>
                          <a:ea typeface="Calibri" panose="020F0502020204030204" pitchFamily="34" charset="0"/>
                        </a:rPr>
                        <a:t>maximum</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9613230"/>
                  </a:ext>
                </a:extLst>
              </a:tr>
            </a:tbl>
          </a:graphicData>
        </a:graphic>
      </p:graphicFrame>
    </p:spTree>
    <p:extLst>
      <p:ext uri="{BB962C8B-B14F-4D97-AF65-F5344CB8AC3E}">
        <p14:creationId xmlns:p14="http://schemas.microsoft.com/office/powerpoint/2010/main" val="3479755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Requirements</a:t>
            </a:r>
            <a:endParaRPr lang="en-US" dirty="0"/>
          </a:p>
        </p:txBody>
      </p:sp>
      <p:sp>
        <p:nvSpPr>
          <p:cNvPr id="3" name="Text Placeholder 2"/>
          <p:cNvSpPr>
            <a:spLocks noGrp="1"/>
          </p:cNvSpPr>
          <p:nvPr>
            <p:ph type="body" idx="1"/>
          </p:nvPr>
        </p:nvSpPr>
        <p:spPr/>
        <p:txBody>
          <a:bodyPr/>
          <a:lstStyle/>
          <a:p>
            <a:r>
              <a:rPr lang="en-US" sz="2800" dirty="0" smtClean="0"/>
              <a:t>Professional Development</a:t>
            </a:r>
          </a:p>
          <a:p>
            <a:pPr lvl="1"/>
            <a:r>
              <a:rPr lang="en-US" sz="2400" dirty="0" smtClean="0"/>
              <a:t>Plan </a:t>
            </a:r>
            <a:r>
              <a:rPr lang="en-US" sz="2400" dirty="0"/>
              <a:t>will be due 60 calendar days following notification of grant award</a:t>
            </a:r>
          </a:p>
          <a:p>
            <a:pPr lvl="1"/>
            <a:r>
              <a:rPr lang="en-US" sz="2400" dirty="0"/>
              <a:t>Instructors and NEDP advisors/assessors are required to complete 10 hours of professional development annually</a:t>
            </a:r>
          </a:p>
          <a:p>
            <a:pPr lvl="1"/>
            <a:r>
              <a:rPr lang="en-US" sz="2400" dirty="0"/>
              <a:t>Includes Digital Literacy Implementation Plan</a:t>
            </a:r>
          </a:p>
          <a:p>
            <a:pPr lvl="2"/>
            <a:r>
              <a:rPr lang="en-US" sz="2000" dirty="0"/>
              <a:t>Refer to the Digital Literacy Framework for Adult Learners </a:t>
            </a:r>
            <a:r>
              <a:rPr lang="en-US" sz="2000" dirty="0" smtClean="0"/>
              <a:t>document</a:t>
            </a:r>
          </a:p>
          <a:p>
            <a:pPr lvl="1"/>
            <a:r>
              <a:rPr lang="en-US" sz="2400" dirty="0" smtClean="0"/>
              <a:t>Activities uploaded to Google Drive within 30 days of activity completion</a:t>
            </a:r>
            <a:endParaRPr lang="en-US" sz="2400" dirty="0"/>
          </a:p>
          <a:p>
            <a:endParaRPr lang="en-US" dirty="0"/>
          </a:p>
        </p:txBody>
      </p:sp>
    </p:spTree>
    <p:extLst>
      <p:ext uri="{BB962C8B-B14F-4D97-AF65-F5344CB8AC3E}">
        <p14:creationId xmlns:p14="http://schemas.microsoft.com/office/powerpoint/2010/main" val="2930176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Requirements</a:t>
            </a:r>
            <a:endParaRPr lang="en-US" dirty="0"/>
          </a:p>
        </p:txBody>
      </p:sp>
      <p:sp>
        <p:nvSpPr>
          <p:cNvPr id="3" name="Text Placeholder 2"/>
          <p:cNvSpPr>
            <a:spLocks noGrp="1"/>
          </p:cNvSpPr>
          <p:nvPr>
            <p:ph type="body" idx="1"/>
          </p:nvPr>
        </p:nvSpPr>
        <p:spPr/>
        <p:txBody>
          <a:bodyPr/>
          <a:lstStyle/>
          <a:p>
            <a:r>
              <a:rPr lang="en-US" dirty="0" smtClean="0"/>
              <a:t>Send </a:t>
            </a:r>
            <a:r>
              <a:rPr lang="en-US" dirty="0"/>
              <a:t>to </a:t>
            </a:r>
            <a:r>
              <a:rPr lang="en-US" dirty="0" smtClean="0"/>
              <a:t>DLWDALWIOA_DLLR@maryland.gov             by </a:t>
            </a:r>
            <a:r>
              <a:rPr lang="en-US" dirty="0"/>
              <a:t>March 2, 2020 at 4:00 P.M</a:t>
            </a:r>
            <a:r>
              <a:rPr lang="en-US" dirty="0" smtClean="0"/>
              <a:t>.</a:t>
            </a:r>
          </a:p>
          <a:p>
            <a:r>
              <a:rPr lang="en-US" dirty="0" smtClean="0"/>
              <a:t>Abode PDF files in color</a:t>
            </a:r>
          </a:p>
          <a:p>
            <a:r>
              <a:rPr lang="en-US" dirty="0" smtClean="0"/>
              <a:t>File naming:</a:t>
            </a:r>
          </a:p>
          <a:p>
            <a:pPr lvl="1"/>
            <a:r>
              <a:rPr lang="en-US" sz="2000" dirty="0"/>
              <a:t>County College 2021 CGA Section 1: Considerations Part 1 of 3.pdf</a:t>
            </a:r>
          </a:p>
          <a:p>
            <a:pPr lvl="1"/>
            <a:r>
              <a:rPr lang="en-US" sz="2000" dirty="0"/>
              <a:t>County College 2021 CGA Section 1: Considerations Part 2 of 3.pdf</a:t>
            </a:r>
          </a:p>
          <a:p>
            <a:pPr lvl="1"/>
            <a:r>
              <a:rPr lang="en-US" sz="2000" dirty="0"/>
              <a:t>County College 2021 CGA Section 1: Considerations Part 3 of 3.pdf</a:t>
            </a:r>
          </a:p>
          <a:p>
            <a:pPr lvl="1"/>
            <a:r>
              <a:rPr lang="en-US" sz="2000" dirty="0"/>
              <a:t>County College 2021 CGA Section 2: Budget Part 1 of 1.pdf</a:t>
            </a:r>
          </a:p>
          <a:p>
            <a:pPr lvl="1"/>
            <a:endParaRPr lang="en-US" dirty="0"/>
          </a:p>
          <a:p>
            <a:endParaRPr lang="en-US" dirty="0"/>
          </a:p>
        </p:txBody>
      </p:sp>
    </p:spTree>
    <p:extLst>
      <p:ext uri="{BB962C8B-B14F-4D97-AF65-F5344CB8AC3E}">
        <p14:creationId xmlns:p14="http://schemas.microsoft.com/office/powerpoint/2010/main" val="411696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Formatting</a:t>
            </a:r>
            <a:endParaRPr lang="en-US" dirty="0"/>
          </a:p>
        </p:txBody>
      </p:sp>
      <p:sp>
        <p:nvSpPr>
          <p:cNvPr id="3" name="Text Placeholder 2"/>
          <p:cNvSpPr>
            <a:spLocks noGrp="1"/>
          </p:cNvSpPr>
          <p:nvPr>
            <p:ph type="body" idx="1"/>
          </p:nvPr>
        </p:nvSpPr>
        <p:spPr/>
        <p:txBody>
          <a:bodyPr/>
          <a:lstStyle/>
          <a:p>
            <a:r>
              <a:rPr lang="en-US" dirty="0" smtClean="0"/>
              <a:t>Pre-formatted</a:t>
            </a:r>
          </a:p>
          <a:p>
            <a:pPr lvl="1"/>
            <a:r>
              <a:rPr lang="en-US" dirty="0" smtClean="0"/>
              <a:t>Page numbers and section breaks</a:t>
            </a:r>
          </a:p>
          <a:p>
            <a:pPr lvl="1"/>
            <a:r>
              <a:rPr lang="en-US" dirty="0" smtClean="0"/>
              <a:t>Font style and size</a:t>
            </a:r>
          </a:p>
          <a:p>
            <a:pPr lvl="1"/>
            <a:r>
              <a:rPr lang="en-US" dirty="0" smtClean="0"/>
              <a:t>Text boxes unless otherwise noted</a:t>
            </a:r>
          </a:p>
          <a:p>
            <a:r>
              <a:rPr lang="en-US" dirty="0" smtClean="0"/>
              <a:t>Single-spaces</a:t>
            </a:r>
          </a:p>
          <a:p>
            <a:r>
              <a:rPr lang="en-US" dirty="0" smtClean="0"/>
              <a:t>Add or delete rows as needed</a:t>
            </a:r>
          </a:p>
          <a:p>
            <a:r>
              <a:rPr lang="en-US" dirty="0" smtClean="0"/>
              <a:t>Table cells allow word wrapping</a:t>
            </a:r>
            <a:endParaRPr lang="en-US" dirty="0"/>
          </a:p>
        </p:txBody>
      </p:sp>
    </p:spTree>
    <p:extLst>
      <p:ext uri="{BB962C8B-B14F-4D97-AF65-F5344CB8AC3E}">
        <p14:creationId xmlns:p14="http://schemas.microsoft.com/office/powerpoint/2010/main" val="145726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 indent="0" algn="ctr">
              <a:buNone/>
            </a:pPr>
            <a:endParaRPr lang="en-US" sz="4400" dirty="0" smtClean="0">
              <a:solidFill>
                <a:srgbClr val="C00000"/>
              </a:solidFill>
            </a:endParaRPr>
          </a:p>
          <a:p>
            <a:pPr marL="25400" indent="0" algn="ctr">
              <a:buNone/>
            </a:pPr>
            <a:r>
              <a:rPr lang="en-US" sz="9600" b="1" dirty="0" smtClean="0">
                <a:solidFill>
                  <a:srgbClr val="C00000"/>
                </a:solidFill>
              </a:rPr>
              <a:t>Resources</a:t>
            </a:r>
            <a:endParaRPr lang="en-US" sz="9600" b="1" dirty="0">
              <a:solidFill>
                <a:srgbClr val="C00000"/>
              </a:solidFill>
            </a:endParaRPr>
          </a:p>
          <a:p>
            <a:endParaRPr lang="en-US" dirty="0"/>
          </a:p>
        </p:txBody>
      </p:sp>
    </p:spTree>
    <p:extLst>
      <p:ext uri="{BB962C8B-B14F-4D97-AF65-F5344CB8AC3E}">
        <p14:creationId xmlns:p14="http://schemas.microsoft.com/office/powerpoint/2010/main" val="51939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 for Data and Research</a:t>
            </a:r>
          </a:p>
        </p:txBody>
      </p:sp>
      <p:sp>
        <p:nvSpPr>
          <p:cNvPr id="3" name="Text Placeholder 2"/>
          <p:cNvSpPr>
            <a:spLocks noGrp="1"/>
          </p:cNvSpPr>
          <p:nvPr>
            <p:ph type="body" idx="1"/>
          </p:nvPr>
        </p:nvSpPr>
        <p:spPr/>
        <p:txBody>
          <a:bodyPr/>
          <a:lstStyle/>
          <a:p>
            <a:r>
              <a:rPr lang="en-US" sz="2400" dirty="0" smtClean="0"/>
              <a:t>Definitions, Reporting, and Assessment</a:t>
            </a:r>
          </a:p>
          <a:p>
            <a:r>
              <a:rPr lang="en-US" sz="2400" dirty="0" smtClean="0"/>
              <a:t>Maryland Adult Education Standards and Frameworks</a:t>
            </a:r>
          </a:p>
          <a:p>
            <a:r>
              <a:rPr lang="en-US" sz="2400" dirty="0" smtClean="0"/>
              <a:t>Data</a:t>
            </a:r>
          </a:p>
          <a:p>
            <a:r>
              <a:rPr lang="en-US" sz="2400" dirty="0" smtClean="0"/>
              <a:t>Research and Best Practices</a:t>
            </a:r>
          </a:p>
          <a:p>
            <a:r>
              <a:rPr lang="en-US" sz="2400" dirty="0" smtClean="0"/>
              <a:t>Privacy and Data Security Policy</a:t>
            </a:r>
          </a:p>
          <a:p>
            <a:r>
              <a:rPr lang="en-US" sz="2400" dirty="0" smtClean="0"/>
              <a:t>Basic Education Skills and English Language Assessments Policy</a:t>
            </a:r>
          </a:p>
          <a:p>
            <a:r>
              <a:rPr lang="en-US" sz="2400" dirty="0" smtClean="0"/>
              <a:t>Language Access Plan</a:t>
            </a:r>
          </a:p>
          <a:p>
            <a:r>
              <a:rPr lang="en-US" sz="2400" dirty="0" smtClean="0"/>
              <a:t>State Policies</a:t>
            </a:r>
            <a:endParaRPr lang="en-US" sz="2400" dirty="0"/>
          </a:p>
        </p:txBody>
      </p:sp>
    </p:spTree>
    <p:extLst>
      <p:ext uri="{BB962C8B-B14F-4D97-AF65-F5344CB8AC3E}">
        <p14:creationId xmlns:p14="http://schemas.microsoft.com/office/powerpoint/2010/main" val="261672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a:t>
            </a:r>
            <a:r>
              <a:rPr lang="en-US" dirty="0" smtClean="0"/>
              <a:t>Descriptions</a:t>
            </a:r>
            <a:endParaRPr lang="en-US" dirty="0"/>
          </a:p>
        </p:txBody>
      </p:sp>
      <p:sp>
        <p:nvSpPr>
          <p:cNvPr id="3" name="Text Placeholder 2"/>
          <p:cNvSpPr>
            <a:spLocks noGrp="1"/>
          </p:cNvSpPr>
          <p:nvPr>
            <p:ph type="body" idx="1"/>
          </p:nvPr>
        </p:nvSpPr>
        <p:spPr/>
        <p:txBody>
          <a:bodyPr/>
          <a:lstStyle/>
          <a:p>
            <a:r>
              <a:rPr lang="en-US" dirty="0" smtClean="0"/>
              <a:t>State Required Key Staff</a:t>
            </a:r>
          </a:p>
          <a:p>
            <a:pPr lvl="1"/>
            <a:r>
              <a:rPr lang="en-US" dirty="0" smtClean="0"/>
              <a:t>Program Administrator</a:t>
            </a:r>
          </a:p>
          <a:p>
            <a:pPr lvl="1"/>
            <a:r>
              <a:rPr lang="en-US" dirty="0" smtClean="0"/>
              <a:t>Intake/Assessment Specialist</a:t>
            </a:r>
          </a:p>
          <a:p>
            <a:pPr lvl="1"/>
            <a:r>
              <a:rPr lang="en-US" dirty="0" smtClean="0"/>
              <a:t>Instructional Specialist</a:t>
            </a:r>
          </a:p>
          <a:p>
            <a:pPr lvl="1"/>
            <a:r>
              <a:rPr lang="en-US" dirty="0" smtClean="0"/>
              <a:t>Management Information Systems Specialist</a:t>
            </a:r>
          </a:p>
        </p:txBody>
      </p:sp>
    </p:spTree>
    <p:extLst>
      <p:ext uri="{BB962C8B-B14F-4D97-AF65-F5344CB8AC3E}">
        <p14:creationId xmlns:p14="http://schemas.microsoft.com/office/powerpoint/2010/main" val="514138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330" y="202223"/>
            <a:ext cx="7420470" cy="1215416"/>
          </a:xfrm>
        </p:spPr>
        <p:txBody>
          <a:bodyPr/>
          <a:lstStyle/>
          <a:p>
            <a:r>
              <a:rPr lang="en-US" sz="4000" dirty="0"/>
              <a:t>Educational Functioning Levels, Test Benchmarks, and Descriptors</a:t>
            </a:r>
          </a:p>
        </p:txBody>
      </p:sp>
      <p:sp>
        <p:nvSpPr>
          <p:cNvPr id="3" name="Text Placeholder 2"/>
          <p:cNvSpPr>
            <a:spLocks noGrp="1"/>
          </p:cNvSpPr>
          <p:nvPr>
            <p:ph type="body" idx="1"/>
          </p:nvPr>
        </p:nvSpPr>
        <p:spPr/>
        <p:txBody>
          <a:bodyPr/>
          <a:lstStyle/>
          <a:p>
            <a:r>
              <a:rPr lang="en-US" dirty="0" smtClean="0"/>
              <a:t>ABE Levels 1-6</a:t>
            </a:r>
          </a:p>
          <a:p>
            <a:pPr lvl="1"/>
            <a:r>
              <a:rPr lang="en-US" dirty="0" smtClean="0"/>
              <a:t>Basic Reading and Writing </a:t>
            </a:r>
            <a:r>
              <a:rPr lang="en-US" dirty="0"/>
              <a:t>S</a:t>
            </a:r>
            <a:r>
              <a:rPr lang="en-US" dirty="0" smtClean="0"/>
              <a:t>kills</a:t>
            </a:r>
          </a:p>
          <a:p>
            <a:pPr lvl="1"/>
            <a:r>
              <a:rPr lang="en-US" dirty="0" smtClean="0"/>
              <a:t>Numeracy Skills</a:t>
            </a:r>
          </a:p>
          <a:p>
            <a:r>
              <a:rPr lang="en-US" dirty="0" smtClean="0"/>
              <a:t>ESL Levels 1-6</a:t>
            </a:r>
          </a:p>
          <a:p>
            <a:pPr lvl="1"/>
            <a:r>
              <a:rPr lang="en-US" dirty="0" smtClean="0"/>
              <a:t>Listening and Speaking Skills</a:t>
            </a:r>
          </a:p>
          <a:p>
            <a:pPr lvl="1"/>
            <a:r>
              <a:rPr lang="en-US" dirty="0" smtClean="0"/>
              <a:t>Basic Reading and Writing Skills</a:t>
            </a:r>
          </a:p>
          <a:p>
            <a:pPr lvl="1"/>
            <a:r>
              <a:rPr lang="en-US" dirty="0" smtClean="0"/>
              <a:t>Functional and Workplace Skills</a:t>
            </a:r>
            <a:endParaRPr lang="en-US" dirty="0"/>
          </a:p>
        </p:txBody>
      </p:sp>
    </p:spTree>
    <p:extLst>
      <p:ext uri="{BB962C8B-B14F-4D97-AF65-F5344CB8AC3E}">
        <p14:creationId xmlns:p14="http://schemas.microsoft.com/office/powerpoint/2010/main" val="114515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Rubric</a:t>
            </a:r>
          </a:p>
        </p:txBody>
      </p:sp>
      <p:sp>
        <p:nvSpPr>
          <p:cNvPr id="3" name="Text Placeholder 2"/>
          <p:cNvSpPr>
            <a:spLocks noGrp="1"/>
          </p:cNvSpPr>
          <p:nvPr>
            <p:ph type="body" idx="1"/>
          </p:nvPr>
        </p:nvSpPr>
        <p:spPr/>
        <p:txBody>
          <a:bodyPr/>
          <a:lstStyle/>
          <a:p>
            <a:r>
              <a:rPr lang="en-US" sz="3000" dirty="0" smtClean="0"/>
              <a:t>Grant application reviewers will use this rubric</a:t>
            </a:r>
          </a:p>
          <a:p>
            <a:r>
              <a:rPr lang="en-US" sz="3000" dirty="0" smtClean="0"/>
              <a:t>IELCE and NEDP</a:t>
            </a:r>
          </a:p>
          <a:p>
            <a:pPr lvl="1"/>
            <a:r>
              <a:rPr lang="en-US" dirty="0" smtClean="0"/>
              <a:t>Application points not included in overall score</a:t>
            </a:r>
          </a:p>
          <a:p>
            <a:pPr lvl="1"/>
            <a:r>
              <a:rPr lang="en-US" dirty="0" smtClean="0"/>
              <a:t>IELCE and NEDP will be scored independently</a:t>
            </a:r>
          </a:p>
          <a:p>
            <a:pPr lvl="1"/>
            <a:r>
              <a:rPr lang="en-US" dirty="0" smtClean="0"/>
              <a:t>Scored on a maximum of 5 points</a:t>
            </a:r>
          </a:p>
          <a:p>
            <a:pPr lvl="2"/>
            <a:r>
              <a:rPr lang="en-US" dirty="0" smtClean="0"/>
              <a:t>0-2 points – program will be disqualified from receiving funding from that funding line </a:t>
            </a:r>
          </a:p>
          <a:p>
            <a:pPr lvl="2"/>
            <a:r>
              <a:rPr lang="en-US" dirty="0" smtClean="0"/>
              <a:t>3-5 points – program will receive funding from that funding line</a:t>
            </a:r>
          </a:p>
          <a:p>
            <a:endParaRPr lang="en-US" dirty="0" smtClean="0"/>
          </a:p>
          <a:p>
            <a:endParaRPr lang="en-US" dirty="0"/>
          </a:p>
        </p:txBody>
      </p:sp>
    </p:spTree>
    <p:extLst>
      <p:ext uri="{BB962C8B-B14F-4D97-AF65-F5344CB8AC3E}">
        <p14:creationId xmlns:p14="http://schemas.microsoft.com/office/powerpoint/2010/main" val="334648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Text Placeholder 2"/>
          <p:cNvSpPr>
            <a:spLocks noGrp="1"/>
          </p:cNvSpPr>
          <p:nvPr>
            <p:ph type="body" idx="1"/>
          </p:nvPr>
        </p:nvSpPr>
        <p:spPr/>
        <p:txBody>
          <a:bodyPr/>
          <a:lstStyle/>
          <a:p>
            <a:r>
              <a:rPr lang="en-US" sz="2800" dirty="0" smtClean="0"/>
              <a:t>Webinar recording and slides will be posted on the MD Labor Adult Education website</a:t>
            </a:r>
          </a:p>
          <a:p>
            <a:pPr lvl="1"/>
            <a:r>
              <a:rPr lang="en-US" sz="2400" dirty="0" smtClean="0"/>
              <a:t>Slide </a:t>
            </a:r>
            <a:r>
              <a:rPr lang="en-US" sz="2400" dirty="0"/>
              <a:t>notes include page number references to grant application documents</a:t>
            </a:r>
          </a:p>
          <a:p>
            <a:r>
              <a:rPr lang="en-US" sz="2800" dirty="0" smtClean="0"/>
              <a:t>Additional questions</a:t>
            </a:r>
          </a:p>
          <a:p>
            <a:pPr lvl="1"/>
            <a:r>
              <a:rPr lang="en-US" sz="2400" dirty="0" smtClean="0"/>
              <a:t>Send to Ellen Beattie at </a:t>
            </a:r>
            <a:r>
              <a:rPr lang="en-US" sz="2400" dirty="0" smtClean="0">
                <a:hlinkClick r:id="rId2"/>
              </a:rPr>
              <a:t>ellen.beattie@maryland.gov</a:t>
            </a:r>
            <a:endParaRPr lang="en-US" sz="2400" dirty="0" smtClean="0"/>
          </a:p>
          <a:p>
            <a:pPr lvl="1"/>
            <a:r>
              <a:rPr lang="en-US" sz="2400" dirty="0" smtClean="0"/>
              <a:t>Will be posted on website in same format as questions already received</a:t>
            </a:r>
          </a:p>
        </p:txBody>
      </p:sp>
    </p:spTree>
    <p:extLst>
      <p:ext uri="{BB962C8B-B14F-4D97-AF65-F5344CB8AC3E}">
        <p14:creationId xmlns:p14="http://schemas.microsoft.com/office/powerpoint/2010/main" val="65570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 lvl="0" indent="0" algn="ctr">
              <a:buClr>
                <a:srgbClr val="000000"/>
              </a:buClr>
              <a:buNone/>
            </a:pPr>
            <a:endParaRPr lang="en-US" sz="4400" dirty="0" smtClean="0">
              <a:solidFill>
                <a:srgbClr val="C00000"/>
              </a:solidFill>
            </a:endParaRPr>
          </a:p>
          <a:p>
            <a:pPr marL="25400" lvl="0" indent="0" algn="ctr">
              <a:buClr>
                <a:srgbClr val="000000"/>
              </a:buClr>
              <a:buNone/>
            </a:pPr>
            <a:r>
              <a:rPr lang="en-US" sz="9600" b="1" dirty="0" smtClean="0">
                <a:solidFill>
                  <a:srgbClr val="C00000"/>
                </a:solidFill>
              </a:rPr>
              <a:t>Application</a:t>
            </a:r>
            <a:endParaRPr lang="en-US" sz="9600" b="1" dirty="0">
              <a:solidFill>
                <a:srgbClr val="C00000"/>
              </a:solidFill>
            </a:endParaRPr>
          </a:p>
          <a:p>
            <a:endParaRPr lang="en-US" dirty="0"/>
          </a:p>
        </p:txBody>
      </p:sp>
    </p:spTree>
    <p:extLst>
      <p:ext uri="{BB962C8B-B14F-4D97-AF65-F5344CB8AC3E}">
        <p14:creationId xmlns:p14="http://schemas.microsoft.com/office/powerpoint/2010/main" val="526800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Page</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Complete all required information</a:t>
            </a:r>
          </a:p>
          <a:p>
            <a:endParaRPr lang="en-US" dirty="0" smtClean="0"/>
          </a:p>
          <a:p>
            <a:r>
              <a:rPr lang="en-US" dirty="0" smtClean="0"/>
              <a:t>Signature must be in BLUE ink</a:t>
            </a:r>
            <a:endParaRPr lang="en-US" dirty="0"/>
          </a:p>
        </p:txBody>
      </p:sp>
    </p:spTree>
    <p:extLst>
      <p:ext uri="{BB962C8B-B14F-4D97-AF65-F5344CB8AC3E}">
        <p14:creationId xmlns:p14="http://schemas.microsoft.com/office/powerpoint/2010/main" val="633632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Checklist</a:t>
            </a:r>
            <a:endParaRPr lang="en-US" dirty="0"/>
          </a:p>
        </p:txBody>
      </p:sp>
      <p:sp>
        <p:nvSpPr>
          <p:cNvPr id="3" name="Text Placeholder 2"/>
          <p:cNvSpPr>
            <a:spLocks noGrp="1"/>
          </p:cNvSpPr>
          <p:nvPr>
            <p:ph type="body" idx="1"/>
          </p:nvPr>
        </p:nvSpPr>
        <p:spPr/>
        <p:txBody>
          <a:bodyPr/>
          <a:lstStyle/>
          <a:p>
            <a:r>
              <a:rPr lang="en-US" dirty="0" smtClean="0"/>
              <a:t>Submit at a minimum three sections</a:t>
            </a:r>
          </a:p>
          <a:p>
            <a:pPr lvl="1"/>
            <a:r>
              <a:rPr lang="en-US" dirty="0" smtClean="0"/>
              <a:t>Considerations and Required Documentation</a:t>
            </a:r>
          </a:p>
          <a:p>
            <a:pPr lvl="1"/>
            <a:r>
              <a:rPr lang="en-US" dirty="0" smtClean="0"/>
              <a:t>Budget</a:t>
            </a:r>
          </a:p>
          <a:p>
            <a:pPr lvl="1"/>
            <a:r>
              <a:rPr lang="en-US" dirty="0" smtClean="0"/>
              <a:t>Assurances and Certifications</a:t>
            </a:r>
          </a:p>
          <a:p>
            <a:r>
              <a:rPr lang="en-US" dirty="0" smtClean="0"/>
              <a:t>Optional Sections</a:t>
            </a:r>
          </a:p>
          <a:p>
            <a:pPr lvl="1"/>
            <a:r>
              <a:rPr lang="en-US" dirty="0" smtClean="0"/>
              <a:t>IELCE-IET Application</a:t>
            </a:r>
          </a:p>
          <a:p>
            <a:pPr lvl="1"/>
            <a:r>
              <a:rPr lang="en-US" dirty="0" smtClean="0"/>
              <a:t>NEDP Application</a:t>
            </a:r>
            <a:endParaRPr lang="en-US" dirty="0"/>
          </a:p>
        </p:txBody>
      </p:sp>
    </p:spTree>
    <p:extLst>
      <p:ext uri="{BB962C8B-B14F-4D97-AF65-F5344CB8AC3E}">
        <p14:creationId xmlns:p14="http://schemas.microsoft.com/office/powerpoint/2010/main" val="3548003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Eligibility</a:t>
            </a:r>
            <a:endParaRPr lang="en-US" dirty="0"/>
          </a:p>
        </p:txBody>
      </p:sp>
      <p:sp>
        <p:nvSpPr>
          <p:cNvPr id="3" name="Text Placeholder 2"/>
          <p:cNvSpPr>
            <a:spLocks noGrp="1"/>
          </p:cNvSpPr>
          <p:nvPr>
            <p:ph type="body" idx="1"/>
          </p:nvPr>
        </p:nvSpPr>
        <p:spPr/>
        <p:txBody>
          <a:bodyPr/>
          <a:lstStyle/>
          <a:p>
            <a:r>
              <a:rPr lang="en-US" sz="2400" dirty="0" smtClean="0"/>
              <a:t>Eligible Provider:</a:t>
            </a:r>
          </a:p>
          <a:p>
            <a:pPr lvl="1"/>
            <a:r>
              <a:rPr lang="en-US" sz="1600" dirty="0"/>
              <a:t>Local education agency</a:t>
            </a:r>
          </a:p>
          <a:p>
            <a:pPr lvl="1"/>
            <a:r>
              <a:rPr lang="en-US" sz="1600" dirty="0" smtClean="0"/>
              <a:t>Community-based </a:t>
            </a:r>
            <a:r>
              <a:rPr lang="en-US" sz="1600" dirty="0"/>
              <a:t>literacy organization or faith-based organization</a:t>
            </a:r>
          </a:p>
          <a:p>
            <a:pPr lvl="1"/>
            <a:r>
              <a:rPr lang="en-US" sz="1600" dirty="0" smtClean="0"/>
              <a:t>Volunteer </a:t>
            </a:r>
            <a:r>
              <a:rPr lang="en-US" sz="1600" dirty="0"/>
              <a:t>literacy organization</a:t>
            </a:r>
          </a:p>
          <a:p>
            <a:pPr lvl="1"/>
            <a:r>
              <a:rPr lang="en-US" sz="1600" dirty="0" smtClean="0"/>
              <a:t>Institution </a:t>
            </a:r>
            <a:r>
              <a:rPr lang="en-US" sz="1600" dirty="0"/>
              <a:t>of higher education</a:t>
            </a:r>
          </a:p>
          <a:p>
            <a:pPr lvl="1"/>
            <a:r>
              <a:rPr lang="en-US" sz="1600" dirty="0" smtClean="0"/>
              <a:t>Public </a:t>
            </a:r>
            <a:r>
              <a:rPr lang="en-US" sz="1600" dirty="0"/>
              <a:t>or private nonprofit agency</a:t>
            </a:r>
          </a:p>
          <a:p>
            <a:pPr lvl="1"/>
            <a:r>
              <a:rPr lang="en-US" sz="1600" dirty="0" smtClean="0"/>
              <a:t>Library</a:t>
            </a:r>
            <a:endParaRPr lang="en-US" sz="1600" dirty="0"/>
          </a:p>
          <a:p>
            <a:pPr lvl="1"/>
            <a:r>
              <a:rPr lang="en-US" sz="1600" dirty="0" smtClean="0"/>
              <a:t>Public </a:t>
            </a:r>
            <a:r>
              <a:rPr lang="en-US" sz="1600" dirty="0"/>
              <a:t>housing authority</a:t>
            </a:r>
          </a:p>
          <a:p>
            <a:pPr lvl="1"/>
            <a:r>
              <a:rPr lang="en-US" sz="1600" dirty="0" smtClean="0"/>
              <a:t>Nonprofit </a:t>
            </a:r>
            <a:r>
              <a:rPr lang="en-US" sz="1600" dirty="0"/>
              <a:t>institution that is not described previously and has the ability to provide </a:t>
            </a:r>
            <a:r>
              <a:rPr lang="en-US" sz="1600" dirty="0" smtClean="0"/>
              <a:t>literacy </a:t>
            </a:r>
            <a:r>
              <a:rPr lang="en-US" sz="1600" dirty="0"/>
              <a:t>services to eligible individuals</a:t>
            </a:r>
          </a:p>
          <a:p>
            <a:pPr lvl="1"/>
            <a:r>
              <a:rPr lang="en-US" sz="1600" dirty="0" smtClean="0"/>
              <a:t>Consortium </a:t>
            </a:r>
            <a:r>
              <a:rPr lang="en-US" sz="1600" dirty="0"/>
              <a:t>or coalition of agencies, organizations, institutions, libraries, or authorities </a:t>
            </a:r>
            <a:r>
              <a:rPr lang="en-US" sz="1600" dirty="0" smtClean="0"/>
              <a:t>described </a:t>
            </a:r>
            <a:r>
              <a:rPr lang="en-US" sz="1600" dirty="0"/>
              <a:t>previously</a:t>
            </a:r>
          </a:p>
          <a:p>
            <a:pPr lvl="1"/>
            <a:r>
              <a:rPr lang="en-US" sz="1600" dirty="0" smtClean="0"/>
              <a:t>Partnership </a:t>
            </a:r>
            <a:r>
              <a:rPr lang="en-US" sz="1600" dirty="0"/>
              <a:t>between an employer and an entity described above</a:t>
            </a:r>
          </a:p>
          <a:p>
            <a:pPr lvl="1"/>
            <a:endParaRPr lang="en-US" dirty="0"/>
          </a:p>
        </p:txBody>
      </p:sp>
    </p:spTree>
    <p:extLst>
      <p:ext uri="{BB962C8B-B14F-4D97-AF65-F5344CB8AC3E}">
        <p14:creationId xmlns:p14="http://schemas.microsoft.com/office/powerpoint/2010/main" val="1577985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Demonstrated Effectiveness</a:t>
            </a:r>
            <a:endParaRPr lang="en-US" dirty="0"/>
          </a:p>
        </p:txBody>
      </p:sp>
      <p:sp>
        <p:nvSpPr>
          <p:cNvPr id="3" name="Text Placeholder 2"/>
          <p:cNvSpPr>
            <a:spLocks noGrp="1"/>
          </p:cNvSpPr>
          <p:nvPr>
            <p:ph type="body" idx="1"/>
          </p:nvPr>
        </p:nvSpPr>
        <p:spPr/>
        <p:txBody>
          <a:bodyPr/>
          <a:lstStyle/>
          <a:p>
            <a:r>
              <a:rPr lang="en-US" dirty="0" smtClean="0"/>
              <a:t>Applicants currently funded for Title II Services by MD Labor</a:t>
            </a:r>
          </a:p>
          <a:p>
            <a:pPr lvl="1"/>
            <a:r>
              <a:rPr lang="en-US" dirty="0" smtClean="0"/>
              <a:t>Complete the chart on page 5 only.  Do not complete the chart on page 6.</a:t>
            </a:r>
          </a:p>
          <a:p>
            <a:pPr lvl="1"/>
            <a:r>
              <a:rPr lang="en-US" dirty="0" smtClean="0"/>
              <a:t>Use LACES table 4 to complete the information.</a:t>
            </a:r>
          </a:p>
          <a:p>
            <a:pPr marL="508000" lvl="1" indent="0">
              <a:buNone/>
            </a:pPr>
            <a:endParaRPr lang="en-US" dirty="0" smtClean="0"/>
          </a:p>
        </p:txBody>
      </p:sp>
    </p:spTree>
    <p:extLst>
      <p:ext uri="{BB962C8B-B14F-4D97-AF65-F5344CB8AC3E}">
        <p14:creationId xmlns:p14="http://schemas.microsoft.com/office/powerpoint/2010/main" val="3329772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Demonstrated Effectiveness</a:t>
            </a:r>
            <a:endParaRPr lang="en-US" dirty="0"/>
          </a:p>
        </p:txBody>
      </p:sp>
      <p:sp>
        <p:nvSpPr>
          <p:cNvPr id="3" name="Text Placeholder 2"/>
          <p:cNvSpPr>
            <a:spLocks noGrp="1"/>
          </p:cNvSpPr>
          <p:nvPr>
            <p:ph type="body" idx="1"/>
          </p:nvPr>
        </p:nvSpPr>
        <p:spPr/>
        <p:txBody>
          <a:bodyPr/>
          <a:lstStyle/>
          <a:p>
            <a:r>
              <a:rPr lang="en-US" dirty="0" smtClean="0"/>
              <a:t>Applicants NOT currently funded for Title II Services by MD Labor</a:t>
            </a:r>
          </a:p>
          <a:p>
            <a:pPr lvl="1"/>
            <a:r>
              <a:rPr lang="en-US" dirty="0" smtClean="0"/>
              <a:t>Complete the chart on page 6 only</a:t>
            </a:r>
          </a:p>
          <a:p>
            <a:pPr lvl="1"/>
            <a:r>
              <a:rPr lang="en-US" dirty="0" smtClean="0"/>
              <a:t>Do not complete the chart on page 5</a:t>
            </a:r>
          </a:p>
          <a:p>
            <a:pPr lvl="1"/>
            <a:r>
              <a:rPr lang="en-US" dirty="0" smtClean="0"/>
              <a:t>Use your agency data to complete the chart</a:t>
            </a:r>
          </a:p>
        </p:txBody>
      </p:sp>
    </p:spTree>
    <p:extLst>
      <p:ext uri="{BB962C8B-B14F-4D97-AF65-F5344CB8AC3E}">
        <p14:creationId xmlns:p14="http://schemas.microsoft.com/office/powerpoint/2010/main" val="42918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Demonstrated Effectiveness</a:t>
            </a:r>
            <a:endParaRPr lang="en-US" dirty="0"/>
          </a:p>
        </p:txBody>
      </p:sp>
      <p:sp>
        <p:nvSpPr>
          <p:cNvPr id="3" name="Text Placeholder 2"/>
          <p:cNvSpPr>
            <a:spLocks noGrp="1"/>
          </p:cNvSpPr>
          <p:nvPr>
            <p:ph type="body" idx="1"/>
          </p:nvPr>
        </p:nvSpPr>
        <p:spPr/>
        <p:txBody>
          <a:bodyPr/>
          <a:lstStyle/>
          <a:p>
            <a:r>
              <a:rPr lang="en-US" dirty="0" smtClean="0"/>
              <a:t>For applicants applying as a consortium</a:t>
            </a:r>
          </a:p>
          <a:p>
            <a:pPr lvl="1"/>
            <a:r>
              <a:rPr lang="en-US" dirty="0" smtClean="0"/>
              <a:t>Copy and paste the appropriate chart for each member of the consortium</a:t>
            </a:r>
          </a:p>
          <a:p>
            <a:pPr lvl="1"/>
            <a:r>
              <a:rPr lang="en-US" dirty="0" smtClean="0"/>
              <a:t>This includes the member that is the fiscal agency</a:t>
            </a:r>
            <a:endParaRPr lang="en-US" dirty="0"/>
          </a:p>
        </p:txBody>
      </p:sp>
    </p:spTree>
    <p:extLst>
      <p:ext uri="{BB962C8B-B14F-4D97-AF65-F5344CB8AC3E}">
        <p14:creationId xmlns:p14="http://schemas.microsoft.com/office/powerpoint/2010/main" val="229157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Text Placeholder 2"/>
          <p:cNvSpPr>
            <a:spLocks noGrp="1"/>
          </p:cNvSpPr>
          <p:nvPr>
            <p:ph type="body" idx="1"/>
          </p:nvPr>
        </p:nvSpPr>
        <p:spPr/>
        <p:txBody>
          <a:bodyPr/>
          <a:lstStyle/>
          <a:p>
            <a:r>
              <a:rPr lang="en-US" dirty="0" smtClean="0"/>
              <a:t>Refer to our agency as MD Labor, not MD DOL or DOL</a:t>
            </a:r>
          </a:p>
          <a:p>
            <a:r>
              <a:rPr lang="en-US" dirty="0" smtClean="0"/>
              <a:t>For all considerations, answer the prompts within the preset text boxes</a:t>
            </a:r>
          </a:p>
          <a:p>
            <a:r>
              <a:rPr lang="en-US" dirty="0" smtClean="0"/>
              <a:t>Some text boxes indicate they will expand as needed</a:t>
            </a:r>
            <a:endParaRPr lang="en-US" dirty="0"/>
          </a:p>
        </p:txBody>
      </p:sp>
    </p:spTree>
    <p:extLst>
      <p:ext uri="{BB962C8B-B14F-4D97-AF65-F5344CB8AC3E}">
        <p14:creationId xmlns:p14="http://schemas.microsoft.com/office/powerpoint/2010/main" val="1023539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Literacy MOU</a:t>
            </a:r>
            <a:endParaRPr lang="en-US" dirty="0"/>
          </a:p>
        </p:txBody>
      </p:sp>
      <p:sp>
        <p:nvSpPr>
          <p:cNvPr id="3" name="Text Placeholder 2"/>
          <p:cNvSpPr>
            <a:spLocks noGrp="1"/>
          </p:cNvSpPr>
          <p:nvPr>
            <p:ph type="body" idx="1"/>
          </p:nvPr>
        </p:nvSpPr>
        <p:spPr/>
        <p:txBody>
          <a:bodyPr/>
          <a:lstStyle/>
          <a:p>
            <a:r>
              <a:rPr lang="en-US" dirty="0" smtClean="0"/>
              <a:t>Only applicants requesting Family Literacy funding are required to submit the MOU(s) between the adult education provider and the partnering agency(</a:t>
            </a:r>
            <a:r>
              <a:rPr lang="en-US" dirty="0" err="1" smtClean="0"/>
              <a:t>ies</a:t>
            </a:r>
            <a:r>
              <a:rPr lang="en-US" dirty="0" smtClean="0"/>
              <a:t>)</a:t>
            </a:r>
          </a:p>
          <a:p>
            <a:r>
              <a:rPr lang="en-US" dirty="0" smtClean="0"/>
              <a:t>Signatures must be in BLUE ink</a:t>
            </a:r>
            <a:endParaRPr lang="en-US" dirty="0"/>
          </a:p>
        </p:txBody>
      </p:sp>
    </p:spTree>
    <p:extLst>
      <p:ext uri="{BB962C8B-B14F-4D97-AF65-F5344CB8AC3E}">
        <p14:creationId xmlns:p14="http://schemas.microsoft.com/office/powerpoint/2010/main" val="3286280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Assurances and Certifications</a:t>
            </a:r>
            <a:endParaRPr lang="en-US" dirty="0"/>
          </a:p>
        </p:txBody>
      </p:sp>
      <p:sp>
        <p:nvSpPr>
          <p:cNvPr id="3" name="Text Placeholder 2"/>
          <p:cNvSpPr>
            <a:spLocks noGrp="1"/>
          </p:cNvSpPr>
          <p:nvPr>
            <p:ph type="body" idx="1"/>
          </p:nvPr>
        </p:nvSpPr>
        <p:spPr/>
        <p:txBody>
          <a:bodyPr/>
          <a:lstStyle/>
          <a:p>
            <a:r>
              <a:rPr lang="en-US" dirty="0" smtClean="0"/>
              <a:t>Legal </a:t>
            </a:r>
            <a:r>
              <a:rPr lang="en-US" dirty="0"/>
              <a:t>d</a:t>
            </a:r>
            <a:r>
              <a:rPr lang="en-US" dirty="0" smtClean="0"/>
              <a:t>ocuments</a:t>
            </a:r>
          </a:p>
          <a:p>
            <a:r>
              <a:rPr lang="en-US" dirty="0" smtClean="0"/>
              <a:t>Read carefully</a:t>
            </a:r>
          </a:p>
          <a:p>
            <a:r>
              <a:rPr lang="en-US" dirty="0" smtClean="0"/>
              <a:t>Separate assurances for NEDP (if applying for NEDP funds)</a:t>
            </a:r>
          </a:p>
          <a:p>
            <a:r>
              <a:rPr lang="en-US" dirty="0" smtClean="0"/>
              <a:t>All assurances must be signed in BLUE ink</a:t>
            </a:r>
            <a:endParaRPr lang="en-US" dirty="0"/>
          </a:p>
        </p:txBody>
      </p:sp>
    </p:spTree>
    <p:extLst>
      <p:ext uri="{BB962C8B-B14F-4D97-AF65-F5344CB8AC3E}">
        <p14:creationId xmlns:p14="http://schemas.microsoft.com/office/powerpoint/2010/main" val="239573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330" y="351691"/>
            <a:ext cx="7420470" cy="1065947"/>
          </a:xfrm>
        </p:spPr>
        <p:txBody>
          <a:bodyPr/>
          <a:lstStyle/>
          <a:p>
            <a:r>
              <a:rPr lang="en-US" altLang="en-US" b="1" dirty="0" smtClean="0">
                <a:solidFill>
                  <a:srgbClr val="C40E3E"/>
                </a:solidFill>
                <a:effectLst>
                  <a:outerShdw blurRad="38100" dist="38100" dir="2700000" algn="tl">
                    <a:srgbClr val="000000">
                      <a:alpha val="43137"/>
                    </a:srgbClr>
                  </a:outerShdw>
                </a:effectLst>
              </a:rPr>
              <a:t>MD Labor </a:t>
            </a:r>
            <a:r>
              <a:rPr lang="en-US" altLang="en-US" b="1" dirty="0">
                <a:solidFill>
                  <a:srgbClr val="C40E3E"/>
                </a:solidFill>
                <a:effectLst>
                  <a:outerShdw blurRad="38100" dist="38100" dir="2700000" algn="tl">
                    <a:srgbClr val="000000">
                      <a:alpha val="43137"/>
                    </a:srgbClr>
                  </a:outerShdw>
                </a:effectLst>
              </a:rPr>
              <a:t>Moderators</a:t>
            </a:r>
            <a:endParaRPr lang="en-US" dirty="0">
              <a:solidFill>
                <a:srgbClr val="C40E3E"/>
              </a:solidFill>
            </a:endParaRPr>
          </a:p>
        </p:txBody>
      </p:sp>
      <p:sp>
        <p:nvSpPr>
          <p:cNvPr id="3" name="Text Placeholder 2"/>
          <p:cNvSpPr>
            <a:spLocks noGrp="1"/>
          </p:cNvSpPr>
          <p:nvPr>
            <p:ph type="body" idx="1"/>
          </p:nvPr>
        </p:nvSpPr>
        <p:spPr>
          <a:xfrm>
            <a:off x="457200" y="1688123"/>
            <a:ext cx="8229600" cy="4179277"/>
          </a:xfrm>
        </p:spPr>
        <p:txBody>
          <a:bodyPr/>
          <a:lstStyle/>
          <a:p>
            <a:r>
              <a:rPr lang="en-US" altLang="en-US" sz="2200" dirty="0">
                <a:solidFill>
                  <a:srgbClr val="C40E3E"/>
                </a:solidFill>
                <a:ea typeface="ＭＳ Ｐゴシック" panose="020B0600070205080204" pitchFamily="34" charset="-128"/>
              </a:rPr>
              <a:t>Ellen Beattie, </a:t>
            </a:r>
            <a:r>
              <a:rPr lang="en-US" altLang="en-US" sz="2200" dirty="0">
                <a:ea typeface="ＭＳ Ｐゴシック" panose="020B0600070205080204" pitchFamily="34" charset="-128"/>
              </a:rPr>
              <a:t>Chief, Adult Instructional Services</a:t>
            </a:r>
          </a:p>
          <a:p>
            <a:pPr>
              <a:buFont typeface="Wingdings" panose="05000000000000000000" pitchFamily="2" charset="2"/>
              <a:buNone/>
            </a:pPr>
            <a:endParaRPr lang="en-US" altLang="en-US" sz="2200" dirty="0">
              <a:ea typeface="ＭＳ Ｐゴシック" panose="020B0600070205080204" pitchFamily="34" charset="-128"/>
            </a:endParaRPr>
          </a:p>
          <a:p>
            <a:pPr>
              <a:buFont typeface="Wingdings" panose="05000000000000000000" pitchFamily="2" charset="2"/>
              <a:buNone/>
            </a:pPr>
            <a:r>
              <a:rPr lang="en-US" altLang="en-US" sz="2200" dirty="0">
                <a:ea typeface="ＭＳ Ｐゴシック" panose="020B0600070205080204" pitchFamily="34" charset="-128"/>
              </a:rPr>
              <a:t>Adult Education Program Specialists</a:t>
            </a:r>
          </a:p>
          <a:p>
            <a:r>
              <a:rPr lang="en-US" altLang="en-US" sz="2200" dirty="0">
                <a:solidFill>
                  <a:srgbClr val="C40E3E"/>
                </a:solidFill>
                <a:ea typeface="ＭＳ Ｐゴシック" panose="020B0600070205080204" pitchFamily="34" charset="-128"/>
              </a:rPr>
              <a:t>Bayo Adetunji</a:t>
            </a:r>
          </a:p>
          <a:p>
            <a:r>
              <a:rPr lang="en-US" altLang="en-US" sz="2200" dirty="0">
                <a:solidFill>
                  <a:srgbClr val="C40E3E"/>
                </a:solidFill>
                <a:ea typeface="ＭＳ Ｐゴシック" panose="020B0600070205080204" pitchFamily="34" charset="-128"/>
              </a:rPr>
              <a:t>Helen Coupe</a:t>
            </a:r>
          </a:p>
          <a:p>
            <a:r>
              <a:rPr lang="en-US" altLang="en-US" sz="2200" dirty="0">
                <a:solidFill>
                  <a:srgbClr val="C40E3E"/>
                </a:solidFill>
                <a:ea typeface="ＭＳ Ｐゴシック" panose="020B0600070205080204" pitchFamily="34" charset="-128"/>
              </a:rPr>
              <a:t>Jeana Davis</a:t>
            </a:r>
          </a:p>
          <a:p>
            <a:r>
              <a:rPr lang="en-US" altLang="en-US" sz="2200" dirty="0">
                <a:solidFill>
                  <a:srgbClr val="C40E3E"/>
                </a:solidFill>
                <a:ea typeface="ＭＳ Ｐゴシック" panose="020B0600070205080204" pitchFamily="34" charset="-128"/>
              </a:rPr>
              <a:t>Jamie Harris</a:t>
            </a:r>
          </a:p>
          <a:p>
            <a:r>
              <a:rPr lang="en-US" altLang="en-US" sz="2200" dirty="0">
                <a:solidFill>
                  <a:srgbClr val="C40E3E"/>
                </a:solidFill>
                <a:ea typeface="ＭＳ Ｐゴシック" panose="020B0600070205080204" pitchFamily="34" charset="-128"/>
              </a:rPr>
              <a:t>Ramona Kunkel</a:t>
            </a:r>
          </a:p>
          <a:p>
            <a:r>
              <a:rPr lang="en-US" altLang="en-US" sz="2200" dirty="0">
                <a:solidFill>
                  <a:srgbClr val="C40E3E"/>
                </a:solidFill>
                <a:ea typeface="ＭＳ Ｐゴシック" panose="020B0600070205080204" pitchFamily="34" charset="-128"/>
              </a:rPr>
              <a:t>Grayla Reneau</a:t>
            </a:r>
          </a:p>
          <a:p>
            <a:r>
              <a:rPr lang="en-US" altLang="en-US" sz="2200" dirty="0">
                <a:solidFill>
                  <a:srgbClr val="C40E3E"/>
                </a:solidFill>
                <a:ea typeface="ＭＳ Ｐゴシック" panose="020B0600070205080204" pitchFamily="34" charset="-128"/>
              </a:rPr>
              <a:t>Doug Weimer</a:t>
            </a:r>
          </a:p>
          <a:p>
            <a:endParaRPr lang="en-US" altLang="en-US" sz="1400" dirty="0">
              <a:solidFill>
                <a:srgbClr val="FF0000"/>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4274444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Schedules</a:t>
            </a:r>
            <a:endParaRPr lang="en-US" dirty="0"/>
          </a:p>
        </p:txBody>
      </p:sp>
      <p:sp>
        <p:nvSpPr>
          <p:cNvPr id="3" name="Text Placeholder 2"/>
          <p:cNvSpPr>
            <a:spLocks noGrp="1"/>
          </p:cNvSpPr>
          <p:nvPr>
            <p:ph type="body" idx="1"/>
          </p:nvPr>
        </p:nvSpPr>
        <p:spPr/>
        <p:txBody>
          <a:bodyPr/>
          <a:lstStyle/>
          <a:p>
            <a:r>
              <a:rPr lang="en-US" dirty="0" smtClean="0"/>
              <a:t>ABE/ESL class schedule</a:t>
            </a:r>
          </a:p>
          <a:p>
            <a:pPr lvl="1"/>
            <a:r>
              <a:rPr lang="en-US" dirty="0" smtClean="0"/>
              <a:t>Include hybrid and blended course offerings</a:t>
            </a:r>
          </a:p>
          <a:p>
            <a:r>
              <a:rPr lang="en-US" dirty="0" smtClean="0"/>
              <a:t>Separate class schedule for IELCE                     (if applicable)</a:t>
            </a:r>
          </a:p>
          <a:p>
            <a:r>
              <a:rPr lang="en-US" dirty="0" smtClean="0"/>
              <a:t>Separate site schedule for NEDP                       (if applicable)</a:t>
            </a:r>
            <a:endParaRPr lang="en-US" dirty="0"/>
          </a:p>
        </p:txBody>
      </p:sp>
    </p:spTree>
    <p:extLst>
      <p:ext uri="{BB962C8B-B14F-4D97-AF65-F5344CB8AC3E}">
        <p14:creationId xmlns:p14="http://schemas.microsoft.com/office/powerpoint/2010/main" val="2463026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 lvl="0" indent="0" algn="ctr">
              <a:buClr>
                <a:srgbClr val="000000"/>
              </a:buClr>
              <a:buNone/>
            </a:pPr>
            <a:endParaRPr lang="en-US" sz="4400" dirty="0" smtClean="0">
              <a:solidFill>
                <a:srgbClr val="C00000"/>
              </a:solidFill>
            </a:endParaRPr>
          </a:p>
          <a:p>
            <a:pPr marL="25400" lvl="0" indent="0" algn="ctr">
              <a:buClr>
                <a:srgbClr val="000000"/>
              </a:buClr>
              <a:buNone/>
            </a:pPr>
            <a:r>
              <a:rPr lang="en-US" sz="9600" b="1" dirty="0" smtClean="0">
                <a:solidFill>
                  <a:srgbClr val="C00000"/>
                </a:solidFill>
              </a:rPr>
              <a:t>Budget</a:t>
            </a:r>
            <a:endParaRPr lang="en-US" sz="9600" b="1" dirty="0">
              <a:solidFill>
                <a:srgbClr val="C00000"/>
              </a:solidFill>
            </a:endParaRPr>
          </a:p>
          <a:p>
            <a:endParaRPr lang="en-US" dirty="0"/>
          </a:p>
        </p:txBody>
      </p:sp>
    </p:spTree>
    <p:extLst>
      <p:ext uri="{BB962C8B-B14F-4D97-AF65-F5344CB8AC3E}">
        <p14:creationId xmlns:p14="http://schemas.microsoft.com/office/powerpoint/2010/main" val="1476091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Text Placeholder 2"/>
          <p:cNvSpPr>
            <a:spLocks noGrp="1"/>
          </p:cNvSpPr>
          <p:nvPr>
            <p:ph type="body" idx="1"/>
          </p:nvPr>
        </p:nvSpPr>
        <p:spPr/>
        <p:txBody>
          <a:bodyPr/>
          <a:lstStyle/>
          <a:p>
            <a:r>
              <a:rPr lang="en-US" dirty="0" smtClean="0"/>
              <a:t>Each funding line has a Summary worksheet and a Narrative worksheet</a:t>
            </a:r>
          </a:p>
          <a:p>
            <a:r>
              <a:rPr lang="en-US" dirty="0" smtClean="0"/>
              <a:t>Delete worksheets for funding sources for which you will not apply</a:t>
            </a:r>
          </a:p>
          <a:p>
            <a:r>
              <a:rPr lang="en-US" dirty="0" smtClean="0"/>
              <a:t>Budgets are not final and do not require signatures</a:t>
            </a:r>
          </a:p>
          <a:p>
            <a:r>
              <a:rPr lang="en-US" dirty="0" smtClean="0"/>
              <a:t>Finalized budgets will require signatures in BLUE ink</a:t>
            </a:r>
          </a:p>
        </p:txBody>
      </p:sp>
    </p:spTree>
    <p:extLst>
      <p:ext uri="{BB962C8B-B14F-4D97-AF65-F5344CB8AC3E}">
        <p14:creationId xmlns:p14="http://schemas.microsoft.com/office/powerpoint/2010/main" val="2531943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Instructions</a:t>
            </a:r>
            <a:endParaRPr lang="en-US" dirty="0"/>
          </a:p>
        </p:txBody>
      </p:sp>
      <p:sp>
        <p:nvSpPr>
          <p:cNvPr id="3" name="Text Placeholder 2"/>
          <p:cNvSpPr>
            <a:spLocks noGrp="1"/>
          </p:cNvSpPr>
          <p:nvPr>
            <p:ph type="body" idx="1"/>
          </p:nvPr>
        </p:nvSpPr>
        <p:spPr/>
        <p:txBody>
          <a:bodyPr/>
          <a:lstStyle/>
          <a:p>
            <a:r>
              <a:rPr lang="en-US" sz="2800" dirty="0" smtClean="0"/>
              <a:t>Spending Authority</a:t>
            </a:r>
          </a:p>
          <a:p>
            <a:pPr lvl="1"/>
            <a:r>
              <a:rPr lang="en-US" sz="2400" dirty="0" smtClean="0"/>
              <a:t>Requires matching funds</a:t>
            </a:r>
          </a:p>
          <a:p>
            <a:pPr lvl="1"/>
            <a:r>
              <a:rPr lang="en-US" sz="2400" dirty="0" smtClean="0"/>
              <a:t>Formula for calculating matching funds</a:t>
            </a:r>
          </a:p>
          <a:p>
            <a:pPr lvl="2"/>
            <a:r>
              <a:rPr lang="en-US" sz="2000" dirty="0" smtClean="0"/>
              <a:t>MD </a:t>
            </a:r>
            <a:r>
              <a:rPr lang="en-US" sz="2000" dirty="0"/>
              <a:t>Labor requested amount x 25% (.25) = matching </a:t>
            </a:r>
            <a:r>
              <a:rPr lang="en-US" sz="2000" dirty="0" smtClean="0"/>
              <a:t>contribution</a:t>
            </a:r>
          </a:p>
          <a:p>
            <a:pPr lvl="2"/>
            <a:r>
              <a:rPr lang="en-US" sz="2000" dirty="0" smtClean="0"/>
              <a:t>Cash match must be at least 35% of total match</a:t>
            </a:r>
          </a:p>
          <a:p>
            <a:r>
              <a:rPr lang="en-US" sz="2800" dirty="0" smtClean="0"/>
              <a:t>Maintenance of Effort</a:t>
            </a:r>
          </a:p>
          <a:p>
            <a:pPr lvl="1"/>
            <a:r>
              <a:rPr lang="en-US" sz="2400" dirty="0" smtClean="0"/>
              <a:t>Programs must maintain the full and actual dollar amount of matching funds for all remaining years in the FY 21 grant</a:t>
            </a:r>
          </a:p>
        </p:txBody>
      </p:sp>
    </p:spTree>
    <p:extLst>
      <p:ext uri="{BB962C8B-B14F-4D97-AF65-F5344CB8AC3E}">
        <p14:creationId xmlns:p14="http://schemas.microsoft.com/office/powerpoint/2010/main" val="1937977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Instructions</a:t>
            </a:r>
            <a:endParaRPr lang="en-US" dirty="0"/>
          </a:p>
        </p:txBody>
      </p:sp>
      <p:sp>
        <p:nvSpPr>
          <p:cNvPr id="3" name="Text Placeholder 2"/>
          <p:cNvSpPr>
            <a:spLocks noGrp="1"/>
          </p:cNvSpPr>
          <p:nvPr>
            <p:ph type="body" idx="1"/>
          </p:nvPr>
        </p:nvSpPr>
        <p:spPr/>
        <p:txBody>
          <a:bodyPr/>
          <a:lstStyle/>
          <a:p>
            <a:r>
              <a:rPr lang="en-US" dirty="0"/>
              <a:t>Proposed Budget </a:t>
            </a:r>
            <a:r>
              <a:rPr lang="en-US" dirty="0" smtClean="0"/>
              <a:t>Narratives</a:t>
            </a:r>
          </a:p>
          <a:p>
            <a:pPr lvl="1"/>
            <a:r>
              <a:rPr lang="en-US" sz="2700" dirty="0"/>
              <a:t>Budgets must reflect appropriate activities and allowable fund use at reasonable </a:t>
            </a:r>
            <a:r>
              <a:rPr lang="en-US" sz="2700" dirty="0" smtClean="0"/>
              <a:t>costs.</a:t>
            </a:r>
          </a:p>
          <a:p>
            <a:pPr lvl="1"/>
            <a:r>
              <a:rPr lang="en-US" sz="2700" dirty="0"/>
              <a:t>R</a:t>
            </a:r>
            <a:r>
              <a:rPr lang="en-US" sz="2700" dirty="0" smtClean="0"/>
              <a:t>easonable </a:t>
            </a:r>
            <a:r>
              <a:rPr lang="en-US" sz="2700" dirty="0"/>
              <a:t>“cost is of a type generally recognized as ordinary and necessary for the operation of the non-Federal entity or the proper and efficient performance of the Federal award</a:t>
            </a:r>
            <a:r>
              <a:rPr lang="en-US" sz="2700" dirty="0" smtClean="0"/>
              <a:t>”.</a:t>
            </a:r>
          </a:p>
          <a:p>
            <a:pPr lvl="1"/>
            <a:r>
              <a:rPr lang="en-US" sz="2700" dirty="0"/>
              <a:t>Double check calculations</a:t>
            </a:r>
          </a:p>
          <a:p>
            <a:pPr marL="508000" lvl="1" indent="0">
              <a:buNone/>
            </a:pPr>
            <a:endParaRPr lang="en-US" dirty="0"/>
          </a:p>
          <a:p>
            <a:endParaRPr lang="en-US" dirty="0"/>
          </a:p>
        </p:txBody>
      </p:sp>
    </p:spTree>
    <p:extLst>
      <p:ext uri="{BB962C8B-B14F-4D97-AF65-F5344CB8AC3E}">
        <p14:creationId xmlns:p14="http://schemas.microsoft.com/office/powerpoint/2010/main" val="4054228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Instructions</a:t>
            </a:r>
            <a:endParaRPr lang="en-US" dirty="0"/>
          </a:p>
        </p:txBody>
      </p:sp>
      <p:sp>
        <p:nvSpPr>
          <p:cNvPr id="3" name="Text Placeholder 2"/>
          <p:cNvSpPr>
            <a:spLocks noGrp="1"/>
          </p:cNvSpPr>
          <p:nvPr>
            <p:ph type="body" idx="1"/>
          </p:nvPr>
        </p:nvSpPr>
        <p:spPr/>
        <p:txBody>
          <a:bodyPr/>
          <a:lstStyle/>
          <a:p>
            <a:r>
              <a:rPr lang="en-US" dirty="0"/>
              <a:t>Proposed Budget </a:t>
            </a:r>
            <a:r>
              <a:rPr lang="en-US" dirty="0" smtClean="0"/>
              <a:t>Summaries</a:t>
            </a:r>
          </a:p>
          <a:p>
            <a:pPr lvl="1"/>
            <a:r>
              <a:rPr lang="en-US" dirty="0"/>
              <a:t>Make sure Summary figures match those in the </a:t>
            </a:r>
            <a:r>
              <a:rPr lang="en-US" dirty="0" smtClean="0"/>
              <a:t>Narrative</a:t>
            </a:r>
          </a:p>
          <a:p>
            <a:pPr lvl="1"/>
            <a:r>
              <a:rPr lang="en-US" dirty="0" smtClean="0"/>
              <a:t>Include matching funds but not program income</a:t>
            </a:r>
            <a:endParaRPr lang="en-US" dirty="0"/>
          </a:p>
          <a:p>
            <a:r>
              <a:rPr lang="en-US" dirty="0"/>
              <a:t>Budget Descriptions</a:t>
            </a:r>
          </a:p>
          <a:p>
            <a:pPr lvl="1"/>
            <a:r>
              <a:rPr lang="en-US" dirty="0"/>
              <a:t>Administrative vs. Instructional</a:t>
            </a:r>
          </a:p>
          <a:p>
            <a:pPr lvl="1"/>
            <a:r>
              <a:rPr lang="en-US" dirty="0"/>
              <a:t>Allowable vs. Not Allowable</a:t>
            </a:r>
          </a:p>
          <a:p>
            <a:pPr marL="508000" lvl="1" indent="0">
              <a:buNone/>
            </a:pPr>
            <a:endParaRPr lang="en-US" dirty="0"/>
          </a:p>
          <a:p>
            <a:endParaRPr lang="en-US" dirty="0"/>
          </a:p>
        </p:txBody>
      </p:sp>
    </p:spTree>
    <p:extLst>
      <p:ext uri="{BB962C8B-B14F-4D97-AF65-F5344CB8AC3E}">
        <p14:creationId xmlns:p14="http://schemas.microsoft.com/office/powerpoint/2010/main" val="3554420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Budget Workbook Examples</a:t>
            </a:r>
            <a:endParaRPr lang="en-US" sz="4000" dirty="0"/>
          </a:p>
        </p:txBody>
      </p:sp>
      <p:sp>
        <p:nvSpPr>
          <p:cNvPr id="3" name="Text Placeholder 2"/>
          <p:cNvSpPr>
            <a:spLocks noGrp="1"/>
          </p:cNvSpPr>
          <p:nvPr>
            <p:ph type="body" idx="1"/>
          </p:nvPr>
        </p:nvSpPr>
        <p:spPr/>
        <p:txBody>
          <a:bodyPr/>
          <a:lstStyle/>
          <a:p>
            <a:r>
              <a:rPr lang="en-US" dirty="0" smtClean="0"/>
              <a:t>Example of Summary and Narrative worksheets</a:t>
            </a:r>
          </a:p>
          <a:p>
            <a:r>
              <a:rPr lang="en-US" dirty="0" smtClean="0"/>
              <a:t>Examples of Administrative vs. Instructional Expenditures</a:t>
            </a:r>
          </a:p>
          <a:p>
            <a:r>
              <a:rPr lang="en-US" dirty="0" smtClean="0"/>
              <a:t>Examples of calculations</a:t>
            </a:r>
          </a:p>
          <a:p>
            <a:r>
              <a:rPr lang="en-US" dirty="0" smtClean="0"/>
              <a:t>Examples only – do not represent an actual budget</a:t>
            </a:r>
          </a:p>
        </p:txBody>
      </p:sp>
    </p:spTree>
    <p:extLst>
      <p:ext uri="{BB962C8B-B14F-4D97-AF65-F5344CB8AC3E}">
        <p14:creationId xmlns:p14="http://schemas.microsoft.com/office/powerpoint/2010/main" val="3212277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330" y="184638"/>
            <a:ext cx="7420470" cy="1233001"/>
          </a:xfrm>
        </p:spPr>
        <p:txBody>
          <a:bodyPr/>
          <a:lstStyle/>
          <a:p>
            <a:r>
              <a:rPr lang="en-US" sz="4000" dirty="0" smtClean="0"/>
              <a:t>Budget Workbook Examples Explanation</a:t>
            </a:r>
            <a:endParaRPr lang="en-US" sz="4000" dirty="0"/>
          </a:p>
        </p:txBody>
      </p:sp>
      <p:sp>
        <p:nvSpPr>
          <p:cNvPr id="3" name="Text Placeholder 2"/>
          <p:cNvSpPr>
            <a:spLocks noGrp="1"/>
          </p:cNvSpPr>
          <p:nvPr>
            <p:ph type="body" idx="1"/>
          </p:nvPr>
        </p:nvSpPr>
        <p:spPr/>
        <p:txBody>
          <a:bodyPr/>
          <a:lstStyle/>
          <a:p>
            <a:r>
              <a:rPr lang="en-US" dirty="0" smtClean="0"/>
              <a:t>Budget examples with detailed explanations of each completed row</a:t>
            </a:r>
          </a:p>
          <a:p>
            <a:pPr marL="25400" indent="0">
              <a:buNone/>
            </a:pPr>
            <a:endParaRPr lang="en-US" dirty="0"/>
          </a:p>
        </p:txBody>
      </p:sp>
      <p:pic>
        <p:nvPicPr>
          <p:cNvPr id="5" name="Picture 4" descr="FY 21 MD Labor-AELS-Budget Workbook Examples Explanation.docx - Word"/>
          <p:cNvPicPr>
            <a:picLocks noChangeAspect="1"/>
          </p:cNvPicPr>
          <p:nvPr/>
        </p:nvPicPr>
        <p:blipFill rotWithShape="1">
          <a:blip r:embed="rId3">
            <a:extLst>
              <a:ext uri="{28A0092B-C50C-407E-A947-70E740481C1C}">
                <a14:useLocalDpi xmlns:a14="http://schemas.microsoft.com/office/drawing/2010/main" val="0"/>
              </a:ext>
            </a:extLst>
          </a:blip>
          <a:srcRect l="16464" t="18463" r="16069" b="11857"/>
          <a:stretch/>
        </p:blipFill>
        <p:spPr>
          <a:xfrm>
            <a:off x="2259623" y="2908551"/>
            <a:ext cx="4624754" cy="3685680"/>
          </a:xfrm>
          <a:prstGeom prst="rect">
            <a:avLst/>
          </a:prstGeom>
        </p:spPr>
      </p:pic>
    </p:spTree>
    <p:extLst>
      <p:ext uri="{BB962C8B-B14F-4D97-AF65-F5344CB8AC3E}">
        <p14:creationId xmlns:p14="http://schemas.microsoft.com/office/powerpoint/2010/main" val="1957887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 indent="0">
              <a:buNone/>
            </a:pPr>
            <a:endParaRPr lang="en-US" sz="1100" b="1" dirty="0">
              <a:solidFill>
                <a:srgbClr val="C00000"/>
              </a:solidFill>
            </a:endParaRPr>
          </a:p>
          <a:p>
            <a:pPr marL="25400" lvl="0" indent="0" algn="ctr">
              <a:buClr>
                <a:srgbClr val="000000"/>
              </a:buClr>
              <a:buNone/>
            </a:pPr>
            <a:r>
              <a:rPr lang="en-US" sz="9600" b="1" dirty="0" smtClean="0">
                <a:solidFill>
                  <a:srgbClr val="C00000"/>
                </a:solidFill>
              </a:rPr>
              <a:t>Optional Applications</a:t>
            </a:r>
            <a:endParaRPr lang="en-US" sz="9600" b="1" dirty="0">
              <a:solidFill>
                <a:srgbClr val="C00000"/>
              </a:solidFill>
            </a:endParaRPr>
          </a:p>
          <a:p>
            <a:endParaRPr lang="en-US" dirty="0"/>
          </a:p>
        </p:txBody>
      </p:sp>
    </p:spTree>
    <p:extLst>
      <p:ext uri="{BB962C8B-B14F-4D97-AF65-F5344CB8AC3E}">
        <p14:creationId xmlns:p14="http://schemas.microsoft.com/office/powerpoint/2010/main" val="3286121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IELCE/IET Application</a:t>
            </a:r>
            <a:endParaRPr lang="en-US" dirty="0"/>
          </a:p>
        </p:txBody>
      </p:sp>
      <p:sp>
        <p:nvSpPr>
          <p:cNvPr id="3" name="Text Placeholder 2"/>
          <p:cNvSpPr>
            <a:spLocks noGrp="1"/>
          </p:cNvSpPr>
          <p:nvPr>
            <p:ph type="body" idx="1"/>
          </p:nvPr>
        </p:nvSpPr>
        <p:spPr/>
        <p:txBody>
          <a:bodyPr/>
          <a:lstStyle/>
          <a:p>
            <a:r>
              <a:rPr lang="en-US" dirty="0" smtClean="0"/>
              <a:t>Separate and </a:t>
            </a:r>
            <a:r>
              <a:rPr lang="en-US" b="1" dirty="0" smtClean="0"/>
              <a:t>optional</a:t>
            </a:r>
            <a:r>
              <a:rPr lang="en-US" dirty="0" smtClean="0"/>
              <a:t> application</a:t>
            </a:r>
          </a:p>
          <a:p>
            <a:r>
              <a:rPr lang="en-US" dirty="0" smtClean="0"/>
              <a:t>Budget and class schedule workbooks specific to IELCE/IET</a:t>
            </a:r>
          </a:p>
          <a:p>
            <a:r>
              <a:rPr lang="en-US" dirty="0" smtClean="0"/>
              <a:t>Carefully read requirements and explanation for this funding source</a:t>
            </a:r>
          </a:p>
          <a:p>
            <a:endParaRPr lang="en-US" dirty="0"/>
          </a:p>
        </p:txBody>
      </p:sp>
    </p:spTree>
    <p:extLst>
      <p:ext uri="{BB962C8B-B14F-4D97-AF65-F5344CB8AC3E}">
        <p14:creationId xmlns:p14="http://schemas.microsoft.com/office/powerpoint/2010/main" val="241608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331" y="351691"/>
            <a:ext cx="7455638" cy="1065947"/>
          </a:xfrm>
        </p:spPr>
        <p:txBody>
          <a:bodyPr/>
          <a:lstStyle/>
          <a:p>
            <a:r>
              <a:rPr lang="en-US" altLang="en-US" b="1" dirty="0">
                <a:solidFill>
                  <a:srgbClr val="C40E3E"/>
                </a:solidFill>
                <a:effectLst>
                  <a:outerShdw blurRad="38100" dist="38100" dir="2700000" algn="tl">
                    <a:srgbClr val="000000">
                      <a:alpha val="43137"/>
                    </a:srgbClr>
                  </a:outerShdw>
                </a:effectLst>
              </a:rPr>
              <a:t>Agenda</a:t>
            </a:r>
            <a:endParaRPr lang="en-US" dirty="0">
              <a:solidFill>
                <a:srgbClr val="C40E3E"/>
              </a:solidFill>
            </a:endParaRPr>
          </a:p>
        </p:txBody>
      </p:sp>
      <p:sp>
        <p:nvSpPr>
          <p:cNvPr id="3" name="Text Placeholder 2"/>
          <p:cNvSpPr>
            <a:spLocks noGrp="1"/>
          </p:cNvSpPr>
          <p:nvPr>
            <p:ph type="body" idx="1"/>
          </p:nvPr>
        </p:nvSpPr>
        <p:spPr>
          <a:xfrm>
            <a:off x="559749" y="1784839"/>
            <a:ext cx="8229600" cy="4079630"/>
          </a:xfrm>
        </p:spPr>
        <p:txBody>
          <a:bodyPr/>
          <a:lstStyle/>
          <a:p>
            <a:r>
              <a:rPr lang="en-US" sz="3400" dirty="0" smtClean="0"/>
              <a:t>Overview</a:t>
            </a:r>
          </a:p>
          <a:p>
            <a:r>
              <a:rPr lang="en-US" sz="3400" dirty="0" smtClean="0"/>
              <a:t>Resources</a:t>
            </a:r>
          </a:p>
          <a:p>
            <a:r>
              <a:rPr lang="en-US" sz="3600" dirty="0" smtClean="0"/>
              <a:t>Application</a:t>
            </a:r>
            <a:endParaRPr lang="en-US" sz="3400" dirty="0" smtClean="0"/>
          </a:p>
          <a:p>
            <a:r>
              <a:rPr lang="en-US" sz="3400" dirty="0" smtClean="0"/>
              <a:t>Assurances and Certifications</a:t>
            </a:r>
          </a:p>
          <a:p>
            <a:r>
              <a:rPr lang="en-US" sz="3400" dirty="0" smtClean="0"/>
              <a:t>Class Schedules</a:t>
            </a:r>
          </a:p>
          <a:p>
            <a:r>
              <a:rPr lang="en-US" sz="3400" dirty="0" smtClean="0"/>
              <a:t>Professional Development</a:t>
            </a:r>
          </a:p>
        </p:txBody>
      </p:sp>
    </p:spTree>
    <p:extLst>
      <p:ext uri="{BB962C8B-B14F-4D97-AF65-F5344CB8AC3E}">
        <p14:creationId xmlns:p14="http://schemas.microsoft.com/office/powerpoint/2010/main" val="2034431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IELCE Funding</a:t>
            </a:r>
            <a:endParaRPr lang="en-US" dirty="0"/>
          </a:p>
        </p:txBody>
      </p:sp>
      <p:sp>
        <p:nvSpPr>
          <p:cNvPr id="3" name="Text Placeholder 2"/>
          <p:cNvSpPr>
            <a:spLocks noGrp="1"/>
          </p:cNvSpPr>
          <p:nvPr>
            <p:ph type="body" idx="1"/>
          </p:nvPr>
        </p:nvSpPr>
        <p:spPr/>
        <p:txBody>
          <a:bodyPr/>
          <a:lstStyle/>
          <a:p>
            <a:r>
              <a:rPr lang="en-US" sz="2800" dirty="0" smtClean="0"/>
              <a:t>The funds available for IELCE is the amount of money that would be distributed if ALL jurisdictions applied and received IELCE funds</a:t>
            </a:r>
          </a:p>
          <a:p>
            <a:r>
              <a:rPr lang="en-US" sz="2800" dirty="0" smtClean="0"/>
              <a:t>Funds distributed may change depending on the number of programs that apply for and are awarded IELCE funds</a:t>
            </a:r>
          </a:p>
          <a:p>
            <a:r>
              <a:rPr lang="en-US" sz="2800" dirty="0" smtClean="0"/>
              <a:t>Programs may ask for the amount of funding they think is necessary</a:t>
            </a:r>
          </a:p>
          <a:p>
            <a:r>
              <a:rPr lang="en-US" sz="2800" dirty="0" smtClean="0"/>
              <a:t>No guarantee requests will be met</a:t>
            </a:r>
            <a:endParaRPr lang="en-US" sz="2800" dirty="0"/>
          </a:p>
        </p:txBody>
      </p:sp>
    </p:spTree>
    <p:extLst>
      <p:ext uri="{BB962C8B-B14F-4D97-AF65-F5344CB8AC3E}">
        <p14:creationId xmlns:p14="http://schemas.microsoft.com/office/powerpoint/2010/main" val="468172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NEDP Application</a:t>
            </a:r>
            <a:endParaRPr lang="en-US" dirty="0"/>
          </a:p>
        </p:txBody>
      </p:sp>
      <p:sp>
        <p:nvSpPr>
          <p:cNvPr id="3" name="Text Placeholder 2"/>
          <p:cNvSpPr>
            <a:spLocks noGrp="1"/>
          </p:cNvSpPr>
          <p:nvPr>
            <p:ph type="body" idx="1"/>
          </p:nvPr>
        </p:nvSpPr>
        <p:spPr/>
        <p:txBody>
          <a:bodyPr/>
          <a:lstStyle/>
          <a:p>
            <a:r>
              <a:rPr lang="en-US" dirty="0" smtClean="0"/>
              <a:t>Separate and </a:t>
            </a:r>
            <a:r>
              <a:rPr lang="en-US" b="1" dirty="0" smtClean="0"/>
              <a:t>optional</a:t>
            </a:r>
            <a:r>
              <a:rPr lang="en-US" dirty="0" smtClean="0"/>
              <a:t> application</a:t>
            </a:r>
          </a:p>
          <a:p>
            <a:r>
              <a:rPr lang="en-US" dirty="0"/>
              <a:t>B</a:t>
            </a:r>
            <a:r>
              <a:rPr lang="en-US" dirty="0" smtClean="0"/>
              <a:t>udget and site schedule workbooks specific to NEDP</a:t>
            </a:r>
          </a:p>
          <a:p>
            <a:r>
              <a:rPr lang="en-US" dirty="0" smtClean="0"/>
              <a:t>Assurances specific to NEDP</a:t>
            </a:r>
          </a:p>
          <a:p>
            <a:pPr lvl="1"/>
            <a:r>
              <a:rPr lang="en-US" dirty="0" smtClean="0"/>
              <a:t>Signatures must be in BLUE ink</a:t>
            </a:r>
          </a:p>
          <a:p>
            <a:endParaRPr lang="en-US" dirty="0"/>
          </a:p>
        </p:txBody>
      </p:sp>
    </p:spTree>
    <p:extLst>
      <p:ext uri="{BB962C8B-B14F-4D97-AF65-F5344CB8AC3E}">
        <p14:creationId xmlns:p14="http://schemas.microsoft.com/office/powerpoint/2010/main" val="2849520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NEDP Funding</a:t>
            </a:r>
            <a:endParaRPr lang="en-US" dirty="0"/>
          </a:p>
        </p:txBody>
      </p:sp>
      <p:sp>
        <p:nvSpPr>
          <p:cNvPr id="3" name="Text Placeholder 2"/>
          <p:cNvSpPr>
            <a:spLocks noGrp="1"/>
          </p:cNvSpPr>
          <p:nvPr>
            <p:ph type="body" idx="1"/>
          </p:nvPr>
        </p:nvSpPr>
        <p:spPr/>
        <p:txBody>
          <a:bodyPr/>
          <a:lstStyle/>
          <a:p>
            <a:r>
              <a:rPr lang="en-US" dirty="0" smtClean="0"/>
              <a:t>NEDP Funds Available by Jurisdiction</a:t>
            </a:r>
          </a:p>
          <a:p>
            <a:pPr lvl="1"/>
            <a:r>
              <a:rPr lang="en-US" dirty="0" smtClean="0"/>
              <a:t>Total NEDP Federal - $312,985</a:t>
            </a:r>
          </a:p>
          <a:p>
            <a:pPr lvl="1"/>
            <a:r>
              <a:rPr lang="en-US" dirty="0" smtClean="0"/>
              <a:t>Total NEDP State - $273,734</a:t>
            </a:r>
            <a:endParaRPr lang="en-US" dirty="0"/>
          </a:p>
        </p:txBody>
      </p:sp>
    </p:spTree>
    <p:extLst>
      <p:ext uri="{BB962C8B-B14F-4D97-AF65-F5344CB8AC3E}">
        <p14:creationId xmlns:p14="http://schemas.microsoft.com/office/powerpoint/2010/main" val="2892049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Text Placeholder 2"/>
          <p:cNvSpPr>
            <a:spLocks noGrp="1"/>
          </p:cNvSpPr>
          <p:nvPr>
            <p:ph type="body" idx="1"/>
          </p:nvPr>
        </p:nvSpPr>
        <p:spPr/>
        <p:txBody>
          <a:bodyPr/>
          <a:lstStyle/>
          <a:p>
            <a:r>
              <a:rPr lang="en-US" sz="2800" dirty="0" smtClean="0"/>
              <a:t>Submit all questions regarding any document  in the application process to Ellen Beattie at </a:t>
            </a:r>
            <a:r>
              <a:rPr lang="en-US" sz="2800" dirty="0" smtClean="0">
                <a:hlinkClick r:id="rId3"/>
              </a:rPr>
              <a:t>ellen.beattie@maryland.gov</a:t>
            </a:r>
            <a:r>
              <a:rPr lang="en-US" sz="2800" dirty="0" smtClean="0"/>
              <a:t>.</a:t>
            </a:r>
          </a:p>
          <a:p>
            <a:r>
              <a:rPr lang="en-US" sz="2800" dirty="0" smtClean="0"/>
              <a:t>Questions </a:t>
            </a:r>
            <a:r>
              <a:rPr lang="en-US" sz="2800" b="1" dirty="0" smtClean="0"/>
              <a:t>must</a:t>
            </a:r>
            <a:r>
              <a:rPr lang="en-US" sz="2800" dirty="0" smtClean="0"/>
              <a:t> be submitted no later than February 17, 2020 at 4:00 pm. </a:t>
            </a:r>
            <a:r>
              <a:rPr lang="en-US" sz="2800" dirty="0"/>
              <a:t> </a:t>
            </a:r>
            <a:endParaRPr lang="en-US" sz="2800" dirty="0" smtClean="0"/>
          </a:p>
          <a:p>
            <a:r>
              <a:rPr lang="en-US" sz="2800" dirty="0" smtClean="0"/>
              <a:t>Questions and responses will be posted on the MD Labor website.</a:t>
            </a:r>
          </a:p>
          <a:p>
            <a:r>
              <a:rPr lang="en-US" sz="2800" dirty="0" smtClean="0"/>
              <a:t>Webinar recording and slides will be posted on the MD Labor website.</a:t>
            </a:r>
          </a:p>
          <a:p>
            <a:endParaRPr lang="en-US" dirty="0"/>
          </a:p>
        </p:txBody>
      </p:sp>
    </p:spTree>
    <p:extLst>
      <p:ext uri="{BB962C8B-B14F-4D97-AF65-F5344CB8AC3E}">
        <p14:creationId xmlns:p14="http://schemas.microsoft.com/office/powerpoint/2010/main" val="760181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a:xfrm>
            <a:off x="457200" y="2321170"/>
            <a:ext cx="8229600" cy="2699238"/>
          </a:xfrm>
        </p:spPr>
        <p:txBody>
          <a:bodyPr/>
          <a:lstStyle/>
          <a:p>
            <a:pPr marL="25400" indent="0" algn="ctr">
              <a:buNone/>
            </a:pPr>
            <a:r>
              <a:rPr lang="en-US" sz="8000" b="1" dirty="0" smtClean="0">
                <a:ln>
                  <a:solidFill>
                    <a:schemeClr val="tx1"/>
                  </a:solidFill>
                </a:ln>
                <a:solidFill>
                  <a:srgbClr val="C40E3E"/>
                </a:solidFill>
              </a:rPr>
              <a:t>Thank you for your participation!!</a:t>
            </a:r>
            <a:endParaRPr lang="en-US" sz="8000" b="1" dirty="0">
              <a:ln>
                <a:solidFill>
                  <a:schemeClr val="tx1"/>
                </a:solidFill>
              </a:ln>
              <a:solidFill>
                <a:srgbClr val="C40E3E"/>
              </a:solidFill>
            </a:endParaRPr>
          </a:p>
        </p:txBody>
      </p:sp>
    </p:spTree>
    <p:extLst>
      <p:ext uri="{BB962C8B-B14F-4D97-AF65-F5344CB8AC3E}">
        <p14:creationId xmlns:p14="http://schemas.microsoft.com/office/powerpoint/2010/main" val="164220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(Cont.)</a:t>
            </a:r>
            <a:endParaRPr lang="en-US" dirty="0"/>
          </a:p>
        </p:txBody>
      </p:sp>
      <p:sp>
        <p:nvSpPr>
          <p:cNvPr id="3" name="Text Placeholder 2"/>
          <p:cNvSpPr>
            <a:spLocks noGrp="1"/>
          </p:cNvSpPr>
          <p:nvPr>
            <p:ph type="body" idx="1"/>
          </p:nvPr>
        </p:nvSpPr>
        <p:spPr/>
        <p:txBody>
          <a:bodyPr/>
          <a:lstStyle/>
          <a:p>
            <a:r>
              <a:rPr lang="en-US" sz="3600" dirty="0" smtClean="0"/>
              <a:t>Budget</a:t>
            </a:r>
          </a:p>
          <a:p>
            <a:r>
              <a:rPr lang="en-US" sz="3600" dirty="0" smtClean="0"/>
              <a:t>Budget Instructions</a:t>
            </a:r>
          </a:p>
          <a:p>
            <a:r>
              <a:rPr lang="en-US" sz="3600" dirty="0" smtClean="0"/>
              <a:t>Budget Examples</a:t>
            </a:r>
          </a:p>
          <a:p>
            <a:r>
              <a:rPr lang="en-US" sz="3600" dirty="0" smtClean="0"/>
              <a:t>Budget Examples Explanation</a:t>
            </a:r>
          </a:p>
          <a:p>
            <a:r>
              <a:rPr lang="en-US" sz="3600" dirty="0" smtClean="0"/>
              <a:t>IELCE/IET Application</a:t>
            </a:r>
          </a:p>
          <a:p>
            <a:r>
              <a:rPr lang="en-US" sz="3600" dirty="0" smtClean="0"/>
              <a:t>NEDP Application</a:t>
            </a:r>
            <a:endParaRPr lang="en-US" sz="3600" dirty="0"/>
          </a:p>
        </p:txBody>
      </p:sp>
    </p:spTree>
    <p:extLst>
      <p:ext uri="{BB962C8B-B14F-4D97-AF65-F5344CB8AC3E}">
        <p14:creationId xmlns:p14="http://schemas.microsoft.com/office/powerpoint/2010/main" val="355094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p:txBody>
          <a:bodyPr/>
          <a:lstStyle/>
          <a:p>
            <a:r>
              <a:rPr lang="en-US" dirty="0" smtClean="0"/>
              <a:t>Intent to Apply Deadline – February 14, 2020 at 4:00 pm</a:t>
            </a:r>
          </a:p>
          <a:p>
            <a:r>
              <a:rPr lang="en-US" dirty="0" smtClean="0"/>
              <a:t>Application Submission Deadline – March 2, 2020 at 4:00 pm</a:t>
            </a:r>
          </a:p>
          <a:p>
            <a:r>
              <a:rPr lang="en-US" dirty="0" smtClean="0"/>
              <a:t>Ineligibility Notification – by March 31, 2020</a:t>
            </a:r>
          </a:p>
          <a:p>
            <a:r>
              <a:rPr lang="en-US" dirty="0" smtClean="0"/>
              <a:t>Grant Period – July 1, 2020-June 30, 2023</a:t>
            </a:r>
            <a:endParaRPr lang="en-US" dirty="0"/>
          </a:p>
        </p:txBody>
      </p:sp>
    </p:spTree>
    <p:extLst>
      <p:ext uri="{BB962C8B-B14F-4D97-AF65-F5344CB8AC3E}">
        <p14:creationId xmlns:p14="http://schemas.microsoft.com/office/powerpoint/2010/main" val="28805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p:txBody>
          <a:bodyPr/>
          <a:lstStyle/>
          <a:p>
            <a:pPr marL="25400" indent="0" algn="ctr">
              <a:buNone/>
            </a:pPr>
            <a:endParaRPr lang="en-US" sz="4400" dirty="0" smtClean="0"/>
          </a:p>
          <a:p>
            <a:pPr marL="25400" indent="0" algn="ctr">
              <a:buNone/>
            </a:pPr>
            <a:r>
              <a:rPr lang="en-US" sz="11500" b="1" dirty="0" smtClean="0">
                <a:solidFill>
                  <a:srgbClr val="C00000"/>
                </a:solidFill>
              </a:rPr>
              <a:t>Overview</a:t>
            </a:r>
            <a:endParaRPr lang="en-US" sz="11500" b="1" dirty="0">
              <a:solidFill>
                <a:srgbClr val="C00000"/>
              </a:solidFill>
            </a:endParaRPr>
          </a:p>
        </p:txBody>
      </p:sp>
    </p:spTree>
    <p:extLst>
      <p:ext uri="{BB962C8B-B14F-4D97-AF65-F5344CB8AC3E}">
        <p14:creationId xmlns:p14="http://schemas.microsoft.com/office/powerpoint/2010/main" val="209626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a:t>
            </a:r>
            <a:endParaRPr lang="en-US" dirty="0"/>
          </a:p>
        </p:txBody>
      </p:sp>
      <p:sp>
        <p:nvSpPr>
          <p:cNvPr id="3" name="Text Placeholder 2"/>
          <p:cNvSpPr>
            <a:spLocks noGrp="1"/>
          </p:cNvSpPr>
          <p:nvPr>
            <p:ph type="body" idx="1"/>
          </p:nvPr>
        </p:nvSpPr>
        <p:spPr/>
        <p:txBody>
          <a:bodyPr/>
          <a:lstStyle/>
          <a:p>
            <a:r>
              <a:rPr lang="en-US" sz="2800" dirty="0" smtClean="0"/>
              <a:t>Workforce Innovation and Opportunity Act (WIOA)</a:t>
            </a:r>
          </a:p>
          <a:p>
            <a:pPr lvl="1"/>
            <a:r>
              <a:rPr lang="en-US" sz="2400" dirty="0" smtClean="0"/>
              <a:t>IET Maryland requirement</a:t>
            </a:r>
          </a:p>
          <a:p>
            <a:pPr lvl="2"/>
            <a:r>
              <a:rPr lang="en-US" sz="2000" dirty="0" smtClean="0"/>
              <a:t>Required components</a:t>
            </a:r>
          </a:p>
          <a:p>
            <a:pPr lvl="3"/>
            <a:r>
              <a:rPr lang="en-US" sz="1800" dirty="0"/>
              <a:t>Adult education and literacy activities </a:t>
            </a:r>
          </a:p>
          <a:p>
            <a:pPr lvl="3"/>
            <a:r>
              <a:rPr lang="en-US" sz="1800" dirty="0"/>
              <a:t>Workforce preparation activities</a:t>
            </a:r>
          </a:p>
          <a:p>
            <a:pPr lvl="3"/>
            <a:r>
              <a:rPr lang="en-US" sz="1800" dirty="0"/>
              <a:t>Workforce </a:t>
            </a:r>
            <a:r>
              <a:rPr lang="en-US" sz="1800" dirty="0" smtClean="0"/>
              <a:t>training</a:t>
            </a:r>
          </a:p>
          <a:p>
            <a:pPr lvl="2"/>
            <a:r>
              <a:rPr lang="en-US" sz="2000" dirty="0" smtClean="0"/>
              <a:t>Programs </a:t>
            </a:r>
            <a:r>
              <a:rPr lang="en-US" sz="2000" dirty="0"/>
              <a:t>should support the State and Local Workforce Development Boards’ WIOA Plans</a:t>
            </a:r>
            <a:endParaRPr lang="en-US" sz="1800" dirty="0" smtClean="0"/>
          </a:p>
          <a:p>
            <a:pPr lvl="1"/>
            <a:r>
              <a:rPr lang="en-US" sz="2400" dirty="0" smtClean="0"/>
              <a:t>Career Pathways</a:t>
            </a:r>
          </a:p>
          <a:p>
            <a:pPr lvl="2"/>
            <a:r>
              <a:rPr lang="en-US" sz="2000" dirty="0" smtClean="0"/>
              <a:t>Combination of rigorous and high-quality education, training, and other services</a:t>
            </a:r>
          </a:p>
          <a:p>
            <a:pPr lvl="1"/>
            <a:endParaRPr lang="en-US" sz="2400" dirty="0" smtClean="0"/>
          </a:p>
          <a:p>
            <a:pPr lvl="1"/>
            <a:endParaRPr lang="en-US" sz="2400" dirty="0" smtClean="0"/>
          </a:p>
          <a:p>
            <a:pPr lvl="1"/>
            <a:endParaRPr lang="en-US" sz="2400" dirty="0" smtClean="0"/>
          </a:p>
          <a:p>
            <a:endParaRPr lang="en-US" sz="2800" dirty="0"/>
          </a:p>
          <a:p>
            <a:endParaRPr lang="en-US" sz="2800" dirty="0" smtClean="0"/>
          </a:p>
        </p:txBody>
      </p:sp>
    </p:spTree>
    <p:extLst>
      <p:ext uri="{BB962C8B-B14F-4D97-AF65-F5344CB8AC3E}">
        <p14:creationId xmlns:p14="http://schemas.microsoft.com/office/powerpoint/2010/main" val="4139025344"/>
      </p:ext>
    </p:extLst>
  </p:cSld>
  <p:clrMapOvr>
    <a:masterClrMapping/>
  </p:clrMapOvr>
</p:sld>
</file>

<file path=ppt/theme/theme1.xml><?xml version="1.0" encoding="utf-8"?>
<a:theme xmlns:a="http://schemas.openxmlformats.org/drawingml/2006/main" name="2_Office Theme">
  <a:themeElements>
    <a:clrScheme name="Custom 2">
      <a:dk1>
        <a:srgbClr val="000000"/>
      </a:dk1>
      <a:lt1>
        <a:srgbClr val="FFFFFF"/>
      </a:lt1>
      <a:dk2>
        <a:srgbClr val="1F497D"/>
      </a:dk2>
      <a:lt2>
        <a:srgbClr val="EEECE1"/>
      </a:lt2>
      <a:accent1>
        <a:srgbClr val="C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2">
      <a:dk1>
        <a:srgbClr val="000000"/>
      </a:dk1>
      <a:lt1>
        <a:srgbClr val="FFFFFF"/>
      </a:lt1>
      <a:dk2>
        <a:srgbClr val="1F497D"/>
      </a:dk2>
      <a:lt2>
        <a:srgbClr val="EEECE1"/>
      </a:lt2>
      <a:accent1>
        <a:srgbClr val="C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9760</TotalTime>
  <Words>5083</Words>
  <Application>Microsoft Office PowerPoint</Application>
  <PresentationFormat>On-screen Show (4:3)</PresentationFormat>
  <Paragraphs>541</Paragraphs>
  <Slides>54</Slides>
  <Notes>47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Arial</vt:lpstr>
      <vt:lpstr>ＭＳ Ｐゴシック</vt:lpstr>
      <vt:lpstr>Calibri</vt:lpstr>
      <vt:lpstr>Times New Roman</vt:lpstr>
      <vt:lpstr>Calibri Light</vt:lpstr>
      <vt:lpstr>Wingdings</vt:lpstr>
      <vt:lpstr>2_Office Theme</vt:lpstr>
      <vt:lpstr>Custom Design</vt:lpstr>
      <vt:lpstr>4_Office Theme</vt:lpstr>
      <vt:lpstr>Maryland Department of Labor</vt:lpstr>
      <vt:lpstr>Welcome</vt:lpstr>
      <vt:lpstr>Welcome</vt:lpstr>
      <vt:lpstr>MD Labor Moderators</vt:lpstr>
      <vt:lpstr>Agenda</vt:lpstr>
      <vt:lpstr>Agenda (Cont.)</vt:lpstr>
      <vt:lpstr>Important Dates</vt:lpstr>
      <vt:lpstr> </vt:lpstr>
      <vt:lpstr>WIOA</vt:lpstr>
      <vt:lpstr>Maryland’s Goals and Priorities </vt:lpstr>
      <vt:lpstr>Maryland’s Goals and Priorities</vt:lpstr>
      <vt:lpstr>Adult Education Activities</vt:lpstr>
      <vt:lpstr>Local Administrative Cost Limits</vt:lpstr>
      <vt:lpstr>National Reporting System</vt:lpstr>
      <vt:lpstr>Assessment Policy</vt:lpstr>
      <vt:lpstr>Funding Limitations</vt:lpstr>
      <vt:lpstr>Funding Limitations</vt:lpstr>
      <vt:lpstr>Funding Available</vt:lpstr>
      <vt:lpstr>Standards and Requirements</vt:lpstr>
      <vt:lpstr>Standards and Requirements</vt:lpstr>
      <vt:lpstr>Standards and Requirements</vt:lpstr>
      <vt:lpstr>Standards and Requirements</vt:lpstr>
      <vt:lpstr>Submission Requirements</vt:lpstr>
      <vt:lpstr>Application Formatting</vt:lpstr>
      <vt:lpstr>PowerPoint Presentation</vt:lpstr>
      <vt:lpstr>Websites for Data and Research</vt:lpstr>
      <vt:lpstr>Job Descriptions</vt:lpstr>
      <vt:lpstr>Educational Functioning Levels, Test Benchmarks, and Descriptors</vt:lpstr>
      <vt:lpstr>Scoring Rubric</vt:lpstr>
      <vt:lpstr>PowerPoint Presentation</vt:lpstr>
      <vt:lpstr>Cover Page</vt:lpstr>
      <vt:lpstr>Application Checklist</vt:lpstr>
      <vt:lpstr>Determination of Eligibility</vt:lpstr>
      <vt:lpstr>Demonstrated Effectiveness</vt:lpstr>
      <vt:lpstr>Demonstrated Effectiveness</vt:lpstr>
      <vt:lpstr>Demonstrated Effectiveness</vt:lpstr>
      <vt:lpstr>Considerations</vt:lpstr>
      <vt:lpstr>Family Literacy MOU</vt:lpstr>
      <vt:lpstr>Assurances and Certifications</vt:lpstr>
      <vt:lpstr>Class Schedules</vt:lpstr>
      <vt:lpstr>PowerPoint Presentation</vt:lpstr>
      <vt:lpstr>Budget</vt:lpstr>
      <vt:lpstr>Budget Instructions</vt:lpstr>
      <vt:lpstr>Budget Instructions</vt:lpstr>
      <vt:lpstr>Budget Instructions</vt:lpstr>
      <vt:lpstr>Budget Workbook Examples</vt:lpstr>
      <vt:lpstr>Budget Workbook Examples Explanation</vt:lpstr>
      <vt:lpstr>PowerPoint Presentation</vt:lpstr>
      <vt:lpstr>IELCE/IET Application</vt:lpstr>
      <vt:lpstr>IELCE Funding</vt:lpstr>
      <vt:lpstr>NEDP Application</vt:lpstr>
      <vt:lpstr>NEDP Funding</vt:lpstr>
      <vt:lpstr>Additional Questions?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Zervos</dc:creator>
  <cp:lastModifiedBy>Michele Williams</cp:lastModifiedBy>
  <cp:revision>343</cp:revision>
  <cp:lastPrinted>2019-01-09T13:51:04Z</cp:lastPrinted>
  <dcterms:modified xsi:type="dcterms:W3CDTF">2020-02-03T15:32:05Z</dcterms:modified>
</cp:coreProperties>
</file>